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0" r:id="rId2"/>
    <p:sldId id="272" r:id="rId3"/>
    <p:sldId id="256" r:id="rId4"/>
    <p:sldId id="257" r:id="rId5"/>
    <p:sldId id="266" r:id="rId6"/>
    <p:sldId id="258" r:id="rId7"/>
    <p:sldId id="259" r:id="rId8"/>
    <p:sldId id="265" r:id="rId9"/>
    <p:sldId id="260" r:id="rId10"/>
    <p:sldId id="261" r:id="rId11"/>
    <p:sldId id="263" r:id="rId12"/>
    <p:sldId id="262" r:id="rId13"/>
    <p:sldId id="267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7" autoAdjust="0"/>
    <p:restoredTop sz="90586" autoAdjust="0"/>
  </p:normalViewPr>
  <p:slideViewPr>
    <p:cSldViewPr>
      <p:cViewPr varScale="1">
        <p:scale>
          <a:sx n="64" d="100"/>
          <a:sy n="64" d="100"/>
        </p:scale>
        <p:origin x="156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C5DF2A-295D-49FD-9CFC-02F6D8F1E263}" type="datetimeFigureOut">
              <a:rPr lang="en-US" smtClean="0"/>
              <a:t>10/28/2019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72745-C237-471E-B71B-C6461C64AF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004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72745-C237-471E-B71B-C6461C64AF0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5001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72745-C237-471E-B71B-C6461C64AF0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333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72745-C237-471E-B71B-C6461C64AF0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9243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72745-C237-471E-B71B-C6461C64AF0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2897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72745-C237-471E-B71B-C6461C64AF0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1912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72745-C237-471E-B71B-C6461C64AF0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2821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72745-C237-471E-B71B-C6461C64AF0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496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I’ll supply a picture among the learners each.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72745-C237-471E-B71B-C6461C64AF0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6045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72745-C237-471E-B71B-C6461C64AF0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623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594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594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594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594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594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594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594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594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594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594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594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48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401" y="0"/>
            <a:ext cx="233966" cy="6858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228600" y="6477000"/>
            <a:ext cx="419100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Md. Shamsul Alam  Mobile:</a:t>
            </a:r>
            <a:r>
              <a:rPr lang="en-US" baseline="0" dirty="0" smtClean="0"/>
              <a:t> 01722-922691</a:t>
            </a:r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4572000" y="6477000"/>
            <a:ext cx="4343401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E-Mail: </a:t>
            </a:r>
            <a:r>
              <a:rPr lang="en-US" b="1" i="1" u="none" dirty="0" smtClean="0"/>
              <a:t>shamsul101085@gmail.com</a:t>
            </a:r>
            <a:endParaRPr lang="en-US" b="1" i="1" u="non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48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324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PNG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2133600"/>
            <a:ext cx="4419600" cy="3282701"/>
          </a:xfrm>
          <a:prstGeom prst="rect">
            <a:avLst/>
          </a:prstGeom>
        </p:spPr>
      </p:pic>
      <p:pic>
        <p:nvPicPr>
          <p:cNvPr id="10" name="Picture 9" descr="png-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1143000"/>
            <a:ext cx="4876801" cy="3581400"/>
          </a:xfrm>
          <a:prstGeom prst="rect">
            <a:avLst/>
          </a:prstGeom>
        </p:spPr>
      </p:pic>
      <p:pic>
        <p:nvPicPr>
          <p:cNvPr id="11" name="Picture 10" descr="png-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1257300" y="1790702"/>
            <a:ext cx="4876801" cy="3581400"/>
          </a:xfrm>
          <a:prstGeom prst="rect">
            <a:avLst/>
          </a:prstGeom>
        </p:spPr>
      </p:pic>
      <p:pic>
        <p:nvPicPr>
          <p:cNvPr id="12" name="Picture 11" descr="png-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400299" y="1257301"/>
            <a:ext cx="4876801" cy="35814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209800" y="1295400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260807" y="2967335"/>
            <a:ext cx="6622390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5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Welcome</a:t>
            </a:r>
            <a:endParaRPr lang="en-US" sz="115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3449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44444E-6 L 0.2875 0.2111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75" y="1055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0.29166 -0.1833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00" y="-92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22222E-6 L -0.22084 -0.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0" y="-100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0.20833 0.2067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17" y="10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2715"/>
            <a:ext cx="3440717" cy="24447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98727" y="152400"/>
            <a:ext cx="47928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The</a:t>
            </a:r>
            <a:r>
              <a:rPr lang="en-US" sz="3200" dirty="0" smtClean="0">
                <a:solidFill>
                  <a:srgbClr val="C00000"/>
                </a:solidFill>
              </a:rPr>
              <a:t>              </a:t>
            </a:r>
            <a:r>
              <a:rPr lang="en-US" sz="3200" i="1" dirty="0" smtClean="0"/>
              <a:t> </a:t>
            </a:r>
            <a:r>
              <a:rPr lang="en-US" sz="3200" b="1" dirty="0" smtClean="0"/>
              <a:t>is a big river</a:t>
            </a:r>
            <a:r>
              <a:rPr lang="en-US" sz="3200" dirty="0" smtClean="0"/>
              <a:t>.</a:t>
            </a:r>
            <a:endParaRPr lang="en-US" sz="3200" dirty="0"/>
          </a:p>
        </p:txBody>
      </p:sp>
      <p:sp>
        <p:nvSpPr>
          <p:cNvPr id="2" name="Rectangle 1"/>
          <p:cNvSpPr/>
          <p:nvPr/>
        </p:nvSpPr>
        <p:spPr>
          <a:xfrm>
            <a:off x="4800600" y="152399"/>
            <a:ext cx="16786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  </a:t>
            </a:r>
            <a:r>
              <a:rPr lang="en-US" sz="3600" b="1" dirty="0" smtClean="0">
                <a:solidFill>
                  <a:srgbClr val="C00000"/>
                </a:solidFill>
              </a:rPr>
              <a:t>P</a:t>
            </a:r>
            <a:r>
              <a:rPr lang="en-US" sz="3200" b="1" dirty="0" smtClean="0">
                <a:solidFill>
                  <a:srgbClr val="C00000"/>
                </a:solidFill>
              </a:rPr>
              <a:t>adma  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1001" y="5257800"/>
            <a:ext cx="809717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T</a:t>
            </a:r>
            <a:r>
              <a:rPr lang="en-US" sz="3200" b="1" dirty="0" smtClean="0"/>
              <a:t>he </a:t>
            </a:r>
            <a:r>
              <a:rPr lang="en-US" sz="3200" b="1" dirty="0"/>
              <a:t>principal divisions of the </a:t>
            </a:r>
            <a:r>
              <a:rPr lang="en-US" sz="3200" b="1" dirty="0" smtClean="0"/>
              <a:t>ocean include the                                   </a:t>
            </a:r>
            <a:endParaRPr lang="en-US" sz="3200" b="1" dirty="0"/>
          </a:p>
        </p:txBody>
      </p:sp>
      <p:sp>
        <p:nvSpPr>
          <p:cNvPr id="7" name="Rectangle 6"/>
          <p:cNvSpPr/>
          <p:nvPr/>
        </p:nvSpPr>
        <p:spPr>
          <a:xfrm>
            <a:off x="1094085" y="5739825"/>
            <a:ext cx="76689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Atlantic, Pacific, </a:t>
            </a:r>
            <a:r>
              <a:rPr lang="en-US" sz="3200" b="1" dirty="0" smtClean="0">
                <a:solidFill>
                  <a:srgbClr val="C00000"/>
                </a:solidFill>
              </a:rPr>
              <a:t>Indian, Arctic</a:t>
            </a:r>
            <a:r>
              <a:rPr lang="en-US" sz="3200" b="1" dirty="0">
                <a:solidFill>
                  <a:srgbClr val="C00000"/>
                </a:solidFill>
              </a:rPr>
              <a:t>, </a:t>
            </a:r>
            <a:r>
              <a:rPr lang="en-US" sz="3200" b="1" dirty="0" smtClean="0">
                <a:solidFill>
                  <a:srgbClr val="C00000"/>
                </a:solidFill>
              </a:rPr>
              <a:t>Antarctic 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43000" y="6248400"/>
            <a:ext cx="70866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467600" y="5801380"/>
            <a:ext cx="17267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     oceans.</a:t>
            </a:r>
            <a:endParaRPr lang="en-US" sz="2800" b="1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944203"/>
            <a:ext cx="3440717" cy="231359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946483" y="1108460"/>
            <a:ext cx="49452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The first letter of  the name Of a</a:t>
            </a:r>
            <a:r>
              <a:rPr lang="en-US" sz="2800" b="1" u="sng" dirty="0" smtClean="0"/>
              <a:t> river</a:t>
            </a:r>
            <a:r>
              <a:rPr lang="en-US" sz="2800" b="1" dirty="0" smtClean="0"/>
              <a:t> is a </a:t>
            </a:r>
            <a:r>
              <a:rPr lang="en-US" sz="2800" b="1" dirty="0" smtClean="0">
                <a:solidFill>
                  <a:srgbClr val="C00000"/>
                </a:solidFill>
              </a:rPr>
              <a:t>capital letter.</a:t>
            </a:r>
            <a:endParaRPr lang="en-US" sz="2800" dirty="0">
              <a:solidFill>
                <a:srgbClr val="C00000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3775139" y="3902184"/>
            <a:ext cx="4945274" cy="1027341"/>
            <a:chOff x="3775139" y="3902184"/>
            <a:chExt cx="4945274" cy="1027341"/>
          </a:xfrm>
        </p:grpSpPr>
        <p:sp>
          <p:nvSpPr>
            <p:cNvPr id="6" name="TextBox 5"/>
            <p:cNvSpPr txBox="1"/>
            <p:nvPr/>
          </p:nvSpPr>
          <p:spPr>
            <a:xfrm>
              <a:off x="3775139" y="3902184"/>
              <a:ext cx="494527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chemeClr val="bg2">
                      <a:lumMod val="10000"/>
                    </a:schemeClr>
                  </a:solidFill>
                </a:rPr>
                <a:t>The first letter of  the name Of a</a:t>
              </a:r>
              <a:r>
                <a:rPr lang="en-US" sz="2800" b="1" u="sng" dirty="0" smtClean="0">
                  <a:solidFill>
                    <a:schemeClr val="bg2">
                      <a:lumMod val="10000"/>
                    </a:schemeClr>
                  </a:solidFill>
                </a:rPr>
                <a:t> an ocean</a:t>
              </a:r>
              <a:endParaRPr lang="en-US" sz="2800" b="1" dirty="0">
                <a:solidFill>
                  <a:schemeClr val="bg2">
                    <a:lumMod val="10000"/>
                  </a:schemeClr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233953" y="4406305"/>
              <a:ext cx="3244222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b="1" dirty="0"/>
                <a:t>is a </a:t>
              </a:r>
              <a:r>
                <a:rPr lang="en-US" sz="2800" b="1" dirty="0">
                  <a:solidFill>
                    <a:srgbClr val="C00000"/>
                  </a:solidFill>
                </a:rPr>
                <a:t>capital letter</a:t>
              </a:r>
              <a:r>
                <a:rPr lang="en-US" b="1" dirty="0">
                  <a:solidFill>
                    <a:srgbClr val="C00000"/>
                  </a:solidFill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8246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 animBg="1"/>
      <p:bldP spid="9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5977" y="0"/>
            <a:ext cx="8808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002060"/>
                </a:solidFill>
              </a:rPr>
              <a:t>Rewrite the passage using the rules of capitalization where necessary</a:t>
            </a:r>
            <a:r>
              <a:rPr lang="en-US" sz="2000" dirty="0">
                <a:solidFill>
                  <a:srgbClr val="002060"/>
                </a:solidFill>
              </a:rPr>
              <a:t>..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7806" y="4600908"/>
            <a:ext cx="8839199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i</a:t>
            </a:r>
            <a:r>
              <a:rPr lang="en-US" sz="2000" b="1" dirty="0" smtClean="0">
                <a:solidFill>
                  <a:srgbClr val="002060"/>
                </a:solidFill>
              </a:rPr>
              <a:t>n the picture, we see  a river is flowing  in a  zigzag  way. cattle are </a:t>
            </a:r>
            <a:r>
              <a:rPr lang="en-US" sz="2400" b="1" dirty="0" smtClean="0">
                <a:solidFill>
                  <a:srgbClr val="002060"/>
                </a:solidFill>
              </a:rPr>
              <a:t>grazing  in the nearby green field .the  sun is shining  brightly.ms </a:t>
            </a:r>
            <a:r>
              <a:rPr lang="en-US" sz="2400" b="1" dirty="0" err="1" smtClean="0">
                <a:solidFill>
                  <a:srgbClr val="002060"/>
                </a:solidFill>
              </a:rPr>
              <a:t>ayesha</a:t>
            </a:r>
            <a:r>
              <a:rPr lang="en-US" sz="2400" b="1" dirty="0" smtClean="0">
                <a:solidFill>
                  <a:srgbClr val="002060"/>
                </a:solidFill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</a:rPr>
              <a:t>amin</a:t>
            </a:r>
            <a:r>
              <a:rPr lang="en-US" sz="2400" b="1" dirty="0" smtClean="0">
                <a:solidFill>
                  <a:srgbClr val="002060"/>
                </a:solidFill>
              </a:rPr>
              <a:t> is pointing to  the  river. she is in a smiling face. she will prepare a content for class six on  “the rivers of </a:t>
            </a:r>
            <a:r>
              <a:rPr lang="en-US" sz="2400" b="1" dirty="0" err="1" smtClean="0">
                <a:solidFill>
                  <a:srgbClr val="002060"/>
                </a:solidFill>
              </a:rPr>
              <a:t>bangladesh</a:t>
            </a:r>
            <a:r>
              <a:rPr lang="en-US" sz="2400" b="1" dirty="0" smtClean="0">
                <a:solidFill>
                  <a:srgbClr val="002060"/>
                </a:solidFill>
              </a:rPr>
              <a:t>”.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" t="13751" r="2873" b="8671"/>
          <a:stretch/>
        </p:blipFill>
        <p:spPr>
          <a:xfrm>
            <a:off x="305977" y="806903"/>
            <a:ext cx="8149741" cy="361277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712270" y="48125"/>
            <a:ext cx="3016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C00000"/>
                </a:solidFill>
              </a:rPr>
              <a:t>I</a:t>
            </a:r>
          </a:p>
        </p:txBody>
      </p:sp>
      <p:sp>
        <p:nvSpPr>
          <p:cNvPr id="8" name="Rectangle 7"/>
          <p:cNvSpPr/>
          <p:nvPr/>
        </p:nvSpPr>
        <p:spPr>
          <a:xfrm>
            <a:off x="8695741" y="401488"/>
            <a:ext cx="4587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C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8689931" y="1978654"/>
            <a:ext cx="4422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A</a:t>
            </a:r>
            <a:r>
              <a:rPr lang="en-US" sz="3200" dirty="0" smtClean="0"/>
              <a:t> </a:t>
            </a:r>
            <a:endParaRPr lang="en-US" sz="3200" dirty="0"/>
          </a:p>
        </p:txBody>
      </p:sp>
      <p:sp>
        <p:nvSpPr>
          <p:cNvPr id="10" name="Rectangle 9"/>
          <p:cNvSpPr/>
          <p:nvPr/>
        </p:nvSpPr>
        <p:spPr>
          <a:xfrm>
            <a:off x="8791670" y="5081798"/>
            <a:ext cx="4635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</a:rPr>
              <a:t>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707764" y="970184"/>
            <a:ext cx="4347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T</a:t>
            </a:r>
            <a:endParaRPr lang="en-US" sz="4000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91670" y="4097182"/>
            <a:ext cx="4347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T</a:t>
            </a:r>
            <a:endParaRPr lang="en-US" sz="4000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806249" y="3444377"/>
            <a:ext cx="415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S</a:t>
            </a:r>
            <a:endParaRPr lang="en-US" sz="4000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612208" y="1516050"/>
            <a:ext cx="5701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M</a:t>
            </a:r>
            <a:endParaRPr lang="en-US" sz="4000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61051" y="2965357"/>
            <a:ext cx="4041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S</a:t>
            </a:r>
            <a:endParaRPr lang="en-US" sz="4000" dirty="0">
              <a:solidFill>
                <a:srgbClr val="C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623027" y="4566840"/>
            <a:ext cx="463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R</a:t>
            </a:r>
            <a:endParaRPr lang="en-US" sz="4000" dirty="0">
              <a:solidFill>
                <a:srgbClr val="C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769103" y="2647923"/>
            <a:ext cx="4219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A</a:t>
            </a:r>
            <a:endParaRPr lang="en-US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2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6" presetClass="entr" presetSubtype="0" fill="hold" grpId="0" nodeType="afterEffect">
                                  <p:stCondLst>
                                    <p:cond delay="1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81481E-6 L -0.93594 0.66828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806" y="33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927 0.00995 L -0.2875 0.59351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20" y="29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3889E-18 -3.33333E-6 L -0.61771 0.57615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208" y="283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81481E-6 L -0.23959 0.49652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79" y="24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88 -0.29121 L -0.08281 0.40671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35" y="34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73 -0.09953 L -0.20712 0.33704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51" y="21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764 -0.07917 L -0.59427 0.32708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40" y="20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60209E-17 4.44444E-6 L -0.30243 0.25625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21" y="149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07407E-6 L -0.61024 0.20811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521" y="10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292 -0.0868 L -0.68507 0.0963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399" y="91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85185E-6 L -0.42848 0.07408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649" y="3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3" grpId="0"/>
      <p:bldP spid="8" grpId="0"/>
      <p:bldP spid="9" grpId="0"/>
      <p:bldP spid="10" grpId="0"/>
      <p:bldP spid="4" grpId="0"/>
      <p:bldP spid="6" grpId="0"/>
      <p:bldP spid="12" grpId="0"/>
      <p:bldP spid="13" grpId="0"/>
      <p:bldP spid="14" grpId="0"/>
      <p:bldP spid="15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33400"/>
            <a:ext cx="3714750" cy="4724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81756" y="0"/>
            <a:ext cx="2466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</a:rPr>
              <a:t>Group Work</a:t>
            </a:r>
            <a:endParaRPr lang="en-US" sz="3600" dirty="0">
              <a:solidFill>
                <a:srgbClr val="C0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533401"/>
            <a:ext cx="3886200" cy="472439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8601" y="5257800"/>
            <a:ext cx="868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70C0"/>
                </a:solidFill>
              </a:rPr>
              <a:t>Discuss the pictures  within  the groups . Now  write 5 sentences about </a:t>
            </a:r>
            <a:r>
              <a:rPr lang="en-US" sz="2400" b="1" dirty="0">
                <a:solidFill>
                  <a:srgbClr val="0070C0"/>
                </a:solidFill>
              </a:rPr>
              <a:t>these </a:t>
            </a:r>
            <a:r>
              <a:rPr lang="en-US" sz="2400" b="1" dirty="0" smtClean="0">
                <a:solidFill>
                  <a:srgbClr val="0070C0"/>
                </a:solidFill>
              </a:rPr>
              <a:t>pictures   using  the rules of capitalization </a:t>
            </a:r>
            <a:r>
              <a:rPr lang="en-US" sz="1600" b="1" dirty="0" smtClean="0">
                <a:solidFill>
                  <a:srgbClr val="0070C0"/>
                </a:solidFill>
              </a:rPr>
              <a:t>.</a:t>
            </a:r>
            <a:r>
              <a:rPr lang="en-US" sz="2400" b="1" dirty="0" smtClean="0">
                <a:solidFill>
                  <a:srgbClr val="0070C0"/>
                </a:solidFill>
              </a:rPr>
              <a:t>                          </a:t>
            </a:r>
            <a:r>
              <a:rPr lang="en-US" sz="2400" b="1" dirty="0" smtClean="0">
                <a:solidFill>
                  <a:srgbClr val="C00000"/>
                </a:solidFill>
              </a:rPr>
              <a:t>(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picture 1 for G-A </a:t>
            </a:r>
            <a:r>
              <a:rPr lang="en-US" sz="2400" b="1" dirty="0">
                <a:solidFill>
                  <a:srgbClr val="0070C0"/>
                </a:solidFill>
              </a:rPr>
              <a:t>&amp;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2 for B </a:t>
            </a:r>
            <a:r>
              <a:rPr lang="en-US" sz="2400" b="1" dirty="0">
                <a:solidFill>
                  <a:srgbClr val="C00000"/>
                </a:solidFill>
              </a:rPr>
              <a:t>)</a:t>
            </a:r>
            <a:r>
              <a:rPr lang="en-US" sz="1600" b="1" dirty="0">
                <a:solidFill>
                  <a:srgbClr val="002060"/>
                </a:solidFill>
              </a:rPr>
              <a:t> </a:t>
            </a:r>
            <a:r>
              <a:rPr lang="en-US" b="1" dirty="0" smtClean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5684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68519" y="177225"/>
            <a:ext cx="24735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u="sng" dirty="0" smtClean="0">
                <a:solidFill>
                  <a:srgbClr val="C00000"/>
                </a:solidFill>
              </a:rPr>
              <a:t>HOME WORK</a:t>
            </a:r>
            <a:endParaRPr lang="en-US" sz="3200" b="1" u="sng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05300" y="2478107"/>
            <a:ext cx="46101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Write 5 sentences about this given  picture  using the rules of capitalization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en-US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914400"/>
            <a:ext cx="4076700" cy="518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362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457200"/>
            <a:ext cx="7315200" cy="5936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6019800" y="5867400"/>
            <a:ext cx="2743200" cy="5260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tx1"/>
                </a:solidFill>
              </a:rPr>
              <a:t>To be continue………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600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1752600"/>
            <a:ext cx="8153400" cy="2739211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rgbClr val="E7318C"/>
                </a:solidFill>
                <a:latin typeface="Arial" pitchFamily="34" charset="0"/>
                <a:cs typeface="Arial" pitchFamily="34" charset="0"/>
              </a:rPr>
              <a:t>Md.Shamsul Alam</a:t>
            </a:r>
            <a:endParaRPr lang="en-US" sz="3200" b="1" dirty="0">
              <a:solidFill>
                <a:srgbClr val="E7318C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Assistant Teacher( English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err="1">
                <a:latin typeface="Arial" pitchFamily="34" charset="0"/>
                <a:cs typeface="Arial" pitchFamily="34" charset="0"/>
              </a:rPr>
              <a:t>Nabodoy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Girl’s High School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err="1">
                <a:latin typeface="Arial" pitchFamily="34" charset="0"/>
                <a:cs typeface="Arial" pitchFamily="34" charset="0"/>
              </a:rPr>
              <a:t>Shailkupa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Jenaidah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defRPr/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Phone:01917-452052,01722-922691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38400" y="4523363"/>
            <a:ext cx="6324600" cy="1877437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SUBJECT: </a:t>
            </a:r>
            <a:r>
              <a:rPr lang="en-US" sz="28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English </a:t>
            </a:r>
            <a:r>
              <a:rPr lang="en-US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b="1" baseline="30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nd</a:t>
            </a:r>
            <a:r>
              <a:rPr lang="en-US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Paper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CLASS: </a:t>
            </a:r>
            <a:r>
              <a:rPr lang="en-US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Six/Seven</a:t>
            </a:r>
            <a:endParaRPr lang="en-US" sz="28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atin typeface="Arial" pitchFamily="34" charset="0"/>
                <a:cs typeface="Arial" pitchFamily="34" charset="0"/>
              </a:rPr>
              <a:t>Topic: </a:t>
            </a:r>
            <a:r>
              <a:rPr lang="en-US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“Use of Capitalization”</a:t>
            </a:r>
            <a:endParaRPr lang="en-US" sz="28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Horizontal Scroll 5"/>
          <p:cNvSpPr/>
          <p:nvPr/>
        </p:nvSpPr>
        <p:spPr>
          <a:xfrm>
            <a:off x="1600200" y="219075"/>
            <a:ext cx="5943600" cy="1228725"/>
          </a:xfrm>
          <a:prstGeom prst="horizontalScroll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smtClean="0">
                <a:solidFill>
                  <a:srgbClr val="E7318C"/>
                </a:solidFill>
                <a:latin typeface="+mj-lt"/>
              </a:rPr>
              <a:t>INTRODUCTION</a:t>
            </a:r>
            <a:endParaRPr lang="en-US" sz="5400" b="1" dirty="0">
              <a:solidFill>
                <a:srgbClr val="E7318C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58569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5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1" y="4267200"/>
            <a:ext cx="88392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C00000"/>
                </a:solidFill>
              </a:rPr>
              <a:t>N</a:t>
            </a:r>
            <a:r>
              <a:rPr lang="en-US" sz="2400" b="1" dirty="0" err="1" smtClean="0">
                <a:solidFill>
                  <a:srgbClr val="002060"/>
                </a:solidFill>
              </a:rPr>
              <a:t>ajnin</a:t>
            </a:r>
            <a:r>
              <a:rPr lang="en-US" sz="2400" b="1" dirty="0" smtClean="0">
                <a:solidFill>
                  <a:srgbClr val="002060"/>
                </a:solidFill>
              </a:rPr>
              <a:t> is a pretty lady. </a:t>
            </a:r>
            <a:r>
              <a:rPr lang="en-US" sz="2400" b="1" dirty="0" smtClean="0">
                <a:solidFill>
                  <a:srgbClr val="C00000"/>
                </a:solidFill>
              </a:rPr>
              <a:t>S</a:t>
            </a:r>
            <a:r>
              <a:rPr lang="en-US" sz="2400" b="1" dirty="0" smtClean="0">
                <a:solidFill>
                  <a:srgbClr val="002060"/>
                </a:solidFill>
              </a:rPr>
              <a:t>he is standing </a:t>
            </a:r>
            <a:r>
              <a:rPr lang="en-US" sz="2400" b="1" dirty="0" err="1" smtClean="0">
                <a:solidFill>
                  <a:srgbClr val="002060"/>
                </a:solidFill>
              </a:rPr>
              <a:t>infront</a:t>
            </a:r>
            <a:r>
              <a:rPr lang="en-US" sz="2400" b="1" dirty="0" smtClean="0">
                <a:solidFill>
                  <a:srgbClr val="002060"/>
                </a:solidFill>
              </a:rPr>
              <a:t> of a spreading field. </a:t>
            </a:r>
            <a:r>
              <a:rPr lang="en-US" sz="2400" b="1" dirty="0" smtClean="0">
                <a:solidFill>
                  <a:srgbClr val="C00000"/>
                </a:solidFill>
              </a:rPr>
              <a:t>S</a:t>
            </a:r>
            <a:r>
              <a:rPr lang="en-US" sz="2400" b="1" dirty="0" smtClean="0">
                <a:solidFill>
                  <a:srgbClr val="002060"/>
                </a:solidFill>
              </a:rPr>
              <a:t>he is a debater, anchor , reciter and  a  rover. </a:t>
            </a:r>
            <a:r>
              <a:rPr lang="en-US" sz="2400" b="1" dirty="0" smtClean="0">
                <a:solidFill>
                  <a:srgbClr val="C00000"/>
                </a:solidFill>
              </a:rPr>
              <a:t>S</a:t>
            </a:r>
            <a:r>
              <a:rPr lang="en-US" sz="2400" b="1" dirty="0" smtClean="0">
                <a:solidFill>
                  <a:srgbClr val="002060"/>
                </a:solidFill>
              </a:rPr>
              <a:t>he lives in </a:t>
            </a:r>
            <a:r>
              <a:rPr lang="en-US" sz="2400" b="1" dirty="0" smtClean="0">
                <a:solidFill>
                  <a:srgbClr val="C00000"/>
                </a:solidFill>
              </a:rPr>
              <a:t>A</a:t>
            </a:r>
            <a:r>
              <a:rPr lang="en-US" sz="2400" b="1" dirty="0" smtClean="0">
                <a:solidFill>
                  <a:srgbClr val="002060"/>
                </a:solidFill>
              </a:rPr>
              <a:t>ustralia  with  her husband, </a:t>
            </a:r>
            <a:r>
              <a:rPr lang="en-US" sz="2400" b="1" dirty="0" smtClean="0">
                <a:solidFill>
                  <a:srgbClr val="C00000"/>
                </a:solidFill>
              </a:rPr>
              <a:t>D</a:t>
            </a:r>
            <a:r>
              <a:rPr lang="en-US" sz="2400" b="1" dirty="0" smtClean="0">
                <a:solidFill>
                  <a:srgbClr val="002060"/>
                </a:solidFill>
              </a:rPr>
              <a:t>r. </a:t>
            </a:r>
            <a:r>
              <a:rPr lang="en-US" sz="2400" b="1" dirty="0" smtClean="0">
                <a:solidFill>
                  <a:srgbClr val="C00000"/>
                </a:solidFill>
              </a:rPr>
              <a:t>N.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</a:rPr>
              <a:t>A</a:t>
            </a:r>
            <a:r>
              <a:rPr lang="en-US" sz="2400" b="1" dirty="0" smtClean="0">
                <a:solidFill>
                  <a:srgbClr val="002060"/>
                </a:solidFill>
              </a:rPr>
              <a:t>lam and 2 years old daughter, </a:t>
            </a:r>
            <a:r>
              <a:rPr lang="en-US" sz="2400" b="1" dirty="0" err="1" smtClean="0">
                <a:solidFill>
                  <a:srgbClr val="C00000"/>
                </a:solidFill>
              </a:rPr>
              <a:t>N</a:t>
            </a:r>
            <a:r>
              <a:rPr lang="en-US" sz="2400" b="1" dirty="0" err="1" smtClean="0">
                <a:solidFill>
                  <a:srgbClr val="002060"/>
                </a:solidFill>
              </a:rPr>
              <a:t>ishita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</a:rPr>
              <a:t>. S</a:t>
            </a:r>
            <a:r>
              <a:rPr lang="en-US" sz="2400" b="1" dirty="0" smtClean="0">
                <a:solidFill>
                  <a:srgbClr val="002060"/>
                </a:solidFill>
              </a:rPr>
              <a:t>he </a:t>
            </a:r>
            <a:r>
              <a:rPr lang="en-US" sz="2400" b="1" dirty="0">
                <a:solidFill>
                  <a:srgbClr val="002060"/>
                </a:solidFill>
              </a:rPr>
              <a:t>is </a:t>
            </a:r>
            <a:r>
              <a:rPr lang="en-US" sz="2400" b="1" dirty="0" smtClean="0">
                <a:solidFill>
                  <a:srgbClr val="002060"/>
                </a:solidFill>
              </a:rPr>
              <a:t>now doing </a:t>
            </a:r>
            <a:r>
              <a:rPr lang="en-US" sz="2400" b="1" dirty="0" smtClean="0">
                <a:solidFill>
                  <a:srgbClr val="C00000"/>
                </a:solidFill>
              </a:rPr>
              <a:t>P.H.D</a:t>
            </a:r>
            <a:r>
              <a:rPr lang="en-US" sz="2400" b="1" dirty="0" smtClean="0">
                <a:solidFill>
                  <a:srgbClr val="002060"/>
                </a:solidFill>
              </a:rPr>
              <a:t>. </a:t>
            </a:r>
            <a:r>
              <a:rPr lang="en-US" sz="2400" b="1" dirty="0" smtClean="0">
                <a:solidFill>
                  <a:srgbClr val="C00000"/>
                </a:solidFill>
              </a:rPr>
              <a:t>S</a:t>
            </a:r>
            <a:r>
              <a:rPr lang="en-US" sz="2400" b="1" dirty="0" smtClean="0">
                <a:solidFill>
                  <a:srgbClr val="002060"/>
                </a:solidFill>
              </a:rPr>
              <a:t>he worked as a sub editor in </a:t>
            </a:r>
            <a:r>
              <a:rPr lang="en-US" sz="2400" b="1" dirty="0" smtClean="0">
                <a:solidFill>
                  <a:srgbClr val="C00000"/>
                </a:solidFill>
              </a:rPr>
              <a:t>T</a:t>
            </a:r>
            <a:r>
              <a:rPr lang="en-US" sz="2400" b="1" dirty="0" smtClean="0">
                <a:solidFill>
                  <a:srgbClr val="002060"/>
                </a:solidFill>
              </a:rPr>
              <a:t>he </a:t>
            </a:r>
            <a:r>
              <a:rPr lang="en-US" sz="2400" b="1" dirty="0" smtClean="0">
                <a:solidFill>
                  <a:srgbClr val="C00000"/>
                </a:solidFill>
              </a:rPr>
              <a:t>D</a:t>
            </a:r>
            <a:r>
              <a:rPr lang="en-US" sz="2400" b="1" dirty="0" smtClean="0">
                <a:solidFill>
                  <a:srgbClr val="002060"/>
                </a:solidFill>
              </a:rPr>
              <a:t>aily </a:t>
            </a:r>
            <a:r>
              <a:rPr lang="en-US" sz="2400" b="1" dirty="0" err="1" smtClean="0">
                <a:solidFill>
                  <a:srgbClr val="C00000"/>
                </a:solidFill>
              </a:rPr>
              <a:t>S</a:t>
            </a:r>
            <a:r>
              <a:rPr lang="en-US" sz="2400" b="1" dirty="0" err="1" smtClean="0">
                <a:solidFill>
                  <a:srgbClr val="002060"/>
                </a:solidFill>
              </a:rPr>
              <a:t>abuj</a:t>
            </a:r>
            <a:r>
              <a:rPr lang="en-US" sz="2400" b="1" dirty="0" smtClean="0">
                <a:solidFill>
                  <a:srgbClr val="002060"/>
                </a:solidFill>
              </a:rPr>
              <a:t>  </a:t>
            </a:r>
            <a:r>
              <a:rPr lang="en-US" sz="2400" b="1" dirty="0" err="1" smtClean="0">
                <a:solidFill>
                  <a:srgbClr val="C00000"/>
                </a:solidFill>
              </a:rPr>
              <a:t>S</a:t>
            </a:r>
            <a:r>
              <a:rPr lang="en-US" sz="2400" b="1" dirty="0" err="1" smtClean="0">
                <a:solidFill>
                  <a:srgbClr val="002060"/>
                </a:solidFill>
              </a:rPr>
              <a:t>ylhet</a:t>
            </a:r>
            <a:r>
              <a:rPr lang="en-US" sz="2400" b="1" dirty="0" smtClean="0">
                <a:solidFill>
                  <a:srgbClr val="002060"/>
                </a:solidFill>
              </a:rPr>
              <a:t> in </a:t>
            </a:r>
            <a:r>
              <a:rPr lang="en-US" sz="2400" b="1" dirty="0" smtClean="0">
                <a:solidFill>
                  <a:srgbClr val="C00000"/>
                </a:solidFill>
              </a:rPr>
              <a:t>B</a:t>
            </a:r>
            <a:r>
              <a:rPr lang="en-US" sz="2400" b="1" dirty="0" smtClean="0">
                <a:solidFill>
                  <a:srgbClr val="002060"/>
                </a:solidFill>
              </a:rPr>
              <a:t>angladesh</a:t>
            </a:r>
            <a:r>
              <a:rPr lang="en-US" sz="2800" b="1" dirty="0" smtClean="0">
                <a:solidFill>
                  <a:srgbClr val="002060"/>
                </a:solidFill>
              </a:rPr>
              <a:t>.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10200" y="381000"/>
            <a:ext cx="29854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What can you se</a:t>
            </a:r>
            <a:r>
              <a:rPr lang="en-US" sz="2800" dirty="0" smtClean="0"/>
              <a:t>e?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5105400" y="1758375"/>
            <a:ext cx="34602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2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 </a:t>
            </a:r>
            <a:r>
              <a:rPr lang="en-US" sz="3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picture of a girl</a:t>
            </a:r>
            <a:endParaRPr lang="en-US" sz="32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52400"/>
            <a:ext cx="4114800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185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1" nodeType="clickEffect">
                                  <p:stCondLst>
                                    <p:cond delay="1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8" presetClass="entr" presetSubtype="0" accel="50000" fill="hold" grpId="0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9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0"/>
            <a:ext cx="8686800" cy="654843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10000" y="533400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36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257802" y="2081783"/>
            <a:ext cx="349326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Beauty of</a:t>
            </a:r>
          </a:p>
          <a:p>
            <a:pPr algn="ctr"/>
            <a:r>
              <a:rPr lang="en-US" sz="5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Bangladesh</a:t>
            </a:r>
            <a:endParaRPr lang="en-US" sz="5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4785" y="239846"/>
            <a:ext cx="803681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8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THE RULES OF CAPITALIZATION</a:t>
            </a:r>
            <a:endParaRPr lang="en-US" sz="48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133600" y="1179731"/>
            <a:ext cx="1403931" cy="1165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250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75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5730" y="381000"/>
            <a:ext cx="48712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u="sng" dirty="0" smtClean="0">
                <a:solidFill>
                  <a:srgbClr val="002060"/>
                </a:solidFill>
              </a:rPr>
              <a:t>Learning Outcomes</a:t>
            </a:r>
            <a:r>
              <a:rPr lang="en-US" sz="4800" b="1" u="sng" dirty="0" smtClean="0">
                <a:solidFill>
                  <a:srgbClr val="002060"/>
                </a:solidFill>
              </a:rPr>
              <a:t>:</a:t>
            </a:r>
            <a:endParaRPr lang="en-US" sz="4800" b="1" u="sng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2057400"/>
            <a:ext cx="84887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After the end of the lesson the learners will be able to- 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1" y="3276600"/>
            <a:ext cx="83092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a) write the name of any thing using the rules of capitalization.</a:t>
            </a:r>
            <a:endParaRPr lang="en-US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28600" y="4495800"/>
            <a:ext cx="80038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b) rewrite a passage using the rules of capitalization.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561581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715000" y="572814"/>
            <a:ext cx="3429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his is an outstanding picture</a:t>
            </a:r>
            <a:r>
              <a:rPr lang="en-US" sz="3200" dirty="0" smtClean="0">
                <a:solidFill>
                  <a:srgbClr val="C00000"/>
                </a:solidFill>
              </a:rPr>
              <a:t>.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 flipH="1">
            <a:off x="5407574" y="522486"/>
            <a:ext cx="3363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T</a:t>
            </a:r>
            <a:endParaRPr lang="en-US" sz="4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025" y="1981032"/>
            <a:ext cx="4028575" cy="287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65"/>
          <a:stretch/>
        </p:blipFill>
        <p:spPr>
          <a:xfrm>
            <a:off x="228600" y="0"/>
            <a:ext cx="4876800" cy="6215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37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4270542" y="1822475"/>
            <a:ext cx="476082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A </a:t>
            </a:r>
            <a:r>
              <a:rPr lang="en-US" sz="2800" b="1" i="1" dirty="0" smtClean="0">
                <a:solidFill>
                  <a:srgbClr val="C00000"/>
                </a:solidFill>
              </a:rPr>
              <a:t>capital letter </a:t>
            </a:r>
            <a:r>
              <a:rPr lang="en-US" sz="2400" b="1" dirty="0" smtClean="0">
                <a:solidFill>
                  <a:srgbClr val="002060"/>
                </a:solidFill>
              </a:rPr>
              <a:t>is used  in case of the first letter of </a:t>
            </a:r>
            <a:r>
              <a:rPr lang="en-US" sz="2800" b="1" dirty="0" smtClean="0">
                <a:solidFill>
                  <a:srgbClr val="002060"/>
                </a:solidFill>
              </a:rPr>
              <a:t>a</a:t>
            </a:r>
          </a:p>
          <a:p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70542" y="5029200"/>
            <a:ext cx="48734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The first letter of a                            </a:t>
            </a:r>
            <a:r>
              <a:rPr lang="en-US" sz="3200" b="1" dirty="0" smtClean="0">
                <a:solidFill>
                  <a:srgbClr val="002060"/>
                </a:solidFill>
              </a:rPr>
              <a:t>is a </a:t>
            </a:r>
            <a:r>
              <a:rPr lang="en-US" sz="3200" b="1" i="1" dirty="0" smtClean="0">
                <a:solidFill>
                  <a:srgbClr val="C00000"/>
                </a:solidFill>
              </a:rPr>
              <a:t>capital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2800" b="1" i="1" dirty="0" smtClean="0">
                <a:solidFill>
                  <a:srgbClr val="C00000"/>
                </a:solidFill>
              </a:rPr>
              <a:t>letter</a:t>
            </a:r>
            <a:r>
              <a:rPr lang="en-US" sz="3200" b="1" i="1" dirty="0" smtClean="0">
                <a:solidFill>
                  <a:srgbClr val="C00000"/>
                </a:solidFill>
              </a:rPr>
              <a:t>.</a:t>
            </a:r>
            <a:endParaRPr lang="en-US" sz="3200" b="1" i="1" dirty="0">
              <a:solidFill>
                <a:srgbClr val="C0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68844" y="1360810"/>
            <a:ext cx="26328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5400" dirty="0"/>
          </a:p>
        </p:txBody>
      </p:sp>
      <p:sp>
        <p:nvSpPr>
          <p:cNvPr id="28" name="TextBox 27"/>
          <p:cNvSpPr txBox="1"/>
          <p:nvPr/>
        </p:nvSpPr>
        <p:spPr>
          <a:xfrm>
            <a:off x="564118" y="387575"/>
            <a:ext cx="86474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C00000"/>
                </a:solidFill>
              </a:rPr>
              <a:t>M</a:t>
            </a:r>
            <a:r>
              <a:rPr lang="en-US" sz="3200" b="1" dirty="0" err="1" smtClean="0">
                <a:solidFill>
                  <a:srgbClr val="002060"/>
                </a:solidFill>
              </a:rPr>
              <a:t>s.</a:t>
            </a:r>
            <a:r>
              <a:rPr lang="en-US" sz="4000" b="1" dirty="0" err="1" smtClean="0">
                <a:solidFill>
                  <a:srgbClr val="C00000"/>
                </a:solidFill>
              </a:rPr>
              <a:t>N</a:t>
            </a:r>
            <a:r>
              <a:rPr lang="en-US" sz="3200" b="1" dirty="0" err="1" smtClean="0">
                <a:solidFill>
                  <a:srgbClr val="002060"/>
                </a:solidFill>
              </a:rPr>
              <a:t>azma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</a:rPr>
              <a:t>P</a:t>
            </a:r>
            <a:r>
              <a:rPr lang="en-US" sz="3200" b="1" dirty="0" err="1" smtClean="0">
                <a:solidFill>
                  <a:srgbClr val="002060"/>
                </a:solidFill>
              </a:rPr>
              <a:t>arvin</a:t>
            </a:r>
            <a:r>
              <a:rPr lang="en-US" sz="3200" b="1" dirty="0" smtClean="0">
                <a:solidFill>
                  <a:srgbClr val="002060"/>
                </a:solidFill>
              </a:rPr>
              <a:t> is an </a:t>
            </a:r>
            <a:r>
              <a:rPr lang="en-US" sz="4000" b="1" dirty="0" smtClean="0">
                <a:solidFill>
                  <a:srgbClr val="C00000"/>
                </a:solidFill>
              </a:rPr>
              <a:t>A</a:t>
            </a:r>
            <a:r>
              <a:rPr lang="en-US" sz="3200" b="1" dirty="0" smtClean="0">
                <a:solidFill>
                  <a:srgbClr val="002060"/>
                </a:solidFill>
              </a:rPr>
              <a:t>ssociate </a:t>
            </a:r>
            <a:r>
              <a:rPr lang="en-US" sz="4000" b="1" dirty="0" smtClean="0">
                <a:solidFill>
                  <a:srgbClr val="C00000"/>
                </a:solidFill>
              </a:rPr>
              <a:t>P</a:t>
            </a:r>
            <a:r>
              <a:rPr lang="en-US" sz="3200" b="1" dirty="0" smtClean="0">
                <a:solidFill>
                  <a:srgbClr val="002060"/>
                </a:solidFill>
              </a:rPr>
              <a:t>rofessor.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707271" y="2222584"/>
            <a:ext cx="22321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Proper noun </a:t>
            </a:r>
            <a:r>
              <a:rPr lang="en-US" sz="2800" b="1" dirty="0" smtClean="0">
                <a:solidFill>
                  <a:srgbClr val="002060"/>
                </a:solidFill>
              </a:rPr>
              <a:t>.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650147" y="5044589"/>
            <a:ext cx="23325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designation 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smtClean="0">
                <a:solidFill>
                  <a:srgbClr val="002060"/>
                </a:solidFill>
              </a:rPr>
              <a:t>  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03" y="1057275"/>
            <a:ext cx="3971925" cy="534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586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6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1"/>
      <p:bldP spid="28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28599"/>
            <a:ext cx="3882190" cy="30861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539565"/>
            <a:ext cx="3805990" cy="29185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76750" y="343699"/>
            <a:ext cx="44334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Children </a:t>
            </a:r>
            <a:r>
              <a:rPr lang="en-US" sz="2800" dirty="0"/>
              <a:t>read </a:t>
            </a:r>
            <a:r>
              <a:rPr lang="en-US" sz="2800" dirty="0" smtClean="0"/>
              <a:t>the               daily </a:t>
            </a:r>
            <a:r>
              <a:rPr lang="en-US" sz="2800" dirty="0"/>
              <a:t>in </a:t>
            </a:r>
            <a:r>
              <a:rPr lang="en-US" sz="2800" dirty="0" smtClean="0"/>
              <a:t>the mosque.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4191000" y="3691965"/>
            <a:ext cx="48767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The                      publishes  news  </a:t>
            </a:r>
          </a:p>
          <a:p>
            <a:r>
              <a:rPr lang="en-US" sz="2800" dirty="0" smtClean="0"/>
              <a:t>full of intrinsic value.</a:t>
            </a:r>
            <a:endParaRPr lang="en-US" sz="2800" dirty="0"/>
          </a:p>
        </p:txBody>
      </p:sp>
      <p:sp>
        <p:nvSpPr>
          <p:cNvPr id="8" name="Rectangle 7"/>
          <p:cNvSpPr/>
          <p:nvPr/>
        </p:nvSpPr>
        <p:spPr>
          <a:xfrm>
            <a:off x="7225165" y="349533"/>
            <a:ext cx="19545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Holy Quran </a:t>
            </a:r>
          </a:p>
        </p:txBody>
      </p:sp>
      <p:sp>
        <p:nvSpPr>
          <p:cNvPr id="9" name="Rectangle 8"/>
          <p:cNvSpPr/>
          <p:nvPr/>
        </p:nvSpPr>
        <p:spPr>
          <a:xfrm flipV="1">
            <a:off x="7225164" y="775032"/>
            <a:ext cx="1685019" cy="977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790440" y="3603293"/>
            <a:ext cx="19070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Daily Star </a:t>
            </a:r>
          </a:p>
        </p:txBody>
      </p:sp>
      <p:sp>
        <p:nvSpPr>
          <p:cNvPr id="12" name="Rectangle 11"/>
          <p:cNvSpPr/>
          <p:nvPr/>
        </p:nvSpPr>
        <p:spPr>
          <a:xfrm flipV="1">
            <a:off x="4790440" y="4123299"/>
            <a:ext cx="160019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221845" y="1717536"/>
            <a:ext cx="4337587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The first letter of the holy religious book is a </a:t>
            </a:r>
            <a:r>
              <a:rPr lang="en-US" sz="3200" i="1" dirty="0" smtClean="0">
                <a:solidFill>
                  <a:srgbClr val="C00000"/>
                </a:solidFill>
              </a:rPr>
              <a:t>capital letter</a:t>
            </a:r>
            <a:endParaRPr lang="en-US" sz="3200" i="1" dirty="0">
              <a:solidFill>
                <a:srgbClr val="C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191002" y="5442466"/>
            <a:ext cx="487679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The first letter of  </a:t>
            </a:r>
            <a:r>
              <a:rPr lang="en-US" sz="2800" dirty="0" smtClean="0"/>
              <a:t>a daily newspaper is </a:t>
            </a:r>
            <a:r>
              <a:rPr lang="en-US" sz="3200" dirty="0"/>
              <a:t>a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sz="3200" i="1" dirty="0" smtClean="0">
                <a:solidFill>
                  <a:srgbClr val="C00000"/>
                </a:solidFill>
              </a:rPr>
              <a:t>capital letter </a:t>
            </a:r>
            <a:endParaRPr lang="en-US" sz="3200" i="1" dirty="0">
              <a:solidFill>
                <a:srgbClr val="C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 flipV="1">
            <a:off x="7848600" y="8305800"/>
            <a:ext cx="1823584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6697502" y="6458129"/>
            <a:ext cx="186193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594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6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26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500"/>
                            </p:stCondLst>
                            <p:childTnLst>
                              <p:par>
                                <p:cTn id="79" presetID="26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  <p:bldP spid="12" grpId="1" animBg="1"/>
      <p:bldP spid="11" grpId="0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48200" y="764232"/>
            <a:ext cx="4267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Mashrafee</a:t>
            </a:r>
            <a:r>
              <a:rPr lang="en-US" sz="2800" dirty="0" smtClean="0"/>
              <a:t> is a </a:t>
            </a:r>
            <a:r>
              <a:rPr lang="en-US" sz="2800" b="1" dirty="0" smtClean="0">
                <a:solidFill>
                  <a:srgbClr val="C00000"/>
                </a:solidFill>
              </a:rPr>
              <a:t>Bangladeshi </a:t>
            </a:r>
            <a:r>
              <a:rPr lang="en-US" sz="2800" dirty="0" smtClean="0"/>
              <a:t>cricketer.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5278856" y="2300478"/>
            <a:ext cx="37338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An </a:t>
            </a:r>
            <a:r>
              <a:rPr lang="en-US" sz="3200" b="1" i="1" dirty="0" smtClean="0">
                <a:solidFill>
                  <a:srgbClr val="002060"/>
                </a:solidFill>
              </a:rPr>
              <a:t>adjective</a:t>
            </a:r>
            <a:r>
              <a:rPr lang="en-US" sz="2800" b="1" dirty="0" smtClean="0">
                <a:solidFill>
                  <a:srgbClr val="002060"/>
                </a:solidFill>
              </a:rPr>
              <a:t>, created from a  proper noun, takes a </a:t>
            </a:r>
            <a:r>
              <a:rPr lang="en-US" sz="2800" b="1" dirty="0" smtClean="0">
                <a:solidFill>
                  <a:srgbClr val="C00000"/>
                </a:solidFill>
              </a:rPr>
              <a:t>capital letter </a:t>
            </a:r>
            <a:r>
              <a:rPr lang="en-US" sz="2800" b="1" dirty="0" smtClean="0">
                <a:solidFill>
                  <a:srgbClr val="002060"/>
                </a:solidFill>
              </a:rPr>
              <a:t>in the beginning.</a:t>
            </a:r>
            <a:endParaRPr lang="en-US" sz="2800" b="1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262241"/>
            <a:ext cx="207845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12" y="0"/>
            <a:ext cx="4148888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90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2265</TotalTime>
  <Words>475</Words>
  <Application>Microsoft Office PowerPoint</Application>
  <PresentationFormat>On-screen Show (4:3)</PresentationFormat>
  <Paragraphs>73</Paragraphs>
  <Slides>14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Mohit Sohag</dc:creator>
  <cp:lastModifiedBy>hp</cp:lastModifiedBy>
  <cp:revision>185</cp:revision>
  <dcterms:created xsi:type="dcterms:W3CDTF">2006-08-16T00:00:00Z</dcterms:created>
  <dcterms:modified xsi:type="dcterms:W3CDTF">2019-10-28T04:08:00Z</dcterms:modified>
</cp:coreProperties>
</file>