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57" r:id="rId4"/>
    <p:sldId id="261" r:id="rId5"/>
    <p:sldId id="263" r:id="rId6"/>
    <p:sldId id="262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9532E-477E-4900-9707-28E873F6C4F8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D0801-74A5-407C-9CD4-B9084A761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E-mail: azizabidpur@gmail.com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E-mail: azizabidpur@gmail.com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E-mail: azizabidpur@gmail.com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le-female-teachers-pointer-teacher-lesson-vector-illustration-68991182.jpg"/>
          <p:cNvPicPr>
            <a:picLocks noChangeAspect="1"/>
          </p:cNvPicPr>
          <p:nvPr/>
        </p:nvPicPr>
        <p:blipFill>
          <a:blip r:embed="rId3"/>
          <a:srcRect b="9068"/>
          <a:stretch>
            <a:fillRect/>
          </a:stretch>
        </p:blipFill>
        <p:spPr>
          <a:xfrm>
            <a:off x="685800" y="381000"/>
            <a:ext cx="7696200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772400" cy="1470025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Welcome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52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Neuter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noun or pronoun which refers to neither male nor female person or thing is called  neuter gender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514600"/>
            <a:ext cx="10300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163553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furniture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962400"/>
            <a:ext cx="133339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029200"/>
            <a:ext cx="16764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4384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 </a:t>
            </a: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‘</a:t>
            </a:r>
            <a:r>
              <a:rPr lang="en-US" sz="5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</a:t>
            </a: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  <a:sp3d extrusionH="57150">
              <a:bevelT w="38100" h="38100" prst="relaxedInset"/>
            </a:sp3d>
          </a:bodyPr>
          <a:lstStyle/>
          <a:p>
            <a:pPr marL="1198563" indent="-688975"/>
            <a:r>
              <a:rPr lang="en-US" dirty="0" smtClean="0">
                <a:solidFill>
                  <a:srgbClr val="00B050"/>
                </a:solidFill>
                <a:effectLst/>
              </a:rPr>
              <a:t>Author</a:t>
            </a:r>
            <a:r>
              <a:rPr lang="en-US" dirty="0" smtClean="0">
                <a:effectLst/>
              </a:rPr>
              <a:t>	</a:t>
            </a:r>
            <a:r>
              <a:rPr lang="en-US" dirty="0" smtClean="0">
                <a:effectLst/>
              </a:rPr>
              <a:t>	authoress</a:t>
            </a:r>
            <a:endParaRPr lang="en-US" dirty="0" smtClean="0">
              <a:effectLst/>
            </a:endParaRPr>
          </a:p>
          <a:p>
            <a:pPr marL="1198563" indent="-688975"/>
            <a:r>
              <a:rPr lang="en-US" dirty="0" smtClean="0">
                <a:solidFill>
                  <a:srgbClr val="00B050"/>
                </a:solidFill>
                <a:effectLst/>
              </a:rPr>
              <a:t>Host</a:t>
            </a:r>
            <a:r>
              <a:rPr lang="en-US" dirty="0" smtClean="0">
                <a:effectLst/>
              </a:rPr>
              <a:t>		hostess</a:t>
            </a:r>
          </a:p>
          <a:p>
            <a:pPr marL="1198563" indent="-688975"/>
            <a:r>
              <a:rPr lang="en-US" dirty="0" smtClean="0">
                <a:solidFill>
                  <a:srgbClr val="00B050"/>
                </a:solidFill>
                <a:effectLst/>
              </a:rPr>
              <a:t>Lion</a:t>
            </a:r>
            <a:r>
              <a:rPr lang="en-US" dirty="0" smtClean="0">
                <a:effectLst/>
              </a:rPr>
              <a:t>		lioness</a:t>
            </a:r>
          </a:p>
          <a:p>
            <a:pPr marL="1198563" indent="-688975"/>
            <a:r>
              <a:rPr lang="en-US" dirty="0" smtClean="0">
                <a:solidFill>
                  <a:srgbClr val="00B050"/>
                </a:solidFill>
                <a:effectLst/>
              </a:rPr>
              <a:t>manager</a:t>
            </a:r>
            <a:r>
              <a:rPr lang="en-US" dirty="0" smtClean="0">
                <a:effectLst/>
              </a:rPr>
              <a:t>	</a:t>
            </a:r>
            <a:r>
              <a:rPr lang="en-US" dirty="0" smtClean="0">
                <a:effectLst/>
              </a:rPr>
              <a:t>	</a:t>
            </a:r>
            <a:r>
              <a:rPr lang="en-US" dirty="0" smtClean="0">
                <a:effectLst/>
              </a:rPr>
              <a:t>managerss</a:t>
            </a:r>
            <a:endParaRPr lang="en-US" dirty="0" smtClean="0">
              <a:effectLst/>
            </a:endParaRPr>
          </a:p>
          <a:p>
            <a:pPr marL="1198563" indent="-688975"/>
            <a:r>
              <a:rPr lang="en-US" dirty="0" smtClean="0">
                <a:solidFill>
                  <a:srgbClr val="00B050"/>
                </a:solidFill>
                <a:effectLst/>
              </a:rPr>
              <a:t>Mayor</a:t>
            </a:r>
            <a:r>
              <a:rPr lang="en-US" dirty="0" smtClean="0">
                <a:effectLst/>
              </a:rPr>
              <a:t>	</a:t>
            </a:r>
            <a:r>
              <a:rPr lang="en-US" dirty="0" smtClean="0">
                <a:effectLst/>
              </a:rPr>
              <a:t>	mayoress</a:t>
            </a:r>
            <a:endParaRPr lang="en-US" dirty="0" smtClean="0">
              <a:effectLst/>
            </a:endParaRPr>
          </a:p>
          <a:p>
            <a:pPr marL="1198563" indent="-688975"/>
            <a:r>
              <a:rPr lang="en-US" dirty="0" smtClean="0">
                <a:solidFill>
                  <a:srgbClr val="00B050"/>
                </a:solidFill>
                <a:effectLst/>
              </a:rPr>
              <a:t>Peer</a:t>
            </a:r>
            <a:r>
              <a:rPr lang="en-US" dirty="0" smtClean="0">
                <a:effectLst/>
              </a:rPr>
              <a:t>		peeress</a:t>
            </a:r>
          </a:p>
          <a:p>
            <a:pPr marL="1198563" indent="-688975"/>
            <a:r>
              <a:rPr lang="en-US" dirty="0" smtClean="0">
                <a:solidFill>
                  <a:srgbClr val="00B050"/>
                </a:solidFill>
                <a:effectLst/>
              </a:rPr>
              <a:t>Shepherd</a:t>
            </a:r>
            <a:r>
              <a:rPr lang="en-US" dirty="0" smtClean="0">
                <a:effectLst/>
              </a:rPr>
              <a:t>	shepardess</a:t>
            </a:r>
          </a:p>
          <a:p>
            <a:pPr marL="1198563" indent="-688975"/>
            <a:r>
              <a:rPr lang="en-US" dirty="0" smtClean="0">
                <a:solidFill>
                  <a:srgbClr val="00B050"/>
                </a:solidFill>
                <a:effectLst/>
              </a:rPr>
              <a:t>Poet</a:t>
            </a:r>
            <a:r>
              <a:rPr lang="en-US" dirty="0" smtClean="0">
                <a:effectLst/>
              </a:rPr>
              <a:t>		Poetess</a:t>
            </a:r>
          </a:p>
          <a:p>
            <a:pPr marL="1198563" indent="-688975"/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of Changing Gender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By using different words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Mother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Sister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Girl	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Aunt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Nephew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Niece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Husband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Wife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Woman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Gentle man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Lady</a:t>
            </a:r>
          </a:p>
          <a:p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Queen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By using different words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daughter</a:t>
            </a:r>
          </a:p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madam</a:t>
            </a:r>
          </a:p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cow</a:t>
            </a:r>
          </a:p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Fox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vixen</a:t>
            </a:r>
          </a:p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mare</a:t>
            </a:r>
          </a:p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ewe</a:t>
            </a:r>
          </a:p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hen</a:t>
            </a:r>
          </a:p>
          <a:p>
            <a:r>
              <a:rPr lang="en-US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Bachelor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maiden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By dropping the vowel before “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Actor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actress</a:t>
            </a:r>
          </a:p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duchess</a:t>
            </a:r>
          </a:p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Emperor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empress</a:t>
            </a:r>
          </a:p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governess</a:t>
            </a:r>
          </a:p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goddess</a:t>
            </a:r>
          </a:p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Hunter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huntress</a:t>
            </a:r>
          </a:p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instructress</a:t>
            </a:r>
          </a:p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princess</a:t>
            </a:r>
          </a:p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Mr.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Mrs. </a:t>
            </a:r>
          </a:p>
          <a:p>
            <a:pPr marL="914400" indent="284163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mistress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changing the Masculine word of a compound word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14400" indent="-914400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Boy-friend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girl –friend</a:t>
            </a:r>
          </a:p>
          <a:p>
            <a:pPr marL="914400" indent="-914400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He-goat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she –goat</a:t>
            </a:r>
          </a:p>
          <a:p>
            <a:pPr marL="914400" indent="-914400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 –father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grand mother</a:t>
            </a:r>
          </a:p>
          <a:p>
            <a:pPr marL="914400" indent="-914400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–brother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step –sister</a:t>
            </a:r>
          </a:p>
          <a:p>
            <a:pPr marL="914400" indent="-914400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– servant	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maid –servant </a:t>
            </a:r>
          </a:p>
          <a:p>
            <a:pPr marL="914400" indent="-914400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–in-law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daughter –in-law</a:t>
            </a:r>
          </a:p>
          <a:p>
            <a:pPr marL="914400" indent="-914400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Milk –man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milk –woman	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and change the gender of the underlined words.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Kajol</a:t>
            </a:r>
            <a:r>
              <a:rPr lang="en-US" dirty="0" smtClean="0"/>
              <a:t> is a </a:t>
            </a:r>
            <a:r>
              <a:rPr lang="en-US" u="sng" dirty="0" smtClean="0"/>
              <a:t>boy</a:t>
            </a:r>
            <a:r>
              <a:rPr lang="en-US" dirty="0" smtClean="0"/>
              <a:t>   of 13. </a:t>
            </a:r>
            <a:r>
              <a:rPr lang="en-US" u="sng" dirty="0" smtClean="0"/>
              <a:t>He</a:t>
            </a:r>
            <a:r>
              <a:rPr lang="en-US" dirty="0" smtClean="0"/>
              <a:t>    has a friend named </a:t>
            </a:r>
            <a:r>
              <a:rPr lang="en-US" dirty="0" err="1" smtClean="0"/>
              <a:t>Rony</a:t>
            </a:r>
            <a:r>
              <a:rPr lang="en-US" dirty="0" smtClean="0"/>
              <a:t>. They read in the same school. </a:t>
            </a:r>
            <a:r>
              <a:rPr lang="en-US" dirty="0" err="1" smtClean="0"/>
              <a:t>Kajol</a:t>
            </a:r>
            <a:r>
              <a:rPr lang="en-US" dirty="0" smtClean="0"/>
              <a:t> has a </a:t>
            </a:r>
            <a:r>
              <a:rPr lang="en-US" u="sng" dirty="0" smtClean="0"/>
              <a:t>peacock</a:t>
            </a:r>
            <a:r>
              <a:rPr lang="en-US" dirty="0" smtClean="0"/>
              <a:t>      and </a:t>
            </a:r>
            <a:r>
              <a:rPr lang="en-US" dirty="0" err="1" smtClean="0"/>
              <a:t>Rony</a:t>
            </a:r>
            <a:r>
              <a:rPr lang="en-US" dirty="0" smtClean="0"/>
              <a:t> has a </a:t>
            </a:r>
            <a:r>
              <a:rPr lang="en-US" u="sng" dirty="0" smtClean="0"/>
              <a:t>ram</a:t>
            </a:r>
            <a:r>
              <a:rPr lang="en-US" dirty="0" smtClean="0"/>
              <a:t>. They play with these animals. There is a </a:t>
            </a:r>
            <a:r>
              <a:rPr lang="en-US" u="sng" dirty="0" smtClean="0"/>
              <a:t>man-servant  </a:t>
            </a:r>
            <a:r>
              <a:rPr lang="en-US" dirty="0" smtClean="0"/>
              <a:t>  in </a:t>
            </a:r>
            <a:r>
              <a:rPr lang="en-US" dirty="0" err="1" smtClean="0"/>
              <a:t>Kajol’s</a:t>
            </a:r>
            <a:r>
              <a:rPr lang="en-US" dirty="0" smtClean="0"/>
              <a:t> house. </a:t>
            </a:r>
            <a:r>
              <a:rPr lang="en-US" u="sng" dirty="0" smtClean="0"/>
              <a:t>He</a:t>
            </a:r>
            <a:r>
              <a:rPr lang="en-US" dirty="0" smtClean="0"/>
              <a:t>     likes </a:t>
            </a:r>
            <a:r>
              <a:rPr lang="en-US" dirty="0" err="1" smtClean="0"/>
              <a:t>Kajol</a:t>
            </a:r>
            <a:r>
              <a:rPr lang="en-US" dirty="0" smtClean="0"/>
              <a:t> very much.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3810000"/>
            <a:ext cx="9144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ewe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9144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She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882640" y="4297680"/>
            <a:ext cx="2514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maid-servant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4724400"/>
            <a:ext cx="9144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She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2743200"/>
            <a:ext cx="7620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girl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3810000"/>
            <a:ext cx="16764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pea-hen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13" grpId="0" animBg="1"/>
      <p:bldP spid="16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work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Fill in the blanks with the appropriate word given in the bracket.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800" dirty="0" smtClean="0">
                <a:solidFill>
                  <a:srgbClr val="0070C0"/>
                </a:solidFill>
              </a:rPr>
              <a:t>a)Nature removes our monotony. ___(</a:t>
            </a:r>
            <a:r>
              <a:rPr lang="en-US" sz="2800" dirty="0" err="1" smtClean="0">
                <a:solidFill>
                  <a:srgbClr val="0070C0"/>
                </a:solidFill>
              </a:rPr>
              <a:t>He/She</a:t>
            </a:r>
            <a:r>
              <a:rPr lang="en-US" sz="2800" dirty="0" smtClean="0">
                <a:solidFill>
                  <a:srgbClr val="0070C0"/>
                </a:solidFill>
              </a:rPr>
              <a:t>) gives us pleasure. b)___(Prince/princess) Diana died in a car accident. c)___ The Titanic sank when (he /she) hit an iceberg. d) My aunt is a good ____(actor/actress) e) She was selected as the ___(author/authoress) of the year.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1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1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629" y="147577"/>
            <a:ext cx="8841971" cy="6558023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81000"/>
            <a:ext cx="8531726" cy="6167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20"/>
          <p:cNvGrpSpPr/>
          <p:nvPr/>
        </p:nvGrpSpPr>
        <p:grpSpPr>
          <a:xfrm>
            <a:off x="4419600" y="1524000"/>
            <a:ext cx="380999" cy="4343400"/>
            <a:chOff x="4419601" y="762794"/>
            <a:chExt cx="306210" cy="54102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1866900" y="3467100"/>
              <a:ext cx="54102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591506" y="3504497"/>
              <a:ext cx="4267200" cy="141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2286705" y="3504496"/>
              <a:ext cx="4267201" cy="141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914400" y="1524000"/>
            <a:ext cx="29718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ABDUL AZIZ</a:t>
            </a:r>
          </a:p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(HON’S),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(ENGLISH)</a:t>
            </a:r>
          </a:p>
          <a:p>
            <a:pPr algn="ctr"/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MADHAIA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BAZAR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SADIM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 SCHOOL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1447800"/>
            <a:ext cx="24384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43200" y="457200"/>
            <a:ext cx="3505200" cy="762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Aziz g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600200"/>
            <a:ext cx="990600" cy="12194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0063" y="1594340"/>
            <a:ext cx="2178125" cy="313006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5638800" y="4770120"/>
            <a:ext cx="2133600" cy="533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: </a:t>
            </a:r>
            <a:r>
              <a:rPr lang="en-US" sz="16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01, </a:t>
            </a:r>
            <a:r>
              <a:rPr lang="en-US" sz="16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: </a:t>
            </a:r>
            <a:r>
              <a:rPr lang="en-US" sz="16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  <a:p>
            <a:pPr algn="ctr"/>
            <a:r>
              <a:rPr lang="en-US" sz="16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 : Gender</a:t>
            </a:r>
            <a:endParaRPr lang="en-US" sz="16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EE84-E913-4574-BAF6-905AE838FBE2}" type="datetime1">
              <a:rPr lang="en-US" smtClean="0"/>
              <a:pPr/>
              <a:t>2/6/2021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 picture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people-icon-male-and-female-sign-user-person-vector-18274054.jpg"/>
          <p:cNvPicPr>
            <a:picLocks noGrp="1" noChangeAspect="1"/>
          </p:cNvPicPr>
          <p:nvPr>
            <p:ph idx="1"/>
          </p:nvPr>
        </p:nvPicPr>
        <p:blipFill>
          <a:blip r:embed="rId2"/>
          <a:srcRect b="10768"/>
          <a:stretch>
            <a:fillRect/>
          </a:stretch>
        </p:blipFill>
        <p:spPr>
          <a:xfrm>
            <a:off x="1371600" y="1447800"/>
            <a:ext cx="5802517" cy="4038600"/>
          </a:xfrm>
        </p:spPr>
      </p:pic>
      <p:sp>
        <p:nvSpPr>
          <p:cNvPr id="5" name="TextBox 4"/>
          <p:cNvSpPr txBox="1"/>
          <p:nvPr/>
        </p:nvSpPr>
        <p:spPr>
          <a:xfrm>
            <a:off x="1752600" y="5029200"/>
            <a:ext cx="724878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5029200"/>
            <a:ext cx="981166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Female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629" y="147577"/>
            <a:ext cx="8841971" cy="6558023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81000"/>
            <a:ext cx="8531726" cy="6167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EE84-E913-4574-BAF6-905AE838FBE2}" type="datetime1">
              <a:rPr lang="en-US" smtClean="0"/>
              <a:pPr/>
              <a:t>2/6/2021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00200" y="838200"/>
            <a:ext cx="586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our today’s topic is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Picture 20" descr="Tit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514600"/>
            <a:ext cx="3718253" cy="2243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ounded Rectangle 17"/>
          <p:cNvSpPr/>
          <p:nvPr/>
        </p:nvSpPr>
        <p:spPr>
          <a:xfrm>
            <a:off x="2514600" y="2819400"/>
            <a:ext cx="297180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629" y="147577"/>
            <a:ext cx="8841971" cy="6558023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81000"/>
            <a:ext cx="8531726" cy="6167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4EE84-E913-4574-BAF6-905AE838FBE2}" type="datetime1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9400" y="609600"/>
            <a:ext cx="237949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Gender?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 descr="main-qimg-ecdfe8acd64001481d57b49de1b0757d.jpg"/>
          <p:cNvPicPr>
            <a:picLocks noChangeAspect="1"/>
          </p:cNvPicPr>
          <p:nvPr/>
        </p:nvPicPr>
        <p:blipFill>
          <a:blip r:embed="rId3"/>
          <a:srcRect t="15044"/>
          <a:stretch>
            <a:fillRect/>
          </a:stretch>
        </p:blipFill>
        <p:spPr>
          <a:xfrm>
            <a:off x="1219200" y="2362200"/>
            <a:ext cx="5734050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1447800"/>
            <a:ext cx="768813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Gender specifies whether a noun or a pronoun is masculine,</a:t>
            </a:r>
          </a:p>
          <a:p>
            <a:r>
              <a:rPr lang="en-US" sz="2400" dirty="0" smtClean="0"/>
              <a:t>feminine, neuter or common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Types of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Generally, gender is of four kinds : </a:t>
            </a:r>
          </a:p>
          <a:p>
            <a:pPr marL="514350" indent="-514350">
              <a:buAutoNum type="arabicPeriod"/>
            </a:pPr>
            <a:r>
              <a:rPr lang="en-US" dirty="0" smtClean="0"/>
              <a:t>Masculine Gender </a:t>
            </a:r>
          </a:p>
          <a:p>
            <a:pPr marL="514350" indent="-514350">
              <a:buAutoNum type="arabicPeriod"/>
            </a:pPr>
            <a:r>
              <a:rPr lang="en-US" dirty="0" smtClean="0"/>
              <a:t>Feminine Gender 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Common Gender </a:t>
            </a:r>
          </a:p>
          <a:p>
            <a:pPr marL="514350" indent="-514350">
              <a:buAutoNum type="arabicPeriod"/>
            </a:pPr>
            <a:r>
              <a:rPr lang="en-US" dirty="0" smtClean="0"/>
              <a:t>Neuter Gender 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286000"/>
            <a:ext cx="2038350" cy="2238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Masculine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noun or pronoun which refers to male person or thing is masculine gender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514600"/>
            <a:ext cx="10300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163553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962400"/>
            <a:ext cx="15240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Lion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029200"/>
            <a:ext cx="15240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image-20160617-11112-1e7k2u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667000"/>
            <a:ext cx="4899378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Femine  Gender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noun or pronoun which refers to female person or thing is called Femine gender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4900" y="2514600"/>
            <a:ext cx="10483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2971800"/>
            <a:ext cx="163553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Mother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1100" y="3962400"/>
            <a:ext cx="133339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Lioness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100" y="5029200"/>
            <a:ext cx="16002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Daughter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 descr="the-mother-child-relationsh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514600"/>
            <a:ext cx="50292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 noun or pronoun which refers to common person or thing is called common  gender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514600"/>
            <a:ext cx="10300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163553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962400"/>
            <a:ext cx="133339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 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514600"/>
            <a:ext cx="4286250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242</Words>
  <Application>Microsoft Office PowerPoint</Application>
  <PresentationFormat>On-screen Show (4:3)</PresentationFormat>
  <Paragraphs>116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Welcome</vt:lpstr>
      <vt:lpstr>Slide 2</vt:lpstr>
      <vt:lpstr>Look at the picture</vt:lpstr>
      <vt:lpstr>Slide 4</vt:lpstr>
      <vt:lpstr>Slide 5</vt:lpstr>
      <vt:lpstr>Types of Gender</vt:lpstr>
      <vt:lpstr>Masculine Gender</vt:lpstr>
      <vt:lpstr>Femine  Gender</vt:lpstr>
      <vt:lpstr>Common Gender</vt:lpstr>
      <vt:lpstr>Neuter Gender</vt:lpstr>
      <vt:lpstr> By  adding ‘ess’  </vt:lpstr>
      <vt:lpstr> Rules of Changing Gender  </vt:lpstr>
      <vt:lpstr>By dropping the vowel before “ess”</vt:lpstr>
      <vt:lpstr>By changing the Masculine word of a compound word</vt:lpstr>
      <vt:lpstr>Evaluation </vt:lpstr>
      <vt:lpstr>Home work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SCC</dc:creator>
  <cp:lastModifiedBy>SCC</cp:lastModifiedBy>
  <cp:revision>34</cp:revision>
  <dcterms:created xsi:type="dcterms:W3CDTF">2006-08-16T00:00:00Z</dcterms:created>
  <dcterms:modified xsi:type="dcterms:W3CDTF">2021-02-06T14:12:36Z</dcterms:modified>
</cp:coreProperties>
</file>