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53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ACAB9-7721-495D-9280-C7EA5C084655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6DC0-0AEA-4F47-B366-D21BDEA0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6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গুণের ক্ষেত্রে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কোন প্রতীকটি প্রথম লেখা হয়?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</a:t>
            </a:r>
            <a:r>
              <a:rPr lang="bn-IN" dirty="0" smtClean="0"/>
              <a:t>চিত্রের মাধ্যমে</a:t>
            </a:r>
            <a:r>
              <a:rPr lang="bn-IN" baseline="0" dirty="0" smtClean="0"/>
              <a:t> গুণ ও ভাগ চিহ্নের ব্যবহার প্রক্রিয়া দেওয়ার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4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সময়—৪ মিনিট।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সমস্যাগুলোর সঠিক সমাধান করতে শিক্ষক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কয়টি হরিণ? তরমুজ কয়টি? খেলনা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কয়টি?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সহগ কাকে বলে?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শিক্ষার্থীদের সহগ শেখানো </a:t>
            </a:r>
            <a:r>
              <a:rPr lang="bn-IN" baseline="0" dirty="0" smtClean="0"/>
              <a:t>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7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শিক্ষক বোর্ডে </a:t>
            </a:r>
            <a:r>
              <a:rPr lang="bn-IN" dirty="0" smtClean="0"/>
              <a:t>শিক্ষার্থী</a:t>
            </a:r>
            <a:r>
              <a:rPr lang="bn-IN" baseline="0" dirty="0" smtClean="0"/>
              <a:t> দ্বারা প্রদত্ত সমস্যাটি সমাধানে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1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সময়---৫ মিনিট।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সমস্যাগুলোর সঠিক সমাধান করতে শিক্ষক সহায়তা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85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সময়---৬</a:t>
            </a:r>
            <a:r>
              <a:rPr lang="bn-IN" baseline="0" dirty="0" smtClean="0"/>
              <a:t> মিনিট।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চিন্তামূলক প্রশ্নের মাধ্যমে শিক্ষার্থীদের মূল্যায়ন করে আজকের পাঠের শিখনফল অর্জিত হয়েছে কিনা তা যাচাই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1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সমস্যাটি সমাধানের শিক্ষার্থীদের বু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ঝি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99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ধন্যবাদ</a:t>
            </a:r>
            <a:r>
              <a:rPr lang="bn-IN" baseline="0" smtClean="0"/>
              <a:t> দ্বারা শ্রেণীর কার্যক্রম সমাপ্ত করা যেতে পারে।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বিভিন্ন বিষয়বস্তুর প্রতীক দেখিয়ে এবং প্রশ্নত্তোরের মাধ্যমে নির্ধারিত পাঠের অনুকুল পরিবেশ সৃষ্টির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ছাত্রী সংখ্যার প্রতীক কী? দুধের পরিমানের প্রতীক কী? যাত্রী সংখ্যার প্রতীক কী? পেয়ারের পরিমানের প্রতীক কী? প্রশ্নত্তোরের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চিত্রগুলো অক্ষর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প্রতীক দ্বারা চিহ্নিত করে পাঠ ঘোষনা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করে রাখা যেতে পারে অথবা দেখানো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3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সংখ্যাগুলোকে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কি বলা হয়? অক্ষরগুলোকে কি বলা হয়?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শিক্ষার্থীদের সংখ্যা প্রতীক ও অক্ষর প্রতীক সম্পর্কে ধারনা দিয়ে পাঠ উপাস্থা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নে সহায়তা করা যেতে পরে।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আমের সংখ্যা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কত? প্রতীক কি?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অজ্ঞ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াত রাশির পরিবর্তনশীল মান দেখিয়ে চলকের বৈশিষ্ট্য ব্যাখ্যা করা যেতে পারে।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কি রাশি?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অ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জ্ঞা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ত রাশিকে কি বলে? চলকের বৈশিষ্ট্য কি?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শিক্ষার্থীদের চলকের সংজ্ঞা ও বৈশিষ্ট্য সম্পর্কে ধারনা দেওয়ার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34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চিহ্নগুলোকে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কি বলে?কি কি প্রক্রিয়া দেখানো হয়েছে?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/>
              <a:t>প্রদত্ত স্লাইড দ্বারা বীজগণিতীয় প্রক্রিয়া চিহ্ন</a:t>
            </a:r>
            <a:r>
              <a:rPr lang="bn-IN" baseline="0" dirty="0" smtClean="0"/>
              <a:t> ব্যবহারের ধারনা দেওয়া যেতে পারে।সমস্যাটি বোর্ডে শিক্ষার্থী করে দেখাতে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0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0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3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A956-5B79-409A-9D8D-F629A3DAB11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F6B6-9995-482F-B888-2949E0935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746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38200"/>
            <a:ext cx="74676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33800" y="2362200"/>
            <a:ext cx="47244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 গ ত ম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7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6" y="0"/>
            <a:ext cx="12220706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20" y="457200"/>
            <a:ext cx="2432868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6" y="2283279"/>
            <a:ext cx="2410673" cy="177437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 bwMode="auto">
          <a:xfrm>
            <a:off x="4876800" y="457201"/>
            <a:ext cx="2286000" cy="174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 bwMode="auto">
          <a:xfrm>
            <a:off x="4980292" y="2300814"/>
            <a:ext cx="2286000" cy="174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64871" y="2835414"/>
            <a:ext cx="2911930" cy="70788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4871" y="990600"/>
            <a:ext cx="2911929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600" b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qual 26"/>
          <p:cNvSpPr/>
          <p:nvPr/>
        </p:nvSpPr>
        <p:spPr>
          <a:xfrm>
            <a:off x="7035154" y="1069522"/>
            <a:ext cx="9144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7041696" y="2932314"/>
            <a:ext cx="914400" cy="914400"/>
          </a:xfrm>
          <a:prstGeom prst="mathEqual">
            <a:avLst>
              <a:gd name="adj1" fmla="val 12805"/>
              <a:gd name="adj2" fmla="val 11760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9775" y="470808"/>
            <a:ext cx="6463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8839" y="2450852"/>
            <a:ext cx="6463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57" y="4080890"/>
            <a:ext cx="23997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7181173" y="4091776"/>
                <a:ext cx="661985" cy="10239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/>
                              <a:cs typeface="Times New Roman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sz="3200" b="1">
                              <a:latin typeface="Cambria Math"/>
                              <a:cs typeface="Times New Roman" pitchFamily="18" charset="0"/>
                            </a:rPr>
                            <m:t>𝐲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173" y="4091776"/>
                <a:ext cx="661985" cy="10239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8" y="4076700"/>
            <a:ext cx="2285999" cy="17758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57" y="4077280"/>
            <a:ext cx="2399788" cy="177526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964870" y="4591101"/>
            <a:ext cx="2895600" cy="707886"/>
          </a:xfrm>
          <a:prstGeom prst="rect">
            <a:avLst/>
          </a:prstGeom>
          <a:solidFill>
            <a:srgbClr val="A3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অজ্ঞাত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রাশি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Symbol"/>
              </a:rPr>
              <a:t>÷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27" y="5431035"/>
            <a:ext cx="752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4871" y="5801166"/>
            <a:ext cx="827807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গুণের ক্ষেত্রে প্রথমে সংখ্যা প্রতীক ও পরে অক্ষর প্রতীক লেখা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7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40" grpId="0" animBg="1"/>
      <p:bldP spid="4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ouble Wave 1"/>
          <p:cNvSpPr/>
          <p:nvPr/>
        </p:nvSpPr>
        <p:spPr>
          <a:xfrm>
            <a:off x="4191000" y="533400"/>
            <a:ext cx="3048000" cy="1752600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416" y="2571214"/>
            <a:ext cx="7726584" cy="3600986"/>
          </a:xfrm>
          <a:prstGeom prst="rect">
            <a:avLst/>
          </a:prstGeom>
          <a:gradFill flip="none" rotWithShape="1">
            <a:gsLst>
              <a:gs pos="0">
                <a:srgbClr val="2EC000">
                  <a:tint val="66000"/>
                  <a:satMod val="160000"/>
                </a:srgbClr>
              </a:gs>
              <a:gs pos="50000">
                <a:srgbClr val="2EC000">
                  <a:tint val="44500"/>
                  <a:satMod val="160000"/>
                </a:srgbClr>
              </a:gs>
              <a:gs pos="100000">
                <a:srgbClr val="2E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+, </a:t>
            </a:r>
            <a:r>
              <a:rPr lang="en-US" sz="3600" b="1" dirty="0">
                <a:latin typeface="Times New Roman"/>
                <a:cs typeface="Times New Roman"/>
              </a:rPr>
              <a:t>̶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600" b="1" dirty="0"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Symbol"/>
              </a:rPr>
              <a:t>÷</a:t>
            </a:r>
            <a:r>
              <a:rPr lang="bn-IN" sz="36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চিহ্নের সাহায্যে লেখঃ</a:t>
            </a:r>
          </a:p>
          <a:p>
            <a:pPr marL="571500" indent="-571500">
              <a:buAutoNum type="romanLcParenBoth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এর পাচগুণ থেকে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y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এর তিনগুণ বিয়োগ।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(</a:t>
            </a:r>
            <a:r>
              <a:rPr lang="en-US" sz="3200" dirty="0">
                <a:latin typeface="Times New Roman"/>
                <a:cs typeface="Times New Roman"/>
                <a:sym typeface="Symbol"/>
              </a:rPr>
              <a:t>ii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)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 এর গুণফলের সাথে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এর দ্বিগুণ যোগ।</a:t>
            </a:r>
          </a:p>
          <a:p>
            <a:pPr marL="571500" indent="-571500">
              <a:buAutoNum type="romanLcParenBoth" startAt="3"/>
            </a:pP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 এর যোগফলকে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 এর বিয়োগফল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 দ্বারা ভাগ।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(</a:t>
            </a:r>
            <a:r>
              <a:rPr lang="en-US" sz="3200" dirty="0">
                <a:latin typeface="Times New Roman"/>
                <a:cs typeface="Times New Roman"/>
                <a:sym typeface="Symbol"/>
              </a:rPr>
              <a:t>iv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) একটি সংখ্যার পাঁচগুণ থেকে অপর একটি সংখ্যার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 চারগুন বিয়োগ।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5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" y="-2772"/>
            <a:ext cx="12175225" cy="6860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6446" r="26067" b="4007"/>
          <a:stretch/>
        </p:blipFill>
        <p:spPr>
          <a:xfrm>
            <a:off x="2133600" y="609600"/>
            <a:ext cx="1796144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6446" r="26067" b="4007"/>
          <a:stretch/>
        </p:blipFill>
        <p:spPr>
          <a:xfrm>
            <a:off x="3951517" y="609600"/>
            <a:ext cx="1796144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6446" r="26067" b="4007"/>
          <a:stretch/>
        </p:blipFill>
        <p:spPr>
          <a:xfrm>
            <a:off x="5780318" y="609600"/>
            <a:ext cx="1796144" cy="1447800"/>
          </a:xfrm>
          <a:prstGeom prst="rect">
            <a:avLst/>
          </a:prstGeom>
        </p:spPr>
      </p:pic>
      <p:sp>
        <p:nvSpPr>
          <p:cNvPr id="15" name="Equal 14"/>
          <p:cNvSpPr/>
          <p:nvPr/>
        </p:nvSpPr>
        <p:spPr>
          <a:xfrm>
            <a:off x="7540610" y="967963"/>
            <a:ext cx="9144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1" y="1009665"/>
            <a:ext cx="80021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3x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2024413" y="2147761"/>
            <a:ext cx="1490676" cy="1099857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3553192" y="2136876"/>
            <a:ext cx="1490676" cy="1099857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5076525" y="2147761"/>
            <a:ext cx="1490676" cy="1099857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6588972" y="2136876"/>
            <a:ext cx="1490676" cy="1099857"/>
          </a:xfrm>
          <a:prstGeom prst="rect">
            <a:avLst/>
          </a:prstGeom>
          <a:ln>
            <a:noFill/>
          </a:ln>
        </p:spPr>
      </p:pic>
      <p:sp>
        <p:nvSpPr>
          <p:cNvPr id="20" name="Equal 19"/>
          <p:cNvSpPr/>
          <p:nvPr/>
        </p:nvSpPr>
        <p:spPr>
          <a:xfrm>
            <a:off x="8060541" y="2213075"/>
            <a:ext cx="9144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70251" y="2213076"/>
            <a:ext cx="80021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2013524" y="3279876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3388684" y="3279876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4714855" y="3279876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6062797" y="3279876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7399853" y="3279876"/>
            <a:ext cx="1347942" cy="1292125"/>
          </a:xfrm>
          <a:prstGeom prst="rect">
            <a:avLst/>
          </a:prstGeom>
          <a:ln>
            <a:noFill/>
          </a:ln>
        </p:spPr>
      </p:pic>
      <p:sp>
        <p:nvSpPr>
          <p:cNvPr id="27" name="Equal 26"/>
          <p:cNvSpPr/>
          <p:nvPr/>
        </p:nvSpPr>
        <p:spPr>
          <a:xfrm>
            <a:off x="8763000" y="3494469"/>
            <a:ext cx="609600" cy="879377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72601" y="3508476"/>
            <a:ext cx="835485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5p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6446" r="26067" b="4007"/>
          <a:stretch/>
        </p:blipFill>
        <p:spPr>
          <a:xfrm>
            <a:off x="4104248" y="4644806"/>
            <a:ext cx="1665510" cy="106399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053124" y="5029200"/>
            <a:ext cx="224518" cy="205450"/>
          </a:xfrm>
          <a:prstGeom prst="ellipse">
            <a:avLst/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57892" y="5035123"/>
            <a:ext cx="224518" cy="205450"/>
          </a:xfrm>
          <a:prstGeom prst="ellipse">
            <a:avLst/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qual 33"/>
          <p:cNvSpPr/>
          <p:nvPr/>
        </p:nvSpPr>
        <p:spPr>
          <a:xfrm>
            <a:off x="8195161" y="4800600"/>
            <a:ext cx="6096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97620" y="4842302"/>
            <a:ext cx="131318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mxy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4414" y="5816026"/>
            <a:ext cx="8183671" cy="584775"/>
          </a:xfrm>
          <a:prstGeom prst="rect">
            <a:avLst/>
          </a:prstGeom>
          <a:solidFill>
            <a:srgbClr val="A3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চলকের সাথে গুণক হিসেবে যুক্ত সংখ্যা বা অক্ষরকে সহগ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1357" y="142516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2570" y="22130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55410" y="354113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Plus 38"/>
          <p:cNvSpPr/>
          <p:nvPr/>
        </p:nvSpPr>
        <p:spPr>
          <a:xfrm>
            <a:off x="3388684" y="1490910"/>
            <a:ext cx="610424" cy="477618"/>
          </a:xfrm>
          <a:prstGeom prst="mathPlus">
            <a:avLst>
              <a:gd name="adj1" fmla="val 1376"/>
            </a:avLst>
          </a:prstGeom>
          <a:solidFill>
            <a:srgbClr val="66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5334000" y="1539963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3247980" y="280225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lus 42"/>
          <p:cNvSpPr/>
          <p:nvPr/>
        </p:nvSpPr>
        <p:spPr>
          <a:xfrm>
            <a:off x="4772216" y="280225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lus 43"/>
          <p:cNvSpPr/>
          <p:nvPr/>
        </p:nvSpPr>
        <p:spPr>
          <a:xfrm>
            <a:off x="6283760" y="2805263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lus 44"/>
          <p:cNvSpPr/>
          <p:nvPr/>
        </p:nvSpPr>
        <p:spPr>
          <a:xfrm>
            <a:off x="3031672" y="4135036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4409643" y="417338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lus 48"/>
          <p:cNvSpPr/>
          <p:nvPr/>
        </p:nvSpPr>
        <p:spPr>
          <a:xfrm>
            <a:off x="5747661" y="417338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lus 49"/>
          <p:cNvSpPr/>
          <p:nvPr/>
        </p:nvSpPr>
        <p:spPr>
          <a:xfrm>
            <a:off x="7094641" y="417338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519930" y="141201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46918" y="138375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62655" y="222376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74833" y="222703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94641" y="223215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39225" y="35886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54701" y="35886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07644" y="35886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491" y="35886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77291" y="50885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60737" y="484741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6553200" y="4648201"/>
            <a:ext cx="1490676" cy="1099857"/>
          </a:xfrm>
          <a:prstGeom prst="rect">
            <a:avLst/>
          </a:prstGeom>
          <a:ln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7021357" y="47135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9063" y="4822859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9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20" grpId="0" animBg="1"/>
      <p:bldP spid="21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/>
      <p:bldP spid="37" grpId="0"/>
      <p:bldP spid="38" grpId="0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5238" r="3084" b="4761"/>
          <a:stretch/>
        </p:blipFill>
        <p:spPr>
          <a:xfrm>
            <a:off x="2133600" y="696685"/>
            <a:ext cx="2664926" cy="2119784"/>
          </a:xfrm>
          <a:prstGeom prst="rect">
            <a:avLst/>
          </a:prstGeom>
          <a:solidFill>
            <a:srgbClr val="33D600"/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26" y="696685"/>
            <a:ext cx="2677886" cy="2119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11828" y="2826272"/>
            <a:ext cx="26649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829" y="2826272"/>
            <a:ext cx="269758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IN" sz="3200" dirty="0">
                <a:latin typeface="Times New Roman" pitchFamily="18" charset="0"/>
                <a:cs typeface="NikoshBAN" pitchFamily="2" charset="0"/>
              </a:rPr>
              <a:t> 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6412" y="2826272"/>
            <a:ext cx="2688771" cy="584775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1829" y="3886201"/>
            <a:ext cx="8053353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(ক) চারটি গরু ও ছয়টি খাসির মোট দাম কত?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(খ) তিনটি গরু, চারটি খাসি ও সাতটি মোরগের মোট দাম কত?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(গ) পাঁচটি গরু ও তিনটি খাসির দাম থেকে আটটি মোরগের দাম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বাদ দিলে কত টাকা থাকে?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13" y="696685"/>
            <a:ext cx="2688769" cy="2119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305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53442" y="2590800"/>
                <a:ext cx="7981159" cy="29635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১। সহগ নির্ণয় করঃ</a:t>
                </a:r>
              </a:p>
              <a:p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/>
                    <a:cs typeface="Times New Roman"/>
                  </a:rPr>
                  <a:t>i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x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>
                    <a:latin typeface="Times New Roman"/>
                    <a:cs typeface="Times New Roman"/>
                  </a:rPr>
                  <a:t>ii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7xy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>
                    <a:latin typeface="Times New Roman"/>
                    <a:cs typeface="Times New Roman"/>
                  </a:rPr>
                  <a:t>iii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𝑎𝑏</m:t>
                    </m:r>
                    <m:r>
                      <a:rPr lang="bn-IN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>
                    <a:latin typeface="Times New Roman"/>
                    <a:cs typeface="Times New Roman"/>
                  </a:rPr>
                  <a:t>iv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axy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>
                    <a:latin typeface="Times New Roman"/>
                    <a:cs typeface="Times New Roman"/>
                  </a:rPr>
                  <a:t>v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–xyz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এর আক্ষরিক সহগ নির্ণয় করঃ</a:t>
                </a:r>
              </a:p>
              <a:p>
                <a:pPr marL="571500" indent="-571500">
                  <a:buAutoNum type="romanLcParenBoth"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x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>
                    <a:latin typeface="Times New Roman"/>
                    <a:cs typeface="Times New Roman"/>
                  </a:rPr>
                  <a:t>ii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pqx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>
                    <a:latin typeface="Times New Roman"/>
                    <a:cs typeface="Times New Roman"/>
                  </a:rPr>
                  <a:t>iii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mx + c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>
                    <a:latin typeface="Times New Roman"/>
                    <a:cs typeface="Times New Roman"/>
                  </a:rPr>
                  <a:t>iv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ax –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bz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>
                    <a:latin typeface="Times New Roman"/>
                    <a:cs typeface="Times New Roman"/>
                  </a:rPr>
                  <a:t>v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NikoshBAN" pitchFamily="2" charset="0"/>
                      </a:rPr>
                      <m:t>kx</m:t>
                    </m:r>
                  </m:oMath>
                </a14:m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৩। একটি খাতার দাম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টাকা হলে নয়টি খাতার দাম কত?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42" y="2590800"/>
                <a:ext cx="7981159" cy="2963504"/>
              </a:xfrm>
              <a:prstGeom prst="rect">
                <a:avLst/>
              </a:prstGeom>
              <a:blipFill>
                <a:blip r:embed="rId4"/>
                <a:stretch>
                  <a:fillRect l="-1828" t="-2454" b="-572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vel 1"/>
          <p:cNvSpPr/>
          <p:nvPr/>
        </p:nvSpPr>
        <p:spPr>
          <a:xfrm>
            <a:off x="4707467" y="643467"/>
            <a:ext cx="3437466" cy="130386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07000" y="916284"/>
            <a:ext cx="26754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4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739915"/>
            <a:ext cx="8079185" cy="76944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486" y="2154036"/>
            <a:ext cx="6313714" cy="52322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7y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চলক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372" y="3002416"/>
            <a:ext cx="6302828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9x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সহগ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372" y="3830436"/>
            <a:ext cx="44740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9m+7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রাশিটি দ্বারা কী বোঝায়?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4486" y="4668636"/>
            <a:ext cx="6313714" cy="523220"/>
          </a:xfrm>
          <a:prstGeom prst="rect">
            <a:avLst/>
          </a:prstGeom>
          <a:solidFill>
            <a:srgbClr val="D9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5y</a:t>
            </a:r>
            <a:r>
              <a:rPr lang="b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পার্থক্য কিভাবে লেখা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1" y="5506836"/>
            <a:ext cx="6783973" cy="5232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পাঁচগুণ ও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y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চারগুণ একত্রে কিভাবে লেখা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99" y="2123259"/>
            <a:ext cx="1068786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20193" y="2940862"/>
            <a:ext cx="1092592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399" y="3830436"/>
            <a:ext cx="35833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গুণের সাথে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যোগ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7573" y="4637858"/>
            <a:ext cx="1295212" cy="584775"/>
          </a:xfrm>
          <a:prstGeom prst="rect">
            <a:avLst/>
          </a:prstGeom>
          <a:solidFill>
            <a:srgbClr val="D9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3a </a:t>
            </a:r>
            <a:r>
              <a:rPr lang="en-US" sz="3200" b="1" dirty="0">
                <a:latin typeface="Times New Roman"/>
                <a:cs typeface="Times New Roman"/>
              </a:rPr>
              <a:t>~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8459" y="5506836"/>
            <a:ext cx="1284326" cy="5232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5x + 4y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8090" y="739915"/>
            <a:ext cx="7560311" cy="76944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940" y="4602540"/>
            <a:ext cx="7544609" cy="1569660"/>
          </a:xfrm>
          <a:prstGeom prst="rect">
            <a:avLst/>
          </a:prstGeom>
          <a:gradFill flip="none" rotWithShape="1">
            <a:gsLst>
              <a:gs pos="0">
                <a:srgbClr val="33D600">
                  <a:tint val="66000"/>
                  <a:satMod val="160000"/>
                </a:srgbClr>
              </a:gs>
              <a:gs pos="50000">
                <a:srgbClr val="33D600">
                  <a:tint val="44500"/>
                  <a:satMod val="160000"/>
                </a:srgbClr>
              </a:gs>
              <a:gs pos="100000">
                <a:srgbClr val="33D6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(ক) পাঁচটি কলম ও ছয়টি বইয়ের দাম কত?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(খ) আটটি বই ও চারটি রাবারের দাম কত?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(গ) সাতটি কলম, তিনটি বই ও দুইটি রাবারের দাম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13084" r="9762" b="17131"/>
          <a:stretch/>
        </p:blipFill>
        <p:spPr>
          <a:xfrm>
            <a:off x="7543801" y="1796031"/>
            <a:ext cx="2506749" cy="18180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05940" y="3657601"/>
            <a:ext cx="25311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8810" y="3657601"/>
            <a:ext cx="25228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200" dirty="0">
                <a:latin typeface="Times New Roman" pitchFamily="18" charset="0"/>
                <a:cs typeface="NikoshBAN" pitchFamily="2" charset="0"/>
              </a:rPr>
              <a:t>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3657601"/>
            <a:ext cx="2514600" cy="584775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17" y="1790532"/>
            <a:ext cx="2506749" cy="181802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02" y="1796031"/>
            <a:ext cx="2506749" cy="1818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093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33" y="296333"/>
            <a:ext cx="8703734" cy="6265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40400" y="4097679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932"/>
            <a:ext cx="12192001" cy="7004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07" y="584972"/>
            <a:ext cx="3810000" cy="5709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</a:t>
            </a: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বীজগণিতীয় রাশি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জগণিতীয় প্রতীক, চলক ও সহগ</a:t>
            </a: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06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02/2021</a:t>
            </a:r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3976" y="600361"/>
            <a:ext cx="5300821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তাহের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taher.joramtal@gmail.com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38888" r="8519" b="8890"/>
          <a:stretch/>
        </p:blipFill>
        <p:spPr>
          <a:xfrm>
            <a:off x="3800658" y="1066800"/>
            <a:ext cx="1440396" cy="154042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2053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"/>
          <a:stretch/>
        </p:blipFill>
        <p:spPr>
          <a:xfrm>
            <a:off x="2100943" y="457200"/>
            <a:ext cx="351934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r="24457"/>
          <a:stretch/>
        </p:blipFill>
        <p:spPr>
          <a:xfrm>
            <a:off x="8284029" y="660912"/>
            <a:ext cx="1584700" cy="1463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18983"/>
          <a:stretch/>
        </p:blipFill>
        <p:spPr>
          <a:xfrm>
            <a:off x="2100943" y="3962400"/>
            <a:ext cx="3519340" cy="1808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r="69247" b="9756"/>
          <a:stretch/>
        </p:blipFill>
        <p:spPr>
          <a:xfrm>
            <a:off x="8284029" y="4014547"/>
            <a:ext cx="1676400" cy="1572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6078"/>
          <a:stretch/>
        </p:blipFill>
        <p:spPr>
          <a:xfrm>
            <a:off x="8294915" y="2362200"/>
            <a:ext cx="1676672" cy="1588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73" y="2408813"/>
            <a:ext cx="3541111" cy="15095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79172" y="5867400"/>
            <a:ext cx="7903028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প্রতীক দ্বারা 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বস্তুকে চিহ্নিত 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সহজে প্রকাশ করা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867400" y="976884"/>
            <a:ext cx="2133600" cy="865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67400" y="2730785"/>
            <a:ext cx="2133600" cy="865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867400" y="4367784"/>
            <a:ext cx="2133600" cy="865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1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  <p:bldP spid="4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44487" y="457201"/>
            <a:ext cx="7862441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বীজগণিতীয় প্রতীক, চলক, সহগ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1" y="3239696"/>
            <a:ext cx="380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শিক্ষার্থী সংখ্যা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310" y="5912280"/>
            <a:ext cx="375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যাত্রী সংখ্যা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1" y="5906696"/>
            <a:ext cx="38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পেয়ারার পরিমান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1" y="3249876"/>
            <a:ext cx="38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দুধের পরিমান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0"/>
            <a:ext cx="3834728" cy="2136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7" y="3757332"/>
            <a:ext cx="3839934" cy="2149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67794"/>
            <a:ext cx="3834728" cy="21389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8" y="1143000"/>
            <a:ext cx="3880757" cy="2136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46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838200"/>
            <a:ext cx="7980070" cy="5124480"/>
          </a:xfrm>
          <a:prstGeom prst="rect">
            <a:avLst/>
          </a:prstGeom>
          <a:solidFill>
            <a:srgbClr val="D9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bn-IN" sz="31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endParaRPr lang="bn-IN" sz="3100" dirty="0">
              <a:latin typeface="NikoshBAN" pitchFamily="2" charset="0"/>
              <a:cs typeface="NikoshBAN" pitchFamily="2" charset="0"/>
            </a:endParaRPr>
          </a:p>
          <a:p>
            <a:r>
              <a:rPr lang="bn-IN" sz="31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IN" sz="3100" dirty="0">
                <a:latin typeface="NikoshBAN" pitchFamily="2" charset="0"/>
                <a:cs typeface="NikoshBAN" pitchFamily="2" charset="0"/>
              </a:rPr>
              <a:t>-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  <a:p>
            <a:r>
              <a:rPr lang="bn-IN" sz="3100" dirty="0">
                <a:latin typeface="NikoshBAN" pitchFamily="2" charset="0"/>
                <a:cs typeface="NikoshBAN" pitchFamily="2" charset="0"/>
              </a:rPr>
              <a:t>১। বীজগণিতীয় প্রতীক, চলক ও সহগ কী তা বলতে পারবে;</a:t>
            </a:r>
          </a:p>
          <a:p>
            <a:r>
              <a:rPr lang="bn-IN" sz="3100" dirty="0">
                <a:latin typeface="NikoshBAN" pitchFamily="2" charset="0"/>
                <a:cs typeface="NikoshBAN" pitchFamily="2" charset="0"/>
              </a:rPr>
              <a:t>২। বীজগণিতের মৌলিক বৈশিষ্ট্য ব্যাখ্যা করতে পারবে;</a:t>
            </a:r>
          </a:p>
          <a:p>
            <a:r>
              <a:rPr lang="bn-IN" sz="3100" dirty="0">
                <a:latin typeface="NikoshBAN" pitchFamily="2" charset="0"/>
                <a:cs typeface="NikoshBAN" pitchFamily="2" charset="0"/>
              </a:rPr>
              <a:t>৩।বীজগণিতীয় চলকের বৈশিষ্ট্য বর্ণনা করতে পারবে;</a:t>
            </a:r>
          </a:p>
          <a:p>
            <a:r>
              <a:rPr lang="bn-IN" sz="3100" dirty="0">
                <a:latin typeface="NikoshBAN" pitchFamily="2" charset="0"/>
                <a:cs typeface="NikoshBAN" pitchFamily="2" charset="0"/>
              </a:rPr>
              <a:t>৪। চলক ব্যাবহার করে গাণিতিক সমস্যার সমাধান করতে পারবে।</a:t>
            </a:r>
          </a:p>
          <a:p>
            <a:endParaRPr lang="bn-IN" sz="3100" dirty="0">
              <a:latin typeface="NikoshBAN" pitchFamily="2" charset="0"/>
              <a:cs typeface="NikoshBAN" pitchFamily="2" charset="0"/>
            </a:endParaRPr>
          </a:p>
          <a:p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" y="0"/>
            <a:ext cx="12235541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3429000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24200" y="3418114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4191000" y="3418114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90457" y="3429000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4191000" y="1524000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3657600" y="609600"/>
            <a:ext cx="1066800" cy="106680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Oval 17"/>
          <p:cNvSpPr/>
          <p:nvPr/>
        </p:nvSpPr>
        <p:spPr>
          <a:xfrm>
            <a:off x="2590800" y="2492828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7600" y="2492828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1" y="1091626"/>
            <a:ext cx="181652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সংখ্যা প্রতীক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24400" y="2492828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4200" y="1524000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58543" y="620485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6825343" y="609599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892143" y="609599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6" name="Oval 25"/>
          <p:cNvSpPr/>
          <p:nvPr/>
        </p:nvSpPr>
        <p:spPr>
          <a:xfrm>
            <a:off x="8991600" y="620485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892143" y="2438400"/>
            <a:ext cx="1066800" cy="10668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58743" y="3352801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91943" y="1524000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7358743" y="1524000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1" name="Oval 30"/>
          <p:cNvSpPr/>
          <p:nvPr/>
        </p:nvSpPr>
        <p:spPr>
          <a:xfrm>
            <a:off x="8425543" y="1524000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2" name="Oval 31"/>
          <p:cNvSpPr/>
          <p:nvPr/>
        </p:nvSpPr>
        <p:spPr>
          <a:xfrm>
            <a:off x="6825343" y="2438400"/>
            <a:ext cx="1066800" cy="10668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057401" y="609600"/>
            <a:ext cx="4299857" cy="3886200"/>
            <a:chOff x="3015343" y="2743200"/>
            <a:chExt cx="4299857" cy="3886200"/>
          </a:xfrm>
        </p:grpSpPr>
        <p:sp>
          <p:nvSpPr>
            <p:cNvPr id="33" name="Oval 32"/>
            <p:cNvSpPr/>
            <p:nvPr/>
          </p:nvSpPr>
          <p:spPr>
            <a:xfrm>
              <a:off x="3015343" y="5562600"/>
              <a:ext cx="1066800" cy="106680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082143" y="5551714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148943" y="5551714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248400" y="5562600"/>
              <a:ext cx="1066800" cy="106680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148943" y="3657600"/>
              <a:ext cx="1066800" cy="10668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615543" y="2743200"/>
              <a:ext cx="1066800" cy="106680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548743" y="4626428"/>
              <a:ext cx="1066800" cy="106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615543" y="4626428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682343" y="4626428"/>
              <a:ext cx="1066800" cy="106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082143" y="3657600"/>
              <a:ext cx="1066800" cy="10668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534400" y="3670013"/>
            <a:ext cx="17604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অক্ষর প্রতীক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67910" y="4749226"/>
            <a:ext cx="8142890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সংখ্যা প্রতীক ও অক্ষর প্রতীক একত্রে ব্যবহার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57400" y="5663626"/>
            <a:ext cx="8153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6, p, 9, y, 3, c,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এর সংখ্যা প্রতীক ও অক্ষর প্রতীক চিহ্ণিত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8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1493 -0.0055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4283" r="5000" b="11551"/>
          <a:stretch/>
        </p:blipFill>
        <p:spPr>
          <a:xfrm>
            <a:off x="4648200" y="609600"/>
            <a:ext cx="2743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2819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r="3344" b="10898"/>
          <a:stretch/>
        </p:blipFill>
        <p:spPr>
          <a:xfrm>
            <a:off x="1981200" y="609600"/>
            <a:ext cx="26670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81200" y="25908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২টি আম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300" y="25908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টি আম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590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18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টি আম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0" y="3139336"/>
            <a:ext cx="4212771" cy="21524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59430" y="5295900"/>
            <a:ext cx="42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অজ্ঞাত সংখ্যক আম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24200"/>
            <a:ext cx="4049486" cy="2189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529175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অজ্ঞাত সংখ্যক পেয়ারা = 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821123"/>
            <a:ext cx="8229600" cy="52322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X,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মান পরিবর্তনশীল, নির্দিষ্ট নয়, 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অজ্ঞাত।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2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0"/>
            <a:ext cx="12192000" cy="676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2509046" cy="2001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5112"/>
            <a:ext cx="2490506" cy="2001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68351"/>
            <a:ext cx="2509046" cy="2001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458603"/>
            <a:ext cx="250904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105" y="1860817"/>
            <a:ext cx="389850" cy="584775"/>
          </a:xfrm>
          <a:prstGeom prst="rect">
            <a:avLst/>
          </a:prstGeom>
          <a:solidFill>
            <a:srgbClr val="33D6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81822" y="1860816"/>
            <a:ext cx="367408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469754"/>
            <a:ext cx="2509046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1860818"/>
            <a:ext cx="389850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9371" y="2479445"/>
            <a:ext cx="2509046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33706" y="3810000"/>
            <a:ext cx="1624294" cy="16620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চলক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1" idx="0"/>
          </p:cNvCxnSpPr>
          <p:nvPr/>
        </p:nvCxnSpPr>
        <p:spPr>
          <a:xfrm>
            <a:off x="3311923" y="3043378"/>
            <a:ext cx="2733930" cy="7666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 flipH="1">
            <a:off x="6045854" y="3064220"/>
            <a:ext cx="2698041" cy="7457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1" idx="0"/>
          </p:cNvCxnSpPr>
          <p:nvPr/>
        </p:nvCxnSpPr>
        <p:spPr>
          <a:xfrm flipH="1">
            <a:off x="6045853" y="3054528"/>
            <a:ext cx="9270" cy="7554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7400" y="4361673"/>
            <a:ext cx="250904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পরিবর্তনশীল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9371" y="4342068"/>
            <a:ext cx="2509046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মান নির্দিষ্ট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1" y="5816457"/>
            <a:ext cx="7941017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বিভিন্ন মান ধারন করতে পারে।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stCxn id="11" idx="6"/>
            <a:endCxn id="23" idx="1"/>
          </p:cNvCxnSpPr>
          <p:nvPr/>
        </p:nvCxnSpPr>
        <p:spPr>
          <a:xfrm flipV="1">
            <a:off x="6858001" y="4634456"/>
            <a:ext cx="631371" cy="65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</p:cNvCxnSpPr>
          <p:nvPr/>
        </p:nvCxnSpPr>
        <p:spPr>
          <a:xfrm>
            <a:off x="4566446" y="4654061"/>
            <a:ext cx="667260" cy="417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11" idx="4"/>
          </p:cNvCxnSpPr>
          <p:nvPr/>
        </p:nvCxnSpPr>
        <p:spPr>
          <a:xfrm flipV="1">
            <a:off x="6027909" y="5472016"/>
            <a:ext cx="17944" cy="34444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63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6" y="-58650"/>
            <a:ext cx="12201715" cy="6916650"/>
          </a:xfrm>
          <a:prstGeom prst="rect">
            <a:avLst/>
          </a:prstGeom>
        </p:spPr>
      </p:pic>
      <p:sp>
        <p:nvSpPr>
          <p:cNvPr id="7" name="Pie 6"/>
          <p:cNvSpPr/>
          <p:nvPr/>
        </p:nvSpPr>
        <p:spPr>
          <a:xfrm rot="16200000">
            <a:off x="2209800" y="3077936"/>
            <a:ext cx="1524000" cy="1676400"/>
          </a:xfrm>
          <a:prstGeom prst="pie">
            <a:avLst>
              <a:gd name="adj1" fmla="val 9086771"/>
              <a:gd name="adj2" fmla="val 1180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6200000">
            <a:off x="2209801" y="3077936"/>
            <a:ext cx="1524000" cy="1676400"/>
          </a:xfrm>
          <a:prstGeom prst="pie">
            <a:avLst>
              <a:gd name="adj1" fmla="val 0"/>
              <a:gd name="adj2" fmla="val 91769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5781" y="330653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53001" y="3154137"/>
            <a:ext cx="1676400" cy="1524001"/>
            <a:chOff x="2362200" y="2971799"/>
            <a:chExt cx="1676400" cy="1524001"/>
          </a:xfrm>
        </p:grpSpPr>
        <p:sp>
          <p:nvSpPr>
            <p:cNvPr id="17" name="Pie 16"/>
            <p:cNvSpPr/>
            <p:nvPr/>
          </p:nvSpPr>
          <p:spPr>
            <a:xfrm rot="16200000">
              <a:off x="2438400" y="2895600"/>
              <a:ext cx="1524000" cy="1676400"/>
            </a:xfrm>
            <a:prstGeom prst="pie">
              <a:avLst>
                <a:gd name="adj1" fmla="val 0"/>
                <a:gd name="adj2" fmla="val 91769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62200" y="2971799"/>
              <a:ext cx="1676400" cy="1524000"/>
              <a:chOff x="3276600" y="2819400"/>
              <a:chExt cx="1676400" cy="1524000"/>
            </a:xfrm>
          </p:grpSpPr>
          <p:sp>
            <p:nvSpPr>
              <p:cNvPr id="9" name="Pie 8"/>
              <p:cNvSpPr/>
              <p:nvPr/>
            </p:nvSpPr>
            <p:spPr>
              <a:xfrm rot="16200000">
                <a:off x="3352800" y="2743200"/>
                <a:ext cx="1524000" cy="1676400"/>
              </a:xfrm>
              <a:prstGeom prst="pie">
                <a:avLst>
                  <a:gd name="adj1" fmla="val 0"/>
                  <a:gd name="adj2" fmla="val 9176966"/>
                </a:avLst>
              </a:prstGeom>
              <a:solidFill>
                <a:srgbClr val="33D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49578" y="3048000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362201" y="394031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x ̶ 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Minus 20"/>
          <p:cNvSpPr/>
          <p:nvPr/>
        </p:nvSpPr>
        <p:spPr>
          <a:xfrm>
            <a:off x="4122639" y="3306536"/>
            <a:ext cx="1219200" cy="1189264"/>
          </a:xfrm>
          <a:prstGeom prst="mathMinus">
            <a:avLst>
              <a:gd name="adj1" fmla="val 4699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90" y="4802751"/>
            <a:ext cx="1905000" cy="1569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16" y="4800601"/>
            <a:ext cx="1808947" cy="1569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06852"/>
            <a:ext cx="1647825" cy="26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be 3"/>
          <p:cNvSpPr/>
          <p:nvPr/>
        </p:nvSpPr>
        <p:spPr>
          <a:xfrm>
            <a:off x="1905000" y="1461408"/>
            <a:ext cx="1216152" cy="1586593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4041489" y="4993083"/>
            <a:ext cx="1219200" cy="1189264"/>
          </a:xfrm>
          <a:prstGeom prst="mathPlus">
            <a:avLst>
              <a:gd name="adj1" fmla="val 11765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90449" y="4802750"/>
            <a:ext cx="3044152" cy="1600438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চলকের মাধ্যমে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প্রকাশ কর</a:t>
            </a:r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9070848" y="1371601"/>
            <a:ext cx="1216152" cy="1586593"/>
          </a:xfrm>
          <a:prstGeom prst="cub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lus 27"/>
          <p:cNvSpPr/>
          <p:nvPr/>
        </p:nvSpPr>
        <p:spPr>
          <a:xfrm>
            <a:off x="3909005" y="535441"/>
            <a:ext cx="1219200" cy="834114"/>
          </a:xfrm>
          <a:prstGeom prst="mathPlus">
            <a:avLst>
              <a:gd name="adj1" fmla="val 11765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5128205" y="529317"/>
            <a:ext cx="1219200" cy="834114"/>
          </a:xfrm>
          <a:prstGeom prst="mathMinus">
            <a:avLst>
              <a:gd name="adj1" fmla="val 15683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vision 29"/>
          <p:cNvSpPr/>
          <p:nvPr/>
        </p:nvSpPr>
        <p:spPr>
          <a:xfrm>
            <a:off x="7848600" y="513670"/>
            <a:ext cx="1219200" cy="834114"/>
          </a:xfrm>
          <a:prstGeom prst="mathDivide">
            <a:avLst>
              <a:gd name="adj1" fmla="val 10459"/>
              <a:gd name="adj2" fmla="val 2930"/>
              <a:gd name="adj3" fmla="val 5571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543800" y="796015"/>
            <a:ext cx="224518" cy="213632"/>
          </a:xfrm>
          <a:prstGeom prst="ellipse">
            <a:avLst/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Wave 31"/>
          <p:cNvSpPr/>
          <p:nvPr/>
        </p:nvSpPr>
        <p:spPr>
          <a:xfrm>
            <a:off x="9296400" y="902831"/>
            <a:ext cx="787853" cy="142196"/>
          </a:xfrm>
          <a:prstGeom prst="wave">
            <a:avLst>
              <a:gd name="adj1" fmla="val 20000"/>
              <a:gd name="adj2" fmla="val 890"/>
            </a:avLst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6361339" y="513670"/>
            <a:ext cx="1219200" cy="834114"/>
          </a:xfrm>
          <a:prstGeom prst="mathMultiply">
            <a:avLst>
              <a:gd name="adj1" fmla="val 14377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90448" y="3660736"/>
            <a:ext cx="3044152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বীজগণিতে প্রক্রিয়া চিহ্ন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5492496" y="2209800"/>
            <a:ext cx="603504" cy="490184"/>
          </a:xfrm>
          <a:prstGeom prst="mathPlus">
            <a:avLst>
              <a:gd name="adj1" fmla="val 7323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1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32517 -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2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35851 0.0067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0833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2" grpId="0"/>
      <p:bldP spid="2" grpId="1"/>
      <p:bldP spid="20" grpId="0"/>
      <p:bldP spid="21" grpId="0" animBg="1"/>
      <p:bldP spid="21" grpId="1" animBg="1"/>
      <p:bldP spid="4" grpId="0" animBg="1"/>
      <p:bldP spid="4" grpId="1" animBg="1"/>
      <p:bldP spid="24" grpId="0" animBg="1"/>
      <p:bldP spid="25" grpId="0" animBg="1"/>
      <p:bldP spid="6" grpId="0" animBg="1"/>
      <p:bldP spid="6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939</Words>
  <Application>Microsoft Office PowerPoint</Application>
  <PresentationFormat>Widescreen</PresentationFormat>
  <Paragraphs>199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2021-02-06T06:06:29Z</dcterms:created>
  <dcterms:modified xsi:type="dcterms:W3CDTF">2021-02-06T08:24:06Z</dcterms:modified>
</cp:coreProperties>
</file>