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4"/>
  </p:notesMasterIdLst>
  <p:sldIdLst>
    <p:sldId id="337" r:id="rId2"/>
    <p:sldId id="327" r:id="rId3"/>
    <p:sldId id="329" r:id="rId4"/>
    <p:sldId id="335" r:id="rId5"/>
    <p:sldId id="336" r:id="rId6"/>
    <p:sldId id="331" r:id="rId7"/>
    <p:sldId id="272" r:id="rId8"/>
    <p:sldId id="324" r:id="rId9"/>
    <p:sldId id="260" r:id="rId10"/>
    <p:sldId id="334" r:id="rId11"/>
    <p:sldId id="264" r:id="rId12"/>
    <p:sldId id="262" r:id="rId13"/>
    <p:sldId id="333" r:id="rId14"/>
    <p:sldId id="332" r:id="rId15"/>
    <p:sldId id="338" r:id="rId16"/>
    <p:sldId id="263" r:id="rId17"/>
    <p:sldId id="339" r:id="rId18"/>
    <p:sldId id="318" r:id="rId19"/>
    <p:sldId id="320" r:id="rId20"/>
    <p:sldId id="269" r:id="rId21"/>
    <p:sldId id="321" r:id="rId22"/>
    <p:sldId id="32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7A3444-0DBB-4A7A-8F00-0503D4B6052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E8F9CD-0434-4D22-BE71-9968D59F8A47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bn-IN" sz="3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ভাষার সংজ্ঞা</a:t>
          </a:r>
          <a:r>
            <a:rPr lang="en-US" sz="3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বলতে</a:t>
          </a:r>
          <a:r>
            <a:rPr lang="en-US" sz="3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endParaRPr lang="en-US" sz="3200" b="0" dirty="0">
            <a:solidFill>
              <a:schemeClr val="tx1"/>
            </a:solidFill>
          </a:endParaRPr>
        </a:p>
      </dgm:t>
    </dgm:pt>
    <dgm:pt modelId="{301F76C2-806D-4AEB-B73D-5DFAD6C16E40}" type="parTrans" cxnId="{7DE14043-C65A-47A2-A214-6BE378E4D2B7}">
      <dgm:prSet/>
      <dgm:spPr/>
      <dgm:t>
        <a:bodyPr/>
        <a:lstStyle/>
        <a:p>
          <a:endParaRPr lang="en-US"/>
        </a:p>
      </dgm:t>
    </dgm:pt>
    <dgm:pt modelId="{2339CA14-B8F5-4EC9-BD75-894412CC3E89}" type="sibTrans" cxnId="{7DE14043-C65A-47A2-A214-6BE378E4D2B7}">
      <dgm:prSet/>
      <dgm:spPr/>
      <dgm:t>
        <a:bodyPr/>
        <a:lstStyle/>
        <a:p>
          <a:endParaRPr lang="en-US"/>
        </a:p>
      </dgm:t>
    </dgm:pt>
    <dgm:pt modelId="{2400E9BF-152E-4BB7-AEFA-422399EAB639}">
      <dgm:prSet phldrT="[Text]" custT="1"/>
      <dgm:spPr>
        <a:solidFill>
          <a:schemeClr val="accent6"/>
        </a:solidFill>
      </dgm:spPr>
      <dgm:t>
        <a:bodyPr/>
        <a:lstStyle/>
        <a:p>
          <a:r>
            <a:rPr lang="bn-IN" sz="3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 ভাষার রীতিভেদ বর্ণনা</a:t>
          </a:r>
          <a:r>
            <a:rPr lang="en-US" sz="3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3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endParaRPr lang="en-US" sz="3200" b="0" dirty="0">
            <a:solidFill>
              <a:schemeClr val="tx1"/>
            </a:solidFill>
          </a:endParaRPr>
        </a:p>
      </dgm:t>
    </dgm:pt>
    <dgm:pt modelId="{9E3C02C5-E661-487B-8919-13CE18C59EBA}" type="parTrans" cxnId="{6E9B9B73-D868-4137-9914-5D02D7349470}">
      <dgm:prSet/>
      <dgm:spPr/>
      <dgm:t>
        <a:bodyPr/>
        <a:lstStyle/>
        <a:p>
          <a:endParaRPr lang="en-US"/>
        </a:p>
      </dgm:t>
    </dgm:pt>
    <dgm:pt modelId="{13785B98-50A7-4EB9-9581-BBBE24A0D730}" type="sibTrans" cxnId="{6E9B9B73-D868-4137-9914-5D02D7349470}">
      <dgm:prSet/>
      <dgm:spPr/>
      <dgm:t>
        <a:bodyPr/>
        <a:lstStyle/>
        <a:p>
          <a:endParaRPr lang="en-US"/>
        </a:p>
      </dgm:t>
    </dgm:pt>
    <dgm:pt modelId="{193E4F5D-EA03-4997-BCD0-37D169A99778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bn-IN" sz="3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সাধু ও চলিত রীতির বৈশিষ্ট্য</a:t>
          </a:r>
          <a:r>
            <a:rPr lang="en-US" sz="3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চিহ্নিত</a:t>
          </a:r>
          <a:r>
            <a:rPr lang="en-US" sz="3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3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endParaRPr lang="en-US" sz="3200" b="0" dirty="0">
            <a:solidFill>
              <a:schemeClr val="tx1"/>
            </a:solidFill>
          </a:endParaRPr>
        </a:p>
      </dgm:t>
    </dgm:pt>
    <dgm:pt modelId="{80FAA922-EBC2-4DBE-B452-46F1187B2C8C}" type="parTrans" cxnId="{E3CEFE2A-0FB7-49AA-B285-0FEFBCA5EDF7}">
      <dgm:prSet/>
      <dgm:spPr/>
      <dgm:t>
        <a:bodyPr/>
        <a:lstStyle/>
        <a:p>
          <a:endParaRPr lang="en-US"/>
        </a:p>
      </dgm:t>
    </dgm:pt>
    <dgm:pt modelId="{5BDAF22C-3735-44B2-B5E4-AB002B5313F3}" type="sibTrans" cxnId="{E3CEFE2A-0FB7-49AA-B285-0FEFBCA5EDF7}">
      <dgm:prSet/>
      <dgm:spPr/>
      <dgm:t>
        <a:bodyPr/>
        <a:lstStyle/>
        <a:p>
          <a:endParaRPr lang="en-US"/>
        </a:p>
      </dgm:t>
    </dgm:pt>
    <dgm:pt modelId="{D9D8D850-5142-44B4-86C7-B906C1E1E545}" type="pres">
      <dgm:prSet presAssocID="{B37A3444-0DBB-4A7A-8F00-0503D4B6052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5FBBBED-BB34-40C7-9F6F-F908423DCE0A}" type="pres">
      <dgm:prSet presAssocID="{B37A3444-0DBB-4A7A-8F00-0503D4B6052F}" presName="Name1" presStyleCnt="0"/>
      <dgm:spPr/>
    </dgm:pt>
    <dgm:pt modelId="{B6BA0344-D905-43C6-9805-1405959A4E6D}" type="pres">
      <dgm:prSet presAssocID="{B37A3444-0DBB-4A7A-8F00-0503D4B6052F}" presName="cycle" presStyleCnt="0"/>
      <dgm:spPr/>
    </dgm:pt>
    <dgm:pt modelId="{B559E070-27A9-4291-8A4E-82A040F2B8C7}" type="pres">
      <dgm:prSet presAssocID="{B37A3444-0DBB-4A7A-8F00-0503D4B6052F}" presName="srcNode" presStyleLbl="node1" presStyleIdx="0" presStyleCnt="3"/>
      <dgm:spPr/>
    </dgm:pt>
    <dgm:pt modelId="{1B633EDC-05E6-4F13-B0C1-2DB774C123EA}" type="pres">
      <dgm:prSet presAssocID="{B37A3444-0DBB-4A7A-8F00-0503D4B6052F}" presName="conn" presStyleLbl="parChTrans1D2" presStyleIdx="0" presStyleCnt="1"/>
      <dgm:spPr/>
      <dgm:t>
        <a:bodyPr/>
        <a:lstStyle/>
        <a:p>
          <a:endParaRPr lang="en-US"/>
        </a:p>
      </dgm:t>
    </dgm:pt>
    <dgm:pt modelId="{18AE22CB-8C2C-4CF2-A0D1-68DA2818FB67}" type="pres">
      <dgm:prSet presAssocID="{B37A3444-0DBB-4A7A-8F00-0503D4B6052F}" presName="extraNode" presStyleLbl="node1" presStyleIdx="0" presStyleCnt="3"/>
      <dgm:spPr/>
    </dgm:pt>
    <dgm:pt modelId="{5EFD457E-374B-4FB0-8C45-ED5786FBD5DA}" type="pres">
      <dgm:prSet presAssocID="{B37A3444-0DBB-4A7A-8F00-0503D4B6052F}" presName="dstNode" presStyleLbl="node1" presStyleIdx="0" presStyleCnt="3"/>
      <dgm:spPr/>
    </dgm:pt>
    <dgm:pt modelId="{D0A2E8CC-5E17-45D2-84DB-7A3F4875F59A}" type="pres">
      <dgm:prSet presAssocID="{CCE8F9CD-0434-4D22-BE71-9968D59F8A47}" presName="text_1" presStyleLbl="node1" presStyleIdx="0" presStyleCnt="3" custLinFactNeighborX="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219D4-D178-41C7-A274-B4155049AE04}" type="pres">
      <dgm:prSet presAssocID="{CCE8F9CD-0434-4D22-BE71-9968D59F8A47}" presName="accent_1" presStyleCnt="0"/>
      <dgm:spPr/>
    </dgm:pt>
    <dgm:pt modelId="{0E325654-22AC-4B63-BDEA-E9673012443E}" type="pres">
      <dgm:prSet presAssocID="{CCE8F9CD-0434-4D22-BE71-9968D59F8A47}" presName="accentRepeatNode" presStyleLbl="solidFgAcc1" presStyleIdx="0" presStyleCnt="3"/>
      <dgm:spPr>
        <a:solidFill>
          <a:schemeClr val="accent2">
            <a:lumMod val="60000"/>
            <a:lumOff val="40000"/>
          </a:schemeClr>
        </a:solidFill>
      </dgm:spPr>
    </dgm:pt>
    <dgm:pt modelId="{64AC5CB6-0BF7-431C-9F4E-E274650C64B0}" type="pres">
      <dgm:prSet presAssocID="{2400E9BF-152E-4BB7-AEFA-422399EAB63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DB4F6-8778-4D24-B769-30218AE4D4FA}" type="pres">
      <dgm:prSet presAssocID="{2400E9BF-152E-4BB7-AEFA-422399EAB639}" presName="accent_2" presStyleCnt="0"/>
      <dgm:spPr/>
    </dgm:pt>
    <dgm:pt modelId="{40C70D05-DA13-45B9-B05B-200E6CCF495F}" type="pres">
      <dgm:prSet presAssocID="{2400E9BF-152E-4BB7-AEFA-422399EAB639}" presName="accentRepeatNode" presStyleLbl="solidFgAcc1" presStyleIdx="1" presStyleCnt="3"/>
      <dgm:spPr>
        <a:solidFill>
          <a:schemeClr val="bg2">
            <a:lumMod val="50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</dgm:pt>
    <dgm:pt modelId="{288D5E39-63CE-45E4-AB7B-8B740706AC93}" type="pres">
      <dgm:prSet presAssocID="{193E4F5D-EA03-4997-BCD0-37D169A9977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A95F8-B827-4663-B887-93712D1DD602}" type="pres">
      <dgm:prSet presAssocID="{193E4F5D-EA03-4997-BCD0-37D169A99778}" presName="accent_3" presStyleCnt="0"/>
      <dgm:spPr/>
    </dgm:pt>
    <dgm:pt modelId="{545EFC4B-6B74-4D81-BF0A-1C45691503BC}" type="pres">
      <dgm:prSet presAssocID="{193E4F5D-EA03-4997-BCD0-37D169A99778}" presName="accentRepeatNode" presStyleLbl="solidFgAcc1" presStyleIdx="2" presStyleCnt="3"/>
      <dgm:spPr>
        <a:solidFill>
          <a:schemeClr val="accent6"/>
        </a:solidFill>
      </dgm:spPr>
    </dgm:pt>
  </dgm:ptLst>
  <dgm:cxnLst>
    <dgm:cxn modelId="{967A92E9-0358-403E-A851-D12B5D153B5C}" type="presOf" srcId="{B37A3444-0DBB-4A7A-8F00-0503D4B6052F}" destId="{D9D8D850-5142-44B4-86C7-B906C1E1E545}" srcOrd="0" destOrd="0" presId="urn:microsoft.com/office/officeart/2008/layout/VerticalCurvedList"/>
    <dgm:cxn modelId="{E3CEFE2A-0FB7-49AA-B285-0FEFBCA5EDF7}" srcId="{B37A3444-0DBB-4A7A-8F00-0503D4B6052F}" destId="{193E4F5D-EA03-4997-BCD0-37D169A99778}" srcOrd="2" destOrd="0" parTransId="{80FAA922-EBC2-4DBE-B452-46F1187B2C8C}" sibTransId="{5BDAF22C-3735-44B2-B5E4-AB002B5313F3}"/>
    <dgm:cxn modelId="{7DE14043-C65A-47A2-A214-6BE378E4D2B7}" srcId="{B37A3444-0DBB-4A7A-8F00-0503D4B6052F}" destId="{CCE8F9CD-0434-4D22-BE71-9968D59F8A47}" srcOrd="0" destOrd="0" parTransId="{301F76C2-806D-4AEB-B73D-5DFAD6C16E40}" sibTransId="{2339CA14-B8F5-4EC9-BD75-894412CC3E89}"/>
    <dgm:cxn modelId="{3919E25B-E097-411A-80C8-840CCDBB8817}" type="presOf" srcId="{2400E9BF-152E-4BB7-AEFA-422399EAB639}" destId="{64AC5CB6-0BF7-431C-9F4E-E274650C64B0}" srcOrd="0" destOrd="0" presId="urn:microsoft.com/office/officeart/2008/layout/VerticalCurvedList"/>
    <dgm:cxn modelId="{6E9B9B73-D868-4137-9914-5D02D7349470}" srcId="{B37A3444-0DBB-4A7A-8F00-0503D4B6052F}" destId="{2400E9BF-152E-4BB7-AEFA-422399EAB639}" srcOrd="1" destOrd="0" parTransId="{9E3C02C5-E661-487B-8919-13CE18C59EBA}" sibTransId="{13785B98-50A7-4EB9-9581-BBBE24A0D730}"/>
    <dgm:cxn modelId="{309B3CAD-C883-4B74-839E-877C9C1BF4A0}" type="presOf" srcId="{CCE8F9CD-0434-4D22-BE71-9968D59F8A47}" destId="{D0A2E8CC-5E17-45D2-84DB-7A3F4875F59A}" srcOrd="0" destOrd="0" presId="urn:microsoft.com/office/officeart/2008/layout/VerticalCurvedList"/>
    <dgm:cxn modelId="{6409B553-F340-4D31-8F2D-999C2F5869FE}" type="presOf" srcId="{2339CA14-B8F5-4EC9-BD75-894412CC3E89}" destId="{1B633EDC-05E6-4F13-B0C1-2DB774C123EA}" srcOrd="0" destOrd="0" presId="urn:microsoft.com/office/officeart/2008/layout/VerticalCurvedList"/>
    <dgm:cxn modelId="{AED9C9BF-CC05-4CC8-81FF-DA45BF0905C0}" type="presOf" srcId="{193E4F5D-EA03-4997-BCD0-37D169A99778}" destId="{288D5E39-63CE-45E4-AB7B-8B740706AC93}" srcOrd="0" destOrd="0" presId="urn:microsoft.com/office/officeart/2008/layout/VerticalCurvedList"/>
    <dgm:cxn modelId="{48743DB7-3EEB-4405-A778-9A1373EB9D02}" type="presParOf" srcId="{D9D8D850-5142-44B4-86C7-B906C1E1E545}" destId="{C5FBBBED-BB34-40C7-9F6F-F908423DCE0A}" srcOrd="0" destOrd="0" presId="urn:microsoft.com/office/officeart/2008/layout/VerticalCurvedList"/>
    <dgm:cxn modelId="{57E76B61-1F68-4BF6-9531-D517223468B9}" type="presParOf" srcId="{C5FBBBED-BB34-40C7-9F6F-F908423DCE0A}" destId="{B6BA0344-D905-43C6-9805-1405959A4E6D}" srcOrd="0" destOrd="0" presId="urn:microsoft.com/office/officeart/2008/layout/VerticalCurvedList"/>
    <dgm:cxn modelId="{C15187A8-3A75-4476-9A31-43BDECEB9802}" type="presParOf" srcId="{B6BA0344-D905-43C6-9805-1405959A4E6D}" destId="{B559E070-27A9-4291-8A4E-82A040F2B8C7}" srcOrd="0" destOrd="0" presId="urn:microsoft.com/office/officeart/2008/layout/VerticalCurvedList"/>
    <dgm:cxn modelId="{EC17FD65-F861-450E-9E8F-704EF6511563}" type="presParOf" srcId="{B6BA0344-D905-43C6-9805-1405959A4E6D}" destId="{1B633EDC-05E6-4F13-B0C1-2DB774C123EA}" srcOrd="1" destOrd="0" presId="urn:microsoft.com/office/officeart/2008/layout/VerticalCurvedList"/>
    <dgm:cxn modelId="{09928998-EEFD-4861-92CE-0CA4D8210FFE}" type="presParOf" srcId="{B6BA0344-D905-43C6-9805-1405959A4E6D}" destId="{18AE22CB-8C2C-4CF2-A0D1-68DA2818FB67}" srcOrd="2" destOrd="0" presId="urn:microsoft.com/office/officeart/2008/layout/VerticalCurvedList"/>
    <dgm:cxn modelId="{9EA74C13-1E02-4C47-957C-C98A7FCDC03B}" type="presParOf" srcId="{B6BA0344-D905-43C6-9805-1405959A4E6D}" destId="{5EFD457E-374B-4FB0-8C45-ED5786FBD5DA}" srcOrd="3" destOrd="0" presId="urn:microsoft.com/office/officeart/2008/layout/VerticalCurvedList"/>
    <dgm:cxn modelId="{34625444-90C3-4388-A2FF-F078B30237E0}" type="presParOf" srcId="{C5FBBBED-BB34-40C7-9F6F-F908423DCE0A}" destId="{D0A2E8CC-5E17-45D2-84DB-7A3F4875F59A}" srcOrd="1" destOrd="0" presId="urn:microsoft.com/office/officeart/2008/layout/VerticalCurvedList"/>
    <dgm:cxn modelId="{C93F7557-4E7C-495D-84CB-2DA33DE5FDEA}" type="presParOf" srcId="{C5FBBBED-BB34-40C7-9F6F-F908423DCE0A}" destId="{409219D4-D178-41C7-A274-B4155049AE04}" srcOrd="2" destOrd="0" presId="urn:microsoft.com/office/officeart/2008/layout/VerticalCurvedList"/>
    <dgm:cxn modelId="{B2051FF8-86B9-4928-9D49-E7BB450410AB}" type="presParOf" srcId="{409219D4-D178-41C7-A274-B4155049AE04}" destId="{0E325654-22AC-4B63-BDEA-E9673012443E}" srcOrd="0" destOrd="0" presId="urn:microsoft.com/office/officeart/2008/layout/VerticalCurvedList"/>
    <dgm:cxn modelId="{17ACDBAE-413C-4F08-B711-44DF02BD978C}" type="presParOf" srcId="{C5FBBBED-BB34-40C7-9F6F-F908423DCE0A}" destId="{64AC5CB6-0BF7-431C-9F4E-E274650C64B0}" srcOrd="3" destOrd="0" presId="urn:microsoft.com/office/officeart/2008/layout/VerticalCurvedList"/>
    <dgm:cxn modelId="{611932CD-621A-4814-A259-D2B1F4A86798}" type="presParOf" srcId="{C5FBBBED-BB34-40C7-9F6F-F908423DCE0A}" destId="{50BDB4F6-8778-4D24-B769-30218AE4D4FA}" srcOrd="4" destOrd="0" presId="urn:microsoft.com/office/officeart/2008/layout/VerticalCurvedList"/>
    <dgm:cxn modelId="{09F9DCF2-FD45-4B7C-84D2-09264AC0DA3F}" type="presParOf" srcId="{50BDB4F6-8778-4D24-B769-30218AE4D4FA}" destId="{40C70D05-DA13-45B9-B05B-200E6CCF495F}" srcOrd="0" destOrd="0" presId="urn:microsoft.com/office/officeart/2008/layout/VerticalCurvedList"/>
    <dgm:cxn modelId="{02BF035C-B58D-437B-A43C-59A6C88B8BAD}" type="presParOf" srcId="{C5FBBBED-BB34-40C7-9F6F-F908423DCE0A}" destId="{288D5E39-63CE-45E4-AB7B-8B740706AC93}" srcOrd="5" destOrd="0" presId="urn:microsoft.com/office/officeart/2008/layout/VerticalCurvedList"/>
    <dgm:cxn modelId="{3C56A15B-C75C-41AB-AC1D-F81FA862D4C6}" type="presParOf" srcId="{C5FBBBED-BB34-40C7-9F6F-F908423DCE0A}" destId="{0C3A95F8-B827-4663-B887-93712D1DD602}" srcOrd="6" destOrd="0" presId="urn:microsoft.com/office/officeart/2008/layout/VerticalCurvedList"/>
    <dgm:cxn modelId="{5EF98496-7252-46E5-9352-0E8C2175C541}" type="presParOf" srcId="{0C3A95F8-B827-4663-B887-93712D1DD602}" destId="{545EFC4B-6B74-4D81-BF0A-1C45691503B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33EDC-05E6-4F13-B0C1-2DB774C123EA}">
      <dsp:nvSpPr>
        <dsp:cNvPr id="0" name=""/>
        <dsp:cNvSpPr/>
      </dsp:nvSpPr>
      <dsp:spPr>
        <a:xfrm>
          <a:off x="-4164955" y="-639130"/>
          <a:ext cx="4962743" cy="4962743"/>
        </a:xfrm>
        <a:prstGeom prst="blockArc">
          <a:avLst>
            <a:gd name="adj1" fmla="val 18900000"/>
            <a:gd name="adj2" fmla="val 2700000"/>
            <a:gd name="adj3" fmla="val 43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2E8CC-5E17-45D2-84DB-7A3F4875F59A}">
      <dsp:nvSpPr>
        <dsp:cNvPr id="0" name=""/>
        <dsp:cNvSpPr/>
      </dsp:nvSpPr>
      <dsp:spPr>
        <a:xfrm>
          <a:off x="540339" y="368448"/>
          <a:ext cx="7599004" cy="736896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91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ভাষার সংজ্ঞা</a:t>
          </a:r>
          <a:r>
            <a:rPr lang="en-US" sz="3200" b="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বলতে</a:t>
          </a:r>
          <a:r>
            <a:rPr lang="en-US" sz="3200" b="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endParaRPr lang="en-US" sz="3200" b="0" kern="1200" dirty="0">
            <a:solidFill>
              <a:schemeClr val="tx1"/>
            </a:solidFill>
          </a:endParaRPr>
        </a:p>
      </dsp:txBody>
      <dsp:txXfrm>
        <a:off x="540339" y="368448"/>
        <a:ext cx="7599004" cy="736896"/>
      </dsp:txXfrm>
    </dsp:sp>
    <dsp:sp modelId="{0E325654-22AC-4B63-BDEA-E9673012443E}">
      <dsp:nvSpPr>
        <dsp:cNvPr id="0" name=""/>
        <dsp:cNvSpPr/>
      </dsp:nvSpPr>
      <dsp:spPr>
        <a:xfrm>
          <a:off x="52499" y="276336"/>
          <a:ext cx="921120" cy="92112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C5CB6-0BF7-431C-9F4E-E274650C64B0}">
      <dsp:nvSpPr>
        <dsp:cNvPr id="0" name=""/>
        <dsp:cNvSpPr/>
      </dsp:nvSpPr>
      <dsp:spPr>
        <a:xfrm>
          <a:off x="780921" y="1473792"/>
          <a:ext cx="7331142" cy="736896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91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 ভাষার রীতিভেদ বর্ণনা</a:t>
          </a:r>
          <a:r>
            <a:rPr lang="en-US" sz="3200" b="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3200" b="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endParaRPr lang="en-US" sz="3200" b="0" kern="1200" dirty="0">
            <a:solidFill>
              <a:schemeClr val="tx1"/>
            </a:solidFill>
          </a:endParaRPr>
        </a:p>
      </dsp:txBody>
      <dsp:txXfrm>
        <a:off x="780921" y="1473792"/>
        <a:ext cx="7331142" cy="736896"/>
      </dsp:txXfrm>
    </dsp:sp>
    <dsp:sp modelId="{40C70D05-DA13-45B9-B05B-200E6CCF495F}">
      <dsp:nvSpPr>
        <dsp:cNvPr id="0" name=""/>
        <dsp:cNvSpPr/>
      </dsp:nvSpPr>
      <dsp:spPr>
        <a:xfrm>
          <a:off x="320361" y="1381680"/>
          <a:ext cx="921120" cy="921120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tx1">
              <a:lumMod val="75000"/>
              <a:lumOff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8D5E39-63CE-45E4-AB7B-8B740706AC93}">
      <dsp:nvSpPr>
        <dsp:cNvPr id="0" name=""/>
        <dsp:cNvSpPr/>
      </dsp:nvSpPr>
      <dsp:spPr>
        <a:xfrm>
          <a:off x="513059" y="2579137"/>
          <a:ext cx="7599004" cy="73689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91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সাধু ও চলিত রীতির বৈশিষ্ট্য</a:t>
          </a:r>
          <a:r>
            <a:rPr lang="en-US" sz="3200" b="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চিহ্নিত</a:t>
          </a:r>
          <a:r>
            <a:rPr lang="en-US" sz="3200" b="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3200" b="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endParaRPr lang="en-US" sz="3200" b="0" kern="1200" dirty="0">
            <a:solidFill>
              <a:schemeClr val="tx1"/>
            </a:solidFill>
          </a:endParaRPr>
        </a:p>
      </dsp:txBody>
      <dsp:txXfrm>
        <a:off x="513059" y="2579137"/>
        <a:ext cx="7599004" cy="736896"/>
      </dsp:txXfrm>
    </dsp:sp>
    <dsp:sp modelId="{545EFC4B-6B74-4D81-BF0A-1C45691503BC}">
      <dsp:nvSpPr>
        <dsp:cNvPr id="0" name=""/>
        <dsp:cNvSpPr/>
      </dsp:nvSpPr>
      <dsp:spPr>
        <a:xfrm>
          <a:off x="52499" y="2487025"/>
          <a:ext cx="921120" cy="921120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53DAB-F4BA-417C-8739-FF6F0A619A7A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9C72D-2264-4527-88E7-82E6236DC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22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C72D-2264-4527-88E7-82E6236DC5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02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9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0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7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52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6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3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8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4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98474" y="98474"/>
            <a:ext cx="11971606" cy="662588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93430" y="200464"/>
            <a:ext cx="11781693" cy="64219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5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7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F8-4C6F-4F8C-846B-B1148CCE0873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4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2C8F8-4C6F-4F8C-846B-B1148CCE0873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10514-833C-4309-A6DA-B3350028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4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fif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fif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fif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f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fif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f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68" y="1290907"/>
            <a:ext cx="9089409" cy="43945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15904" y="450552"/>
            <a:ext cx="65509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বড়বাড়ী উচ্চ বিদ্যালয়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0424"/>
            <a:ext cx="12192000" cy="65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1319" y="824132"/>
            <a:ext cx="1127305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দেশ, সময় ও পরিবেশের জন্য প্রধানত ভাষার পার্থক্য ঘটে।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পৃথিবীতে সাড়ে তিন হাজারের বেশি ভাষা প্রচলিত আছে। ভাষাভাষী  জনসংখ্যার দিক দিয়ে বাংলা পৃথিবীর চতুর্থ বৃহৎ মাতৃভাষা। বাংলাদেশ ছাড়াও এই ভাষাটি ভারতের পশ্চিমবঙ্গ, সেখানকার প্রধান ভাষা বাংলা; যদিও কিছু ক্ষেত্রে উচ্চারণ আলাদা (যেমন আমরা বলি গরুর মাংস, তারা বলেন গো মাংস)। তাদের বাইরে ভারতের ত্রিপুরা রাজ্য, বিহার, ওড়িশা ও আসাম প্রদেশে বাংলা ভাষার মানুষ আছেন। তবে তারা সংখ্যায় কম। বাংলা প্রধানত বাংলাদেশের মানুষের ভাষা, এই দেশের জাতীয় ভাষা। যুক্তরাষ্ট্র ও যুক্তরাজ্যসহ বিশ্বের অনেক দেশে প্রবাসী বাংলাদেশি ও প্রবাসী ভারতের পশ্চিমবঙ্গের মানুষের মুখের, বাংলা ।ভাষা বিজ্ঞানীদের হিসেবে, এখন মোট ৩০ কোটি মানুষ বাংলায় কথা বলছেন।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0424"/>
            <a:ext cx="12192000" cy="65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68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1" y="2867288"/>
            <a:ext cx="9662614" cy="181588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4000" b="1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ভাষাভাষী 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জনসংখ্যার দিক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দিয়ে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পৃথিবীর চতুর্থ বৃহৎ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মাতৃভাষা কি?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9" r="57005"/>
          <a:stretch/>
        </p:blipFill>
        <p:spPr>
          <a:xfrm>
            <a:off x="9184659" y="308132"/>
            <a:ext cx="2511474" cy="22653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981433" y="361404"/>
            <a:ext cx="3029803" cy="2158823"/>
            <a:chOff x="4981433" y="361404"/>
            <a:chExt cx="3029803" cy="21588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1433" y="361404"/>
              <a:ext cx="3029803" cy="215882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345709" y="930164"/>
              <a:ext cx="191911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0424"/>
            <a:ext cx="12192000" cy="65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2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4150"/>
            <a:ext cx="12192000" cy="4713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EFEB294-3512-4CAB-989B-BB5BF1D54C8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218" y="354841"/>
            <a:ext cx="7811069" cy="577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0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r="9036" b="7323"/>
          <a:stretch/>
        </p:blipFill>
        <p:spPr>
          <a:xfrm>
            <a:off x="6960358" y="1989038"/>
            <a:ext cx="4380932" cy="306745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" r="6603"/>
          <a:stretch/>
        </p:blipFill>
        <p:spPr>
          <a:xfrm>
            <a:off x="849573" y="2101754"/>
            <a:ext cx="4691418" cy="295474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412"/>
            <a:ext cx="12192000" cy="887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7561" y="5187310"/>
            <a:ext cx="5280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মেয়েটি কলম দ্বারা লিখিতেছে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9573" y="362045"/>
            <a:ext cx="4926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সাধু ভাষার উদাহরণঃ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886501" y="955343"/>
            <a:ext cx="617561" cy="103369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83188" y="362045"/>
            <a:ext cx="4740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চলিত ভাষার উদাহরণঃ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9144568" y="884042"/>
            <a:ext cx="617561" cy="103369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61964" y="5187310"/>
            <a:ext cx="5766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মেয়েটি মোবাইল দিয়ে কথা বলছে।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95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9447" y="3591298"/>
            <a:ext cx="75312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বাংলা ভাষার রীতি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কয়টি ও কি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কি উদাহরণসহ লিখ।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05235" y="464024"/>
            <a:ext cx="3760592" cy="2292824"/>
            <a:chOff x="4305235" y="464024"/>
            <a:chExt cx="3760592" cy="22928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5235" y="464024"/>
              <a:ext cx="3581530" cy="229282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484297" y="1091821"/>
              <a:ext cx="35815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412"/>
            <a:ext cx="12192000" cy="887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12482" r="10380"/>
          <a:stretch/>
        </p:blipFill>
        <p:spPr>
          <a:xfrm>
            <a:off x="8625385" y="297236"/>
            <a:ext cx="2784143" cy="24596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" r="50820"/>
          <a:stretch/>
        </p:blipFill>
        <p:spPr>
          <a:xfrm>
            <a:off x="310115" y="400003"/>
            <a:ext cx="610205" cy="613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85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9580" y="1799749"/>
            <a:ext cx="5318078" cy="3539430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সাধুভাষা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সাধুরীতি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ব্যাকরণের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গুরুগম্ভীর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শব্দবহুল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নাটকের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সংলাপ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বক্তৃতার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অনুপযোগী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এ রীতিতে সর্বনাম ও ক্রিয়াপদ এক বিশেষ গঠণপদ্ধতি মেনে চলে।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59857" y="1799749"/>
            <a:ext cx="5377218" cy="3539430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চলিতভাষা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চলিতভাষা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তদ্ভব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শব্দবহুল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সাধু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সহজবোধ্য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নাটকের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সংলাপ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বক্তৃতার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এ রীতিতে সর্বনাম ও ক্রিয়াপদ এক বিশেষ গঠণপদ্ধতি মেনে চলে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1592" y="610316"/>
            <a:ext cx="45881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সাধু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চলিত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রীতির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5868541"/>
            <a:ext cx="12192000" cy="7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341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3947"/>
            <a:ext cx="12192000" cy="772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9"/>
          <a:stretch/>
        </p:blipFill>
        <p:spPr>
          <a:xfrm>
            <a:off x="2645452" y="2337969"/>
            <a:ext cx="1687798" cy="190932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373099" y="2729553"/>
            <a:ext cx="2124442" cy="106452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বিশেষ্য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416956" y="2627331"/>
            <a:ext cx="2374710" cy="11667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রনি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81161" y="2581509"/>
            <a:ext cx="2902278" cy="128641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রনি পড়িতেছে।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805921" y="552238"/>
            <a:ext cx="1551236" cy="90075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চলিত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59702" y="652653"/>
            <a:ext cx="1551236" cy="90075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69193" y="552238"/>
            <a:ext cx="1551236" cy="90075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সাধু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9"/>
          <a:stretch/>
        </p:blipFill>
        <p:spPr>
          <a:xfrm>
            <a:off x="7531350" y="2337968"/>
            <a:ext cx="1624084" cy="190932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" name="Down Arrow 18"/>
          <p:cNvSpPr/>
          <p:nvPr/>
        </p:nvSpPr>
        <p:spPr>
          <a:xfrm>
            <a:off x="1193004" y="1603101"/>
            <a:ext cx="484632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10361995" y="1550957"/>
            <a:ext cx="484632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5702495" y="1550957"/>
            <a:ext cx="484632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8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3947"/>
            <a:ext cx="12192000" cy="7727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79121" y="626702"/>
            <a:ext cx="238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চলিত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143" y="1737540"/>
            <a:ext cx="3852863" cy="241869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7644844" y="4303561"/>
            <a:ext cx="3830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পেরিয়ে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2" t="19144" r="22746" b="12330"/>
          <a:stretch/>
        </p:blipFill>
        <p:spPr>
          <a:xfrm>
            <a:off x="955344" y="1737540"/>
            <a:ext cx="3766782" cy="282081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364422" y="626702"/>
            <a:ext cx="238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সাধু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5344" y="4677341"/>
            <a:ext cx="38623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শিশুরা হাটিয়া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বিদ্যালয়ে যাইতেছে।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" r="50820"/>
          <a:stretch/>
        </p:blipFill>
        <p:spPr>
          <a:xfrm>
            <a:off x="5677470" y="341194"/>
            <a:ext cx="610205" cy="587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18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AD1BAD-77C0-49FD-AE1D-76A670C84721}"/>
              </a:ext>
            </a:extLst>
          </p:cNvPr>
          <p:cNvSpPr txBox="1"/>
          <p:nvPr/>
        </p:nvSpPr>
        <p:spPr>
          <a:xfrm>
            <a:off x="2328526" y="3018352"/>
            <a:ext cx="9308892" cy="1938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দলঃ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সাধু রীতির তিনটি বৈশিষ্ট্য লিখ।</a:t>
            </a:r>
          </a:p>
          <a:p>
            <a:r>
              <a:rPr lang="bn-IN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চলিত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রীতির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203" y="103599"/>
            <a:ext cx="3121215" cy="261230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901065" y="311106"/>
            <a:ext cx="3325880" cy="2197290"/>
            <a:chOff x="4901065" y="311106"/>
            <a:chExt cx="3325880" cy="21972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366" y="311106"/>
              <a:ext cx="3182579" cy="219729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901065" y="1133661"/>
              <a:ext cx="303662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6651"/>
            <a:ext cx="12192000" cy="8188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" r="50820"/>
          <a:stretch/>
        </p:blipFill>
        <p:spPr>
          <a:xfrm>
            <a:off x="310115" y="400003"/>
            <a:ext cx="610205" cy="613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770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72BB73F-AF33-4BA3-8DE8-AFC9B524C4F0}"/>
              </a:ext>
            </a:extLst>
          </p:cNvPr>
          <p:cNvSpPr txBox="1"/>
          <p:nvPr/>
        </p:nvSpPr>
        <p:spPr>
          <a:xfrm>
            <a:off x="2429301" y="2817609"/>
            <a:ext cx="9348716" cy="23083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ভাব প্রকাশের প্রধান মাধ্যম কি?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 সাহায্যে </a:t>
            </a:r>
            <a:r>
              <a:rPr lang="bn-IN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 সৃষ্টি </a:t>
            </a:r>
            <a:r>
              <a:rPr lang="bn-IN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 ?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 কোন রীতি তদ্ভব শব্দবহুল ?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মস্তক এর চলিত রুপ কি?</a:t>
            </a:r>
          </a:p>
        </p:txBody>
      </p:sp>
      <p:sp>
        <p:nvSpPr>
          <p:cNvPr id="5" name="Rectangle 4"/>
          <p:cNvSpPr/>
          <p:nvPr/>
        </p:nvSpPr>
        <p:spPr>
          <a:xfrm>
            <a:off x="291154" y="356177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as-IN" dirty="0">
                <a:solidFill>
                  <a:srgbClr val="0B5394"/>
                </a:solidFill>
                <a:latin typeface="inherit"/>
              </a:rPr>
              <a:t>. </a:t>
            </a:r>
            <a:endParaRPr lang="as-IN" b="0" i="0" dirty="0">
              <a:solidFill>
                <a:srgbClr val="444444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02078" y="341194"/>
            <a:ext cx="2706128" cy="1798424"/>
            <a:chOff x="5034090" y="204716"/>
            <a:chExt cx="2706128" cy="200314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4090" y="204716"/>
              <a:ext cx="2706128" cy="200314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585593" y="852343"/>
              <a:ext cx="14029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0096"/>
            <a:ext cx="12192000" cy="7354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" r="50820"/>
          <a:stretch/>
        </p:blipFill>
        <p:spPr>
          <a:xfrm>
            <a:off x="310115" y="400003"/>
            <a:ext cx="610205" cy="613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24" y="1279109"/>
            <a:ext cx="8211124" cy="467614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999577" y="400003"/>
            <a:ext cx="50978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" r="50820"/>
          <a:stretch/>
        </p:blipFill>
        <p:spPr>
          <a:xfrm>
            <a:off x="310115" y="400003"/>
            <a:ext cx="610205" cy="6136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0424"/>
            <a:ext cx="12192000" cy="65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12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5742"/>
            <a:ext cx="12192000" cy="6014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5911" y="1840550"/>
            <a:ext cx="58253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রীতিতে সর্বনাম ও ক্রিয়াপদ এক বিশেষ গঠন পদ্ধতি মেনে চলে?</a:t>
            </a:r>
          </a:p>
          <a:p>
            <a:pPr fontAlgn="base"/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ক) চলিত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 সাধুরীতি</a:t>
            </a:r>
          </a:p>
          <a:p>
            <a:pPr fontAlgn="base"/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আঞ্চলিক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 সবকটি </a:t>
            </a:r>
          </a:p>
        </p:txBody>
      </p:sp>
      <p:sp>
        <p:nvSpPr>
          <p:cNvPr id="7" name="Rectangle 6"/>
          <p:cNvSpPr/>
          <p:nvPr/>
        </p:nvSpPr>
        <p:spPr>
          <a:xfrm>
            <a:off x="545911" y="4132531"/>
            <a:ext cx="59208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ভাষারীতির পদবিন্যাস সুনিয়ন্ত্রিত 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 বা অপরিবর্তনীয়?</a:t>
            </a:r>
          </a:p>
          <a:p>
            <a:pPr fontAlgn="base"/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কথ্য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লেখ্য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</a:p>
          <a:p>
            <a:pPr fontAlgn="base"/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সাধুরীতি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চলিত রীতি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71230" y="1929511"/>
            <a:ext cx="54477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ভাষার কোন রূপ ব্যাকরণ অনুসরণ করে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চলিত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 সাধু</a:t>
            </a:r>
          </a:p>
          <a:p>
            <a:pPr fontAlgn="base"/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আঞ্চলিক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 প্রাকৃত</a:t>
            </a:r>
            <a:endParaRPr lang="as-IN" sz="3200" b="1" i="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66765" y="4132530"/>
            <a:ext cx="54727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শব্দটি ভাষার কোন রীতিতে ব্যবহৃত হয়?</a:t>
            </a:r>
          </a:p>
          <a:p>
            <a:pPr fontAlgn="base"/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ক) কথ্য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 আঞ্চলিক রীতি</a:t>
            </a:r>
          </a:p>
          <a:p>
            <a:pPr fontAlgn="base"/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চলিত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 সাধু রীতি</a:t>
            </a:r>
            <a:endParaRPr lang="as-IN" sz="3200" b="1" i="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647667" y="2927794"/>
            <a:ext cx="391236" cy="3473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45911" y="5706409"/>
            <a:ext cx="391236" cy="3693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466765" y="2988406"/>
            <a:ext cx="391236" cy="3693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527045" y="5649719"/>
            <a:ext cx="360527" cy="4379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048971" y="282871"/>
            <a:ext cx="2484593" cy="1505725"/>
            <a:chOff x="5048971" y="282871"/>
            <a:chExt cx="2484593" cy="15057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971" y="282871"/>
              <a:ext cx="2484593" cy="150572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505878" y="657476"/>
              <a:ext cx="14029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873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8" grpId="0" animBg="1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8F0024-B0E8-4D31-81BC-FDC3E3B9C2EC}"/>
              </a:ext>
            </a:extLst>
          </p:cNvPr>
          <p:cNvSpPr txBox="1"/>
          <p:nvPr/>
        </p:nvSpPr>
        <p:spPr>
          <a:xfrm>
            <a:off x="2333766" y="3478743"/>
            <a:ext cx="9112155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এলাকায় তোমরা কোন ভাষা কথা বল, 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ভাষার পাঁচটি বাক্য লিখে নিয়ে আসবে।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9" b="12165"/>
          <a:stretch/>
        </p:blipFill>
        <p:spPr>
          <a:xfrm>
            <a:off x="8191138" y="327546"/>
            <a:ext cx="3627822" cy="234741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375113" y="327546"/>
            <a:ext cx="3253985" cy="2442950"/>
            <a:chOff x="3215054" y="218364"/>
            <a:chExt cx="3475517" cy="27295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054" y="218364"/>
              <a:ext cx="3475517" cy="272955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215055" y="1213808"/>
              <a:ext cx="318574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9481"/>
            <a:ext cx="12192000" cy="696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" r="50820"/>
          <a:stretch/>
        </p:blipFill>
        <p:spPr>
          <a:xfrm>
            <a:off x="310115" y="400003"/>
            <a:ext cx="610205" cy="613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8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2381" y="518614"/>
            <a:ext cx="6441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সবাইকে ধন্যবাদ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138" y="1446662"/>
            <a:ext cx="7728043" cy="427038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" r="50820"/>
          <a:stretch/>
        </p:blipFill>
        <p:spPr>
          <a:xfrm>
            <a:off x="310115" y="400003"/>
            <a:ext cx="610205" cy="6136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209"/>
            <a:ext cx="12192000" cy="66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01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8073" y="3586116"/>
            <a:ext cx="52466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শামছুন নাহার</a:t>
            </a:r>
          </a:p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এমএ,এমএড</a:t>
            </a:r>
          </a:p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(আইসিটি)</a:t>
            </a:r>
          </a:p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বড়বাড়ী উচ্চ বিদ্যালয়</a:t>
            </a:r>
          </a:p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গফরগাঁও, ময়মনসিংহ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slovely1032874@gmail.com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71363" y="3927311"/>
            <a:ext cx="50747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৯ম/১০ম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বাংলা২য়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পরিচ্ছেদ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01/0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/২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০২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খ্রি.</a:t>
            </a:r>
          </a:p>
        </p:txBody>
      </p:sp>
      <p:sp>
        <p:nvSpPr>
          <p:cNvPr id="7" name="Oval 6"/>
          <p:cNvSpPr/>
          <p:nvPr/>
        </p:nvSpPr>
        <p:spPr>
          <a:xfrm>
            <a:off x="5641074" y="1352147"/>
            <a:ext cx="1255594" cy="11075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" r="50820"/>
          <a:stretch/>
        </p:blipFill>
        <p:spPr>
          <a:xfrm>
            <a:off x="5923124" y="2156346"/>
            <a:ext cx="610205" cy="438937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100317" y="235670"/>
            <a:ext cx="2583374" cy="1930665"/>
            <a:chOff x="4977486" y="269171"/>
            <a:chExt cx="2686425" cy="212437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7486" y="269171"/>
              <a:ext cx="2686425" cy="212437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406103" y="1021115"/>
              <a:ext cx="154080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90116" y="1201003"/>
            <a:ext cx="2058803" cy="2385113"/>
            <a:chOff x="1856095" y="1397601"/>
            <a:chExt cx="1730686" cy="218851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6095" y="1397601"/>
              <a:ext cx="1730686" cy="218851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261" y="1528549"/>
              <a:ext cx="1108177" cy="1171425"/>
            </a:xfrm>
            <a:prstGeom prst="ellipse">
              <a:avLst/>
            </a:prstGeom>
            <a:ln w="762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575" y="1629973"/>
            <a:ext cx="1537655" cy="212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22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7790" y="273031"/>
            <a:ext cx="58705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দু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টি দেখে কি বুঝা যায়?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96"/>
          <a:stretch/>
        </p:blipFill>
        <p:spPr>
          <a:xfrm>
            <a:off x="667049" y="1494189"/>
            <a:ext cx="5119602" cy="308601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99" y="1494188"/>
            <a:ext cx="4993610" cy="308601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8576"/>
            <a:ext cx="12192000" cy="486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91" y="5716466"/>
            <a:ext cx="12014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আমাদের রাষ্ট্র ভাষার জন্য যারা শহীদ হয়েছেন তাদের স্মৃতির উদ্দেশ্যে নির্মিত শহীদ মিনার।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5894" y="4770307"/>
            <a:ext cx="3166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শহীদ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মিনার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4699" y="4618419"/>
            <a:ext cx="5213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১৯৫২ সালের ২১ ফেব্রুয়ারী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ভাষার জন্য জীবন দিয়েছিল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61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119" y="1524515"/>
            <a:ext cx="3881437" cy="311875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429257" y="5004895"/>
            <a:ext cx="45608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রাষ্ট্র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 নাম কি?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35" y="1537979"/>
            <a:ext cx="3860183" cy="311875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635230" y="544945"/>
            <a:ext cx="49215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চিত্রে কি কি দেখা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যায়?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227094" y="2841577"/>
            <a:ext cx="1815152" cy="77507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8576"/>
            <a:ext cx="12192000" cy="48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1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29802" y="464025"/>
            <a:ext cx="8461613" cy="5773002"/>
            <a:chOff x="3029802" y="464025"/>
            <a:chExt cx="8720920" cy="601866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07" t="8559" r="5109" b="2703"/>
            <a:stretch/>
          </p:blipFill>
          <p:spPr>
            <a:xfrm>
              <a:off x="3029802" y="464025"/>
              <a:ext cx="8720920" cy="601866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250674" y="1017727"/>
              <a:ext cx="488589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আমাদের</a:t>
              </a:r>
              <a:r>
                <a:rPr lang="en-US" sz="4000" b="1" i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4000" b="1" i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</a:t>
              </a:r>
              <a:r>
                <a:rPr lang="as-IN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ঠ</a:t>
              </a:r>
              <a:r>
                <a:rPr lang="en-US" sz="4000" b="1" i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</a:p>
            <a:p>
              <a:pPr algn="ctr"/>
              <a:r>
                <a:rPr lang="bn-IN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ভাষা</a:t>
              </a:r>
              <a:endPara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" r="50820"/>
          <a:stretch/>
        </p:blipFill>
        <p:spPr>
          <a:xfrm>
            <a:off x="310115" y="400003"/>
            <a:ext cx="610205" cy="6136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3947"/>
            <a:ext cx="12192000" cy="7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03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EFEB294-3512-4CAB-989B-BB5BF1D54C8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804012" y="359060"/>
            <a:ext cx="2934271" cy="1706748"/>
            <a:chOff x="5015899" y="219745"/>
            <a:chExt cx="3031399" cy="197754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7991" y="219745"/>
              <a:ext cx="2829307" cy="197754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015899" y="821144"/>
              <a:ext cx="3031399" cy="6745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14739858"/>
              </p:ext>
            </p:extLst>
          </p:nvPr>
        </p:nvGraphicFramePr>
        <p:xfrm>
          <a:off x="2455041" y="2671868"/>
          <a:ext cx="8161256" cy="3684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3448403" y="1893668"/>
            <a:ext cx="41585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" r="50820"/>
          <a:stretch/>
        </p:blipFill>
        <p:spPr>
          <a:xfrm>
            <a:off x="310115" y="400003"/>
            <a:ext cx="610205" cy="61368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0882" y="5259037"/>
            <a:ext cx="586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3192" y="4224082"/>
            <a:ext cx="586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9766" y="3079945"/>
            <a:ext cx="586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8576"/>
            <a:ext cx="12192000" cy="48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72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07" y="1115227"/>
            <a:ext cx="4708478" cy="313280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DEB92DB-5BA2-44BC-85BC-301D241DD5E2}"/>
              </a:ext>
            </a:extLst>
          </p:cNvPr>
          <p:cNvSpPr txBox="1"/>
          <p:nvPr/>
        </p:nvSpPr>
        <p:spPr>
          <a:xfrm>
            <a:off x="3015798" y="240253"/>
            <a:ext cx="6483044" cy="7078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চিত্রটি লক্ষ্য কর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952" y="7028597"/>
            <a:ext cx="12091916" cy="893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0" r="8122"/>
          <a:stretch/>
        </p:blipFill>
        <p:spPr>
          <a:xfrm>
            <a:off x="673287" y="1115227"/>
            <a:ext cx="5058773" cy="3132802"/>
          </a:xfrm>
          <a:prstGeom prst="rect">
            <a:avLst/>
          </a:prstGeom>
          <a:ln w="762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82138" y="5473376"/>
            <a:ext cx="11313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অন্যের কাছে মনের ভাব বা কোনো </a:t>
            </a:r>
            <a:r>
              <a:rPr lang="bn-IN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মুখে </a:t>
            </a:r>
            <a:r>
              <a:rPr lang="bn-IN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 করাকে ভাষা বলে।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2138" y="4415118"/>
            <a:ext cx="44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ইশারায়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কথা বলছে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60106" y="4464933"/>
            <a:ext cx="5213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অন্যের কাছে মুখে কথা বলছে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0424"/>
            <a:ext cx="12192000" cy="65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7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EFEB294-3512-4CAB-989B-BB5BF1D54C8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6687" y="414158"/>
            <a:ext cx="639625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itchFamily="2" charset="0"/>
              </a:rPr>
              <a:t>ভাষার সংজ্ঞা</a:t>
            </a:r>
          </a:p>
          <a:p>
            <a:r>
              <a:rPr lang="bn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তার কথা বা মনের ভাব কণ্ঠধনির সাহায্য প্রকাশ করে থাকে</a:t>
            </a:r>
            <a:r>
              <a:rPr lang="bn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।এই </a:t>
            </a:r>
            <a:r>
              <a:rPr lang="bn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ধনিই হল ভাষার মূল উপাদান</a:t>
            </a:r>
            <a:r>
              <a:rPr lang="bn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।এই </a:t>
            </a:r>
            <a:r>
              <a:rPr lang="bn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ধনির সাহায্যে ভাষার সৃষ্টি হয়। আবার ধ্বনির সৃষ্টি হয় বাগযন্ত্রের দ্বারা</a:t>
            </a:r>
            <a:r>
              <a:rPr lang="bn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।এই </a:t>
            </a:r>
            <a:r>
              <a:rPr lang="bn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বাগযন্ত্রের দ্বারা উচ্চারিত অর্থবোধক ধ্বনির সাহায্যে মানুষেরভাব প্রকাশের মাধ্যমকে ভাষা বলে।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“মানুষ তার মনের ভাব প্রকাশ করার জন্য কণ্ঠ, জিহবা, তালু, অষ্ঠ, দন্ত, নাসিকা,মুখবিবর প্রভৃতি বাগযন্ত্রের সাহায্যে অপরের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বোধগম্য যে ধ্বনি বা ধবনিসমষ্টির উচ্চারণ করে থাকে, সেই ধ্বনি বা  ধবনিসমষ্টিকে ভাষা বলে।”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15" y="495103"/>
            <a:ext cx="4907490" cy="596286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15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</TotalTime>
  <Words>723</Words>
  <Application>Microsoft Office PowerPoint</Application>
  <PresentationFormat>Widescreen</PresentationFormat>
  <Paragraphs>103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helvetica</vt:lpstr>
      <vt:lpstr>inherit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Digital</dc:creator>
  <cp:lastModifiedBy>HP</cp:lastModifiedBy>
  <cp:revision>454</cp:revision>
  <dcterms:created xsi:type="dcterms:W3CDTF">2019-12-23T07:19:35Z</dcterms:created>
  <dcterms:modified xsi:type="dcterms:W3CDTF">2021-02-05T21:46:35Z</dcterms:modified>
</cp:coreProperties>
</file>