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7" r:id="rId2"/>
    <p:sldId id="266" r:id="rId3"/>
    <p:sldId id="259" r:id="rId4"/>
    <p:sldId id="261" r:id="rId5"/>
    <p:sldId id="260" r:id="rId6"/>
    <p:sldId id="262" r:id="rId7"/>
    <p:sldId id="263" r:id="rId8"/>
    <p:sldId id="264" r:id="rId9"/>
    <p:sldId id="265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BFEFB"/>
    <a:srgbClr val="84C99C"/>
    <a:srgbClr val="E49BDA"/>
    <a:srgbClr val="D584CF"/>
    <a:srgbClr val="30B6EF"/>
    <a:srgbClr val="438E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27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F035F8-B881-436D-8861-BE8D0E93DC9E}" type="datetimeFigureOut">
              <a:rPr lang="en-US" smtClean="0"/>
              <a:t>2/6/2021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368721-3AC6-40BF-935D-7F0F27712A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18645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752D7-10FC-4B85-B15C-E74F503D2A8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6126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A8BC0-5526-44A8-A4F4-5A8BC818E361}" type="datetimeFigureOut">
              <a:rPr lang="en-US" smtClean="0"/>
              <a:t>2/6/2021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5F5F9-382B-4CF9-BB12-BA1C8D3C74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4757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A8BC0-5526-44A8-A4F4-5A8BC818E361}" type="datetimeFigureOut">
              <a:rPr lang="en-US" smtClean="0"/>
              <a:t>2/6/2021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5F5F9-382B-4CF9-BB12-BA1C8D3C74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0079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A8BC0-5526-44A8-A4F4-5A8BC818E361}" type="datetimeFigureOut">
              <a:rPr lang="en-US" smtClean="0"/>
              <a:t>2/6/2021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5F5F9-382B-4CF9-BB12-BA1C8D3C74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57073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A8BC0-5526-44A8-A4F4-5A8BC818E361}" type="datetimeFigureOut">
              <a:rPr lang="en-US" smtClean="0"/>
              <a:t>2/6/2021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5F5F9-382B-4CF9-BB12-BA1C8D3C74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5518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A8BC0-5526-44A8-A4F4-5A8BC818E361}" type="datetimeFigureOut">
              <a:rPr lang="en-US" smtClean="0"/>
              <a:t>2/6/2021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5F5F9-382B-4CF9-BB12-BA1C8D3C74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7029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A8BC0-5526-44A8-A4F4-5A8BC818E361}" type="datetimeFigureOut">
              <a:rPr lang="en-US" smtClean="0"/>
              <a:t>2/6/2021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5F5F9-382B-4CF9-BB12-BA1C8D3C74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63736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A8BC0-5526-44A8-A4F4-5A8BC818E361}" type="datetimeFigureOut">
              <a:rPr lang="en-US" smtClean="0"/>
              <a:t>2/6/2021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5F5F9-382B-4CF9-BB12-BA1C8D3C74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7984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A8BC0-5526-44A8-A4F4-5A8BC818E361}" type="datetimeFigureOut">
              <a:rPr lang="en-US" smtClean="0"/>
              <a:t>2/6/2021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5F5F9-382B-4CF9-BB12-BA1C8D3C74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57365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A8BC0-5526-44A8-A4F4-5A8BC818E361}" type="datetimeFigureOut">
              <a:rPr lang="en-US" smtClean="0"/>
              <a:t>2/6/2021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5F5F9-382B-4CF9-BB12-BA1C8D3C74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2248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A8BC0-5526-44A8-A4F4-5A8BC818E361}" type="datetimeFigureOut">
              <a:rPr lang="en-US" smtClean="0"/>
              <a:t>2/6/2021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5F5F9-382B-4CF9-BB12-BA1C8D3C74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5944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A8BC0-5526-44A8-A4F4-5A8BC818E361}" type="datetimeFigureOut">
              <a:rPr lang="en-US" smtClean="0"/>
              <a:t>2/6/2021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5F5F9-382B-4CF9-BB12-BA1C8D3C74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10727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4A8BC0-5526-44A8-A4F4-5A8BC818E361}" type="datetimeFigureOut">
              <a:rPr lang="en-US" smtClean="0"/>
              <a:t>2/6/2021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E5F5F9-382B-4CF9-BB12-BA1C8D3C74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3589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microsoft.com/office/2007/relationships/hdphoto" Target="../media/hdphoto1.wdp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hyperlink" Target="mailto:golampht@gmail.com" TargetMode="Externa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eg"/><Relationship Id="rId3" Type="http://schemas.openxmlformats.org/officeDocument/2006/relationships/image" Target="../media/image7.jpeg"/><Relationship Id="rId7" Type="http://schemas.openxmlformats.org/officeDocument/2006/relationships/image" Target="../media/image11.jpeg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49BD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17277" y="1"/>
            <a:ext cx="5269523" cy="2215991"/>
          </a:xfrm>
          <a:prstGeom prst="rect">
            <a:avLst/>
          </a:prstGeom>
          <a:noFill/>
          <a:ln w="762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3800" b="1" dirty="0">
                <a:latin typeface="NikoshBAN" pitchFamily="2" charset="0"/>
                <a:cs typeface="NikoshBAN" pitchFamily="2" charset="0"/>
              </a:rPr>
              <a:t>স্বাগতম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3704493" y="1829129"/>
            <a:ext cx="4431323" cy="4850882"/>
            <a:chOff x="3065612" y="893587"/>
            <a:chExt cx="5486400" cy="5507868"/>
          </a:xfrm>
        </p:grpSpPr>
        <p:pic>
          <p:nvPicPr>
            <p:cNvPr id="6" name="Picture 5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39634"/>
            <a:stretch/>
          </p:blipFill>
          <p:spPr>
            <a:xfrm>
              <a:off x="3613735" y="3516923"/>
              <a:ext cx="3068877" cy="2884532"/>
            </a:xfrm>
            <a:prstGeom prst="rect">
              <a:avLst/>
            </a:prstGeom>
          </p:spPr>
        </p:pic>
        <p:sp>
          <p:nvSpPr>
            <p:cNvPr id="7" name="32-Point Star 6"/>
            <p:cNvSpPr/>
            <p:nvPr/>
          </p:nvSpPr>
          <p:spPr>
            <a:xfrm>
              <a:off x="3065612" y="893587"/>
              <a:ext cx="5486400" cy="3352800"/>
            </a:xfrm>
            <a:prstGeom prst="star32">
              <a:avLst/>
            </a:prstGeom>
            <a:blipFill>
              <a:blip r:embed="rId3"/>
              <a:stretch>
                <a:fillRect/>
              </a:stretch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</p:grpSp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510007">
            <a:off x="1929837" y="3684643"/>
            <a:ext cx="1514475" cy="4717083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57150"/>
          </a:sp3d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5651023" flipV="1">
            <a:off x="8048989" y="3503627"/>
            <a:ext cx="1514475" cy="4717083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57150"/>
          </a:sp3d>
        </p:spPr>
      </p:pic>
    </p:spTree>
    <p:extLst>
      <p:ext uri="{BB962C8B-B14F-4D97-AF65-F5344CB8AC3E}">
        <p14:creationId xmlns:p14="http://schemas.microsoft.com/office/powerpoint/2010/main" val="305626201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prestig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xit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3994" y="594467"/>
            <a:ext cx="646215" cy="477840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510007">
            <a:off x="1929837" y="3684643"/>
            <a:ext cx="1514475" cy="471708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5648134" flipV="1">
            <a:off x="8417661" y="3221872"/>
            <a:ext cx="1514475" cy="541584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86128" y="594467"/>
            <a:ext cx="7139836" cy="4154984"/>
          </a:xfrm>
          <a:prstGeom prst="rect">
            <a:avLst/>
          </a:prstGeom>
          <a:solidFill>
            <a:srgbClr val="4F9825"/>
          </a:solidFill>
        </p:spPr>
        <p:txBody>
          <a:bodyPr wrap="square" rtlCol="0">
            <a:spAutoFit/>
          </a:bodyPr>
          <a:lstStyle/>
          <a:p>
            <a:r>
              <a:rPr lang="bn-IN" sz="4800" dirty="0" smtClean="0">
                <a:solidFill>
                  <a:srgbClr val="F8931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শিক্ষক পরিচিতিঃ</a:t>
            </a:r>
          </a:p>
          <a:p>
            <a:r>
              <a:rPr lang="bn-IN" sz="4800" dirty="0" smtClean="0">
                <a:solidFill>
                  <a:srgbClr val="F8931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মুহাঃ গোলাম নবী</a:t>
            </a:r>
          </a:p>
          <a:p>
            <a:r>
              <a:rPr lang="bn-IN" sz="4800" dirty="0" smtClean="0">
                <a:solidFill>
                  <a:srgbClr val="F8931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প্রধান  শিক্ষক</a:t>
            </a:r>
          </a:p>
          <a:p>
            <a:r>
              <a:rPr lang="bn-IN" sz="4800" dirty="0" smtClean="0">
                <a:solidFill>
                  <a:srgbClr val="F8931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উমেদপুর সরকারি প্রাথমিক বিদ্যালয়</a:t>
            </a:r>
          </a:p>
          <a:p>
            <a:r>
              <a:rPr lang="bn-IN" sz="4800" dirty="0" smtClean="0">
                <a:solidFill>
                  <a:srgbClr val="F8931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শৈলকুপা,ঝিনাইদহ</a:t>
            </a:r>
          </a:p>
          <a:p>
            <a:r>
              <a:rPr lang="en-US" sz="2400" dirty="0" smtClean="0">
                <a:solidFill>
                  <a:srgbClr val="F8931F"/>
                </a:solidFill>
                <a:latin typeface="NikoshBAN" panose="02000000000000000000" pitchFamily="2" charset="0"/>
                <a:cs typeface="NikoshBAN" panose="02000000000000000000" pitchFamily="2" charset="0"/>
                <a:hlinkClick r:id="rId5"/>
              </a:rPr>
              <a:t>golampht@gmail.com</a:t>
            </a:r>
            <a:r>
              <a:rPr lang="en-US" sz="2400" dirty="0" smtClean="0">
                <a:solidFill>
                  <a:srgbClr val="F8931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01921775174</a:t>
            </a:r>
            <a:endParaRPr lang="en-US" sz="2400" dirty="0">
              <a:solidFill>
                <a:srgbClr val="F8931F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11769" y="757845"/>
            <a:ext cx="3077176" cy="307717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27259706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/>
        </p:nvCxnSpPr>
        <p:spPr>
          <a:xfrm>
            <a:off x="5503556" y="1647913"/>
            <a:ext cx="46892" cy="3997570"/>
          </a:xfrm>
          <a:prstGeom prst="line">
            <a:avLst/>
          </a:prstGeom>
          <a:ln w="76200">
            <a:solidFill>
              <a:srgbClr val="FF0000"/>
            </a:solidFill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"/>
          <a:stretch/>
        </p:blipFill>
        <p:spPr>
          <a:xfrm>
            <a:off x="6142036" y="1647913"/>
            <a:ext cx="3621215" cy="44196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87570" y="1806295"/>
            <a:ext cx="4994030" cy="3839187"/>
          </a:xfrm>
          <a:prstGeom prst="rect">
            <a:avLst/>
          </a:prstGeom>
          <a:solidFill>
            <a:srgbClr val="84C99C"/>
          </a:solidFill>
        </p:spPr>
        <p:txBody>
          <a:bodyPr wrap="square" rtlCol="0">
            <a:prstTxWarp prst="textCanUp">
              <a:avLst>
                <a:gd name="adj" fmla="val 99866"/>
              </a:avLst>
            </a:prstTxWarp>
            <a:spAutoFit/>
          </a:bodyPr>
          <a:lstStyle/>
          <a:p>
            <a:r>
              <a:rPr lang="en-US" sz="6600" dirty="0" smtClean="0">
                <a:solidFill>
                  <a:srgbClr val="D4006E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পাঠপরিচিতিঃ</a:t>
            </a:r>
            <a:endParaRPr lang="en-US" sz="6600" dirty="0" smtClean="0">
              <a:solidFill>
                <a:srgbClr val="D4006E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6600" dirty="0" smtClean="0">
                <a:solidFill>
                  <a:srgbClr val="3757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শ্রেণিঃ </a:t>
            </a:r>
            <a:r>
              <a:rPr lang="bn-IN" sz="6600" dirty="0" smtClean="0">
                <a:solidFill>
                  <a:srgbClr val="3757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তৃ</a:t>
            </a:r>
            <a:r>
              <a:rPr lang="en-US" sz="6600" dirty="0" smtClean="0">
                <a:solidFill>
                  <a:srgbClr val="3757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তীয়</a:t>
            </a:r>
            <a:endParaRPr lang="en-US" sz="6600" dirty="0" smtClean="0">
              <a:solidFill>
                <a:srgbClr val="3757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6600" dirty="0" smtClean="0">
                <a:solidFill>
                  <a:srgbClr val="3757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বিষয়ঃ </a:t>
            </a:r>
            <a:r>
              <a:rPr lang="bn-IN" sz="6600" dirty="0" smtClean="0">
                <a:solidFill>
                  <a:srgbClr val="3757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গণিত</a:t>
            </a:r>
            <a:endParaRPr lang="en-US" sz="6600" dirty="0" smtClean="0">
              <a:solidFill>
                <a:srgbClr val="3757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59175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71800" y="981670"/>
            <a:ext cx="5600700" cy="120032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76200"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7200" b="1" dirty="0" err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16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8000" y="3669269"/>
            <a:ext cx="5562600" cy="646331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হাতে না রেখে যোগ করতে পারবে ।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2883877" y="2520462"/>
            <a:ext cx="5726723" cy="210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954102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3"/>
          <p:cNvSpPr txBox="1"/>
          <p:nvPr/>
        </p:nvSpPr>
        <p:spPr>
          <a:xfrm>
            <a:off x="2362200" y="4029670"/>
            <a:ext cx="7086600" cy="92333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28575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5400" dirty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5400" dirty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পাঠ্যাংশ</a:t>
            </a:r>
            <a:r>
              <a:rPr lang="en-US" sz="5400" dirty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ঃ হাতে না রেখে যোগ । </a:t>
            </a:r>
            <a:r>
              <a:rPr lang="en-US" sz="4400" dirty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3200" dirty="0">
              <a:solidFill>
                <a:srgbClr val="0000FF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1"/>
          <p:cNvSpPr txBox="1"/>
          <p:nvPr/>
        </p:nvSpPr>
        <p:spPr>
          <a:xfrm>
            <a:off x="2362200" y="990600"/>
            <a:ext cx="6934200" cy="110799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BD" sz="66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পা</a:t>
            </a:r>
            <a:r>
              <a:rPr lang="en-US" sz="66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ঠ</a:t>
            </a:r>
            <a:r>
              <a:rPr lang="bn-BD" sz="66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শিরোনাম</a:t>
            </a:r>
            <a:r>
              <a:rPr lang="en-US" sz="66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ঃ যোগ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4126523" y="2940904"/>
            <a:ext cx="4800600" cy="15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799470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38400" y="228601"/>
            <a:ext cx="9144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>
                <a:latin typeface="NikoshBAN" pitchFamily="2" charset="0"/>
                <a:cs typeface="NikoshBAN" pitchFamily="2" charset="0"/>
              </a:rPr>
              <a:t>২৫</a:t>
            </a:r>
          </a:p>
          <a:p>
            <a:pPr algn="r"/>
            <a:r>
              <a:rPr lang="en-US" sz="2800" dirty="0">
                <a:latin typeface="NikoshBAN" pitchFamily="2" charset="0"/>
                <a:cs typeface="NikoshBAN" pitchFamily="2" charset="0"/>
              </a:rPr>
              <a:t>+৪৩</a:t>
            </a:r>
          </a:p>
          <a:p>
            <a:pPr algn="r"/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2362200" y="1143000"/>
            <a:ext cx="1371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2209800" y="1905000"/>
            <a:ext cx="60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NikoshBAN" pitchFamily="2" charset="0"/>
                <a:cs typeface="NikoshBAN" pitchFamily="2" charset="0"/>
              </a:rPr>
              <a:t>25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2743200" y="2133600"/>
            <a:ext cx="3048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3048000" y="1905000"/>
            <a:ext cx="83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2 </a:t>
            </a:r>
            <a:r>
              <a:rPr lang="en-US" sz="2800" dirty="0" err="1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দশ</a:t>
            </a:r>
            <a:r>
              <a:rPr lang="en-US" sz="2800" dirty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</a:t>
            </a:r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4114800" y="2133600"/>
            <a:ext cx="3048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2209800" y="2829580"/>
            <a:ext cx="60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NikoshBAN" pitchFamily="2" charset="0"/>
                <a:cs typeface="NikoshBAN" pitchFamily="2" charset="0"/>
              </a:rPr>
              <a:t>৪৩</a:t>
            </a:r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0" name="Picture 19" descr="48848_b002_stick_mth.gif"/>
          <p:cNvPicPr>
            <a:picLocks noChangeAspect="1"/>
          </p:cNvPicPr>
          <p:nvPr/>
        </p:nvPicPr>
        <p:blipFill>
          <a:blip r:embed="rId2"/>
          <a:srcRect r="58551" b="5162"/>
          <a:stretch>
            <a:fillRect/>
          </a:stretch>
        </p:blipFill>
        <p:spPr>
          <a:xfrm rot="18198303">
            <a:off x="7037951" y="1810740"/>
            <a:ext cx="498346" cy="443110"/>
          </a:xfrm>
          <a:prstGeom prst="rect">
            <a:avLst/>
          </a:prstGeom>
        </p:spPr>
      </p:pic>
      <p:pic>
        <p:nvPicPr>
          <p:cNvPr id="22" name="Picture 21" descr="stick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19245782">
            <a:off x="5127211" y="1901244"/>
            <a:ext cx="388944" cy="448540"/>
          </a:xfrm>
          <a:prstGeom prst="rect">
            <a:avLst/>
          </a:prstGeom>
        </p:spPr>
      </p:pic>
      <p:pic>
        <p:nvPicPr>
          <p:cNvPr id="23" name="Picture 22" descr="stick3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19452854">
            <a:off x="4611232" y="1851342"/>
            <a:ext cx="402187" cy="463811"/>
          </a:xfrm>
          <a:prstGeom prst="rect">
            <a:avLst/>
          </a:prstGeom>
        </p:spPr>
      </p:pic>
      <p:pic>
        <p:nvPicPr>
          <p:cNvPr id="26" name="Picture 25" descr="stick3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 rot="19439514">
            <a:off x="6350980" y="2820634"/>
            <a:ext cx="421346" cy="485906"/>
          </a:xfrm>
          <a:prstGeom prst="rect">
            <a:avLst/>
          </a:prstGeom>
        </p:spPr>
      </p:pic>
      <p:cxnSp>
        <p:nvCxnSpPr>
          <p:cNvPr id="29" name="Straight Arrow Connector 28"/>
          <p:cNvCxnSpPr/>
          <p:nvPr/>
        </p:nvCxnSpPr>
        <p:spPr>
          <a:xfrm flipV="1">
            <a:off x="2743200" y="3045766"/>
            <a:ext cx="304800" cy="2234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3048000" y="2829580"/>
            <a:ext cx="83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৪ </a:t>
            </a:r>
            <a:r>
              <a:rPr lang="en-US" sz="2800" dirty="0" err="1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দশ</a:t>
            </a:r>
            <a:r>
              <a:rPr lang="en-US" sz="2800" dirty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</a:t>
            </a:r>
          </a:p>
        </p:txBody>
      </p:sp>
      <p:cxnSp>
        <p:nvCxnSpPr>
          <p:cNvPr id="34" name="Straight Arrow Connector 33"/>
          <p:cNvCxnSpPr/>
          <p:nvPr/>
        </p:nvCxnSpPr>
        <p:spPr>
          <a:xfrm>
            <a:off x="4114800" y="3046412"/>
            <a:ext cx="3048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Rectangle 39"/>
          <p:cNvSpPr/>
          <p:nvPr/>
        </p:nvSpPr>
        <p:spPr>
          <a:xfrm>
            <a:off x="4571999" y="1600200"/>
            <a:ext cx="3645877" cy="838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5" name="Picture 44" descr="48848_b002_stick_mth.gif"/>
          <p:cNvPicPr>
            <a:picLocks noChangeAspect="1"/>
          </p:cNvPicPr>
          <p:nvPr/>
        </p:nvPicPr>
        <p:blipFill>
          <a:blip r:embed="rId2"/>
          <a:srcRect r="58551" b="5162"/>
          <a:stretch>
            <a:fillRect/>
          </a:stretch>
        </p:blipFill>
        <p:spPr>
          <a:xfrm rot="18198303">
            <a:off x="6624617" y="1855361"/>
            <a:ext cx="472645" cy="420258"/>
          </a:xfrm>
          <a:prstGeom prst="rect">
            <a:avLst/>
          </a:prstGeom>
        </p:spPr>
      </p:pic>
      <p:sp>
        <p:nvSpPr>
          <p:cNvPr id="47" name="Rectangle 46"/>
          <p:cNvSpPr/>
          <p:nvPr/>
        </p:nvSpPr>
        <p:spPr>
          <a:xfrm>
            <a:off x="4572000" y="2667000"/>
            <a:ext cx="3810000" cy="762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3" name="Straight Connector 52"/>
          <p:cNvCxnSpPr/>
          <p:nvPr/>
        </p:nvCxnSpPr>
        <p:spPr>
          <a:xfrm>
            <a:off x="1981200" y="3808412"/>
            <a:ext cx="762000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>
            <a:off x="3048000" y="3810000"/>
            <a:ext cx="1066800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>
            <a:off x="4572000" y="3810000"/>
            <a:ext cx="5943600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TextBox 65"/>
          <p:cNvSpPr txBox="1"/>
          <p:nvPr/>
        </p:nvSpPr>
        <p:spPr>
          <a:xfrm>
            <a:off x="2133600" y="4201180"/>
            <a:ext cx="106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NikoshBAN" pitchFamily="2" charset="0"/>
                <a:cs typeface="NikoshBAN" pitchFamily="2" charset="0"/>
              </a:rPr>
              <a:t>৬৮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3048000" y="4191000"/>
            <a:ext cx="83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৬ </a:t>
            </a:r>
            <a:r>
              <a:rPr lang="en-US" sz="2800" dirty="0" err="1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দশ</a:t>
            </a:r>
            <a:r>
              <a:rPr lang="en-US" sz="2800" dirty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</a:t>
            </a:r>
          </a:p>
        </p:txBody>
      </p:sp>
      <p:cxnSp>
        <p:nvCxnSpPr>
          <p:cNvPr id="69" name="Straight Arrow Connector 68"/>
          <p:cNvCxnSpPr/>
          <p:nvPr/>
        </p:nvCxnSpPr>
        <p:spPr>
          <a:xfrm>
            <a:off x="2743200" y="4419600"/>
            <a:ext cx="3048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/>
          <p:nvPr/>
        </p:nvCxnSpPr>
        <p:spPr>
          <a:xfrm>
            <a:off x="4114800" y="4418012"/>
            <a:ext cx="3048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Rectangle 77"/>
          <p:cNvSpPr/>
          <p:nvPr/>
        </p:nvSpPr>
        <p:spPr>
          <a:xfrm>
            <a:off x="4572000" y="4038600"/>
            <a:ext cx="5867400" cy="762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5" name="Picture 84" descr="48848_b002_stick_mth.gif"/>
          <p:cNvPicPr>
            <a:picLocks noChangeAspect="1"/>
          </p:cNvPicPr>
          <p:nvPr/>
        </p:nvPicPr>
        <p:blipFill>
          <a:blip r:embed="rId2"/>
          <a:srcRect r="58551" b="5162"/>
          <a:stretch>
            <a:fillRect/>
          </a:stretch>
        </p:blipFill>
        <p:spPr>
          <a:xfrm rot="18198303">
            <a:off x="7583358" y="1846953"/>
            <a:ext cx="465621" cy="414013"/>
          </a:xfrm>
          <a:prstGeom prst="rect">
            <a:avLst/>
          </a:prstGeom>
        </p:spPr>
      </p:pic>
      <p:sp>
        <p:nvSpPr>
          <p:cNvPr id="52" name="TextBox 51"/>
          <p:cNvSpPr txBox="1"/>
          <p:nvPr/>
        </p:nvSpPr>
        <p:spPr>
          <a:xfrm>
            <a:off x="3733800" y="1915180"/>
            <a:ext cx="30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NikoshBAN" pitchFamily="2" charset="0"/>
                <a:cs typeface="NikoshBAN" pitchFamily="2" charset="0"/>
              </a:rPr>
              <a:t>৫</a:t>
            </a:r>
          </a:p>
        </p:txBody>
      </p:sp>
      <p:pic>
        <p:nvPicPr>
          <p:cNvPr id="54" name="Picture 53" descr="48848_b002_stick_mth.gif"/>
          <p:cNvPicPr>
            <a:picLocks noChangeAspect="1"/>
          </p:cNvPicPr>
          <p:nvPr/>
        </p:nvPicPr>
        <p:blipFill>
          <a:blip r:embed="rId2"/>
          <a:srcRect r="58551" b="5162"/>
          <a:stretch>
            <a:fillRect/>
          </a:stretch>
        </p:blipFill>
        <p:spPr>
          <a:xfrm rot="18198303">
            <a:off x="5555012" y="1854698"/>
            <a:ext cx="469594" cy="417545"/>
          </a:xfrm>
          <a:prstGeom prst="rect">
            <a:avLst/>
          </a:prstGeom>
        </p:spPr>
      </p:pic>
      <p:pic>
        <p:nvPicPr>
          <p:cNvPr id="55" name="Picture 54" descr="48848_b002_stick_mth.gif"/>
          <p:cNvPicPr>
            <a:picLocks noChangeAspect="1"/>
          </p:cNvPicPr>
          <p:nvPr/>
        </p:nvPicPr>
        <p:blipFill>
          <a:blip r:embed="rId2"/>
          <a:srcRect r="58551" b="5162"/>
          <a:stretch>
            <a:fillRect/>
          </a:stretch>
        </p:blipFill>
        <p:spPr>
          <a:xfrm rot="18198303">
            <a:off x="6054448" y="1853570"/>
            <a:ext cx="473677" cy="421176"/>
          </a:xfrm>
          <a:prstGeom prst="rect">
            <a:avLst/>
          </a:prstGeom>
        </p:spPr>
      </p:pic>
      <p:sp>
        <p:nvSpPr>
          <p:cNvPr id="56" name="TextBox 55"/>
          <p:cNvSpPr txBox="1"/>
          <p:nvPr/>
        </p:nvSpPr>
        <p:spPr>
          <a:xfrm>
            <a:off x="3733800" y="2829580"/>
            <a:ext cx="38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NikoshBAN" pitchFamily="2" charset="0"/>
                <a:cs typeface="NikoshBAN" pitchFamily="2" charset="0"/>
              </a:rPr>
              <a:t>৩   </a:t>
            </a:r>
          </a:p>
        </p:txBody>
      </p:sp>
      <p:pic>
        <p:nvPicPr>
          <p:cNvPr id="57" name="Picture 56" descr="stick3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 rot="19591858">
            <a:off x="4748492" y="2820048"/>
            <a:ext cx="426620" cy="491988"/>
          </a:xfrm>
          <a:prstGeom prst="rect">
            <a:avLst/>
          </a:prstGeom>
        </p:spPr>
      </p:pic>
      <p:pic>
        <p:nvPicPr>
          <p:cNvPr id="59" name="Picture 58" descr="stick3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 rot="19481005">
            <a:off x="5283742" y="2820629"/>
            <a:ext cx="423259" cy="488111"/>
          </a:xfrm>
          <a:prstGeom prst="rect">
            <a:avLst/>
          </a:prstGeom>
        </p:spPr>
      </p:pic>
      <p:pic>
        <p:nvPicPr>
          <p:cNvPr id="60" name="Picture 59" descr="stick3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 rot="19273662">
            <a:off x="5820004" y="2821062"/>
            <a:ext cx="418496" cy="482620"/>
          </a:xfrm>
          <a:prstGeom prst="rect">
            <a:avLst/>
          </a:prstGeom>
        </p:spPr>
      </p:pic>
      <p:pic>
        <p:nvPicPr>
          <p:cNvPr id="70" name="Picture 69" descr="48848_b002_stick_mth.gif"/>
          <p:cNvPicPr>
            <a:picLocks noChangeAspect="1"/>
          </p:cNvPicPr>
          <p:nvPr/>
        </p:nvPicPr>
        <p:blipFill>
          <a:blip r:embed="rId2"/>
          <a:srcRect r="58551" b="5162"/>
          <a:stretch>
            <a:fillRect/>
          </a:stretch>
        </p:blipFill>
        <p:spPr>
          <a:xfrm rot="18484406">
            <a:off x="6698326" y="2840368"/>
            <a:ext cx="435358" cy="387105"/>
          </a:xfrm>
          <a:prstGeom prst="rect">
            <a:avLst/>
          </a:prstGeom>
        </p:spPr>
      </p:pic>
      <p:pic>
        <p:nvPicPr>
          <p:cNvPr id="72" name="Picture 71" descr="48848_b002_stick_mth.gif"/>
          <p:cNvPicPr>
            <a:picLocks noChangeAspect="1"/>
          </p:cNvPicPr>
          <p:nvPr/>
        </p:nvPicPr>
        <p:blipFill>
          <a:blip r:embed="rId2"/>
          <a:srcRect r="58551" b="5162"/>
          <a:stretch>
            <a:fillRect/>
          </a:stretch>
        </p:blipFill>
        <p:spPr>
          <a:xfrm rot="18484406">
            <a:off x="7157802" y="2835698"/>
            <a:ext cx="423493" cy="387105"/>
          </a:xfrm>
          <a:prstGeom prst="rect">
            <a:avLst/>
          </a:prstGeom>
        </p:spPr>
      </p:pic>
      <p:pic>
        <p:nvPicPr>
          <p:cNvPr id="73" name="Picture 72" descr="48848_b002_stick_mth.gif"/>
          <p:cNvPicPr>
            <a:picLocks noChangeAspect="1"/>
          </p:cNvPicPr>
          <p:nvPr/>
        </p:nvPicPr>
        <p:blipFill>
          <a:blip r:embed="rId2"/>
          <a:srcRect r="58551" b="5162"/>
          <a:stretch>
            <a:fillRect/>
          </a:stretch>
        </p:blipFill>
        <p:spPr>
          <a:xfrm rot="18484406">
            <a:off x="7612726" y="2840368"/>
            <a:ext cx="435358" cy="387105"/>
          </a:xfrm>
          <a:prstGeom prst="rect">
            <a:avLst/>
          </a:prstGeom>
        </p:spPr>
      </p:pic>
      <p:sp>
        <p:nvSpPr>
          <p:cNvPr id="91" name="TextBox 90"/>
          <p:cNvSpPr txBox="1"/>
          <p:nvPr/>
        </p:nvSpPr>
        <p:spPr>
          <a:xfrm>
            <a:off x="3810000" y="4191000"/>
            <a:ext cx="38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NikoshBAN" pitchFamily="2" charset="0"/>
                <a:cs typeface="NikoshBAN" pitchFamily="2" charset="0"/>
              </a:rPr>
              <a:t>৮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2819400" y="1076980"/>
            <a:ext cx="1447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৬৮</a:t>
            </a:r>
            <a:endParaRPr lang="en-US" dirty="0">
              <a:solidFill>
                <a:srgbClr val="0000FF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46380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2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7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0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5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8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1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4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7" dur="2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6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67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2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7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82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85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90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93" dur="2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96" dur="2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99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4" dur="2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7" dur="2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10" dur="2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15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18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1" dur="2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6" dur="2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31" dur="2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34" dur="2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0.33333  E" pathEditMode="relative" ptsTypes="">
                                      <p:cBhvr>
                                        <p:cTn id="138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3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0.33333  E" pathEditMode="relative" ptsTypes="">
                                      <p:cBhvr>
                                        <p:cTn id="140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-7.40741E-7 L 0.0908 0.19745 " pathEditMode="relative" rAng="0" ptsTypes="AA">
                                      <p:cBhvr>
                                        <p:cTn id="144" dur="2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00" y="9900"/>
                                    </p:animMotion>
                                  </p:childTnLst>
                                </p:cTn>
                              </p:par>
                              <p:par>
                                <p:cTn id="14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7.40741E-7 L 0.08247 0.19768 " pathEditMode="relative" rAng="0" ptsTypes="AA">
                                      <p:cBhvr>
                                        <p:cTn id="146" dur="2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100" y="9900"/>
                                    </p:animMotion>
                                  </p:childTnLst>
                                </p:cTn>
                              </p:par>
                              <p:par>
                                <p:cTn id="14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2.22222E-6 L 0.08229 0.19791 " pathEditMode="relative" rAng="0" ptsTypes="AA">
                                      <p:cBhvr>
                                        <p:cTn id="148" dur="2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100" y="9900"/>
                                    </p:animMotion>
                                  </p:childTnLst>
                                </p:cTn>
                              </p:par>
                              <p:par>
                                <p:cTn id="14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7.40741E-7 L 0.07413 0.19768 " pathEditMode="relative" rAng="0" ptsTypes="AA">
                                      <p:cBhvr>
                                        <p:cTn id="150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700" y="99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-4.44444E-6 L 0.19184 0.34375 " pathEditMode="relative" rAng="0" ptsTypes="AA">
                                      <p:cBhvr>
                                        <p:cTn id="154" dur="2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600" y="17200"/>
                                    </p:animMotion>
                                  </p:childTnLst>
                                </p:cTn>
                              </p:par>
                              <p:par>
                                <p:cTn id="15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3802 -0.00093 L 0.17396 0.34259 " pathEditMode="relative" rAng="0" ptsTypes="AA">
                                      <p:cBhvr>
                                        <p:cTn id="156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600" y="17200"/>
                                    </p:animMotion>
                                  </p:childTnLst>
                                </p:cTn>
                              </p:par>
                              <p:par>
                                <p:cTn id="15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5035 -0.00116 L 0.14931 0.34213 " pathEditMode="relative" rAng="0" ptsTypes="AA">
                                      <p:cBhvr>
                                        <p:cTn id="158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000" y="17200"/>
                                    </p:animMotion>
                                  </p:childTnLst>
                                </p:cTn>
                              </p:par>
                              <p:par>
                                <p:cTn id="15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6354 0.0037 L 0.14792 0.35185 " pathEditMode="relative" rAng="0" ptsTypes="AA">
                                      <p:cBhvr>
                                        <p:cTn id="160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600" y="17400"/>
                                    </p:animMotion>
                                  </p:childTnLst>
                                </p:cTn>
                              </p:par>
                              <p:par>
                                <p:cTn id="16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7878 0.00046 L 0.14231 0.34537 " pathEditMode="relative" rAng="0" ptsTypes="AA">
                                      <p:cBhvr>
                                        <p:cTn id="162" dur="2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055" y="1724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1.11111E-6 L 0.26875 0.20208 " pathEditMode="relative" rAng="0" ptsTypes="AA">
                                      <p:cBhvr>
                                        <p:cTn id="166" dur="2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400" y="10100"/>
                                    </p:animMotion>
                                  </p:childTnLst>
                                </p:cTn>
                              </p:par>
                              <p:par>
                                <p:cTn id="16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3.33333E-6 L 0.25243 0.20277 " pathEditMode="relative" rAng="0" ptsTypes="AA">
                                      <p:cBhvr>
                                        <p:cTn id="168" dur="2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600" y="10100"/>
                                    </p:animMotion>
                                  </p:childTnLst>
                                </p:cTn>
                              </p:par>
                              <p:par>
                                <p:cTn id="16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1.11111E-6 L 0.23542 0.20208 " pathEditMode="relative" rAng="0" ptsTypes="AA">
                                      <p:cBhvr>
                                        <p:cTn id="170" dur="2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800" y="10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5" dur="2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80" dur="2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85" dur="2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>
                      <p:stCondLst>
                        <p:cond delay="indefinite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90" dur="2000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1" grpId="0"/>
      <p:bldP spid="15" grpId="0"/>
      <p:bldP spid="32" grpId="0"/>
      <p:bldP spid="40" grpId="0" animBg="1"/>
      <p:bldP spid="47" grpId="0" animBg="1"/>
      <p:bldP spid="66" grpId="0"/>
      <p:bldP spid="67" grpId="0"/>
      <p:bldP spid="78" grpId="0" animBg="1"/>
      <p:bldP spid="52" grpId="0"/>
      <p:bldP spid="56" grpId="0"/>
      <p:bldP spid="9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19400" y="304800"/>
            <a:ext cx="1600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NikoshBAN" pitchFamily="2" charset="0"/>
                <a:cs typeface="NikoshBAN" pitchFamily="2" charset="0"/>
              </a:rPr>
              <a:t>২১ + ৪৫ =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733800" y="1066800"/>
            <a:ext cx="3048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NikoshBAN" pitchFamily="2" charset="0"/>
                <a:cs typeface="NikoshBAN" pitchFamily="2" charset="0"/>
              </a:rPr>
              <a:t>২১ + ৪৫ 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 rot="5400000">
            <a:off x="4572000" y="1524000"/>
            <a:ext cx="304800" cy="152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rot="16200000" flipH="1">
            <a:off x="5486400" y="1524000"/>
            <a:ext cx="304800" cy="152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3200400" y="1905000"/>
            <a:ext cx="1905000" cy="533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5410200" y="1905000"/>
            <a:ext cx="1828800" cy="533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3581400" y="1905000"/>
            <a:ext cx="83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২ </a:t>
            </a:r>
            <a:r>
              <a:rPr lang="en-US" sz="2800" dirty="0" err="1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দশ</a:t>
            </a:r>
            <a:r>
              <a:rPr lang="en-US" sz="2800" dirty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562600" y="1905000"/>
            <a:ext cx="106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৪ </a:t>
            </a:r>
            <a:r>
              <a:rPr lang="en-US" sz="2800" dirty="0" err="1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দশ</a:t>
            </a:r>
            <a:r>
              <a:rPr lang="en-US" sz="2800" dirty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</a:t>
            </a:r>
          </a:p>
        </p:txBody>
      </p:sp>
      <p:sp>
        <p:nvSpPr>
          <p:cNvPr id="10" name="Rectangle 9"/>
          <p:cNvSpPr/>
          <p:nvPr/>
        </p:nvSpPr>
        <p:spPr>
          <a:xfrm>
            <a:off x="3200400" y="2819400"/>
            <a:ext cx="1905000" cy="609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410200" y="2819400"/>
            <a:ext cx="4038600" cy="609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 descr="stick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19452854">
            <a:off x="3526645" y="2893211"/>
            <a:ext cx="402187" cy="463811"/>
          </a:xfrm>
          <a:prstGeom prst="rect">
            <a:avLst/>
          </a:prstGeom>
        </p:spPr>
      </p:pic>
      <p:pic>
        <p:nvPicPr>
          <p:cNvPr id="13" name="Picture 12" descr="stick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19452854">
            <a:off x="6358170" y="2893211"/>
            <a:ext cx="402187" cy="463811"/>
          </a:xfrm>
          <a:prstGeom prst="rect">
            <a:avLst/>
          </a:prstGeom>
        </p:spPr>
      </p:pic>
      <p:pic>
        <p:nvPicPr>
          <p:cNvPr id="16" name="Picture 15" descr="stick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19452854">
            <a:off x="5900970" y="2893211"/>
            <a:ext cx="402187" cy="463811"/>
          </a:xfrm>
          <a:prstGeom prst="rect">
            <a:avLst/>
          </a:prstGeom>
        </p:spPr>
      </p:pic>
      <p:pic>
        <p:nvPicPr>
          <p:cNvPr id="19" name="Picture 18" descr="stick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19452854">
            <a:off x="5519970" y="2893210"/>
            <a:ext cx="402187" cy="463811"/>
          </a:xfrm>
          <a:prstGeom prst="rect">
            <a:avLst/>
          </a:prstGeom>
        </p:spPr>
      </p:pic>
      <p:pic>
        <p:nvPicPr>
          <p:cNvPr id="20" name="Picture 19" descr="stick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19452854">
            <a:off x="3983845" y="2893210"/>
            <a:ext cx="402187" cy="463811"/>
          </a:xfrm>
          <a:prstGeom prst="rect">
            <a:avLst/>
          </a:prstGeom>
        </p:spPr>
      </p:pic>
      <p:pic>
        <p:nvPicPr>
          <p:cNvPr id="21" name="Picture 20" descr="stick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19452854">
            <a:off x="6803245" y="2893209"/>
            <a:ext cx="402187" cy="463811"/>
          </a:xfrm>
          <a:prstGeom prst="rect">
            <a:avLst/>
          </a:prstGeom>
        </p:spPr>
      </p:pic>
      <p:pic>
        <p:nvPicPr>
          <p:cNvPr id="22" name="Picture 21" descr="48848_b002_stick_mth.gif"/>
          <p:cNvPicPr>
            <a:picLocks noChangeAspect="1"/>
          </p:cNvPicPr>
          <p:nvPr/>
        </p:nvPicPr>
        <p:blipFill>
          <a:blip r:embed="rId3"/>
          <a:srcRect r="58551" b="5162"/>
          <a:stretch>
            <a:fillRect/>
          </a:stretch>
        </p:blipFill>
        <p:spPr>
          <a:xfrm rot="18454895">
            <a:off x="7235214" y="2921990"/>
            <a:ext cx="460440" cy="409407"/>
          </a:xfrm>
          <a:prstGeom prst="rect">
            <a:avLst/>
          </a:prstGeom>
        </p:spPr>
      </p:pic>
      <p:pic>
        <p:nvPicPr>
          <p:cNvPr id="23" name="Picture 22" descr="48848_b002_stick_mth.gif"/>
          <p:cNvPicPr>
            <a:picLocks noChangeAspect="1"/>
          </p:cNvPicPr>
          <p:nvPr/>
        </p:nvPicPr>
        <p:blipFill>
          <a:blip r:embed="rId3"/>
          <a:srcRect r="58551" b="5162"/>
          <a:stretch>
            <a:fillRect/>
          </a:stretch>
        </p:blipFill>
        <p:spPr>
          <a:xfrm rot="18454895">
            <a:off x="7692413" y="2921990"/>
            <a:ext cx="460440" cy="409407"/>
          </a:xfrm>
          <a:prstGeom prst="rect">
            <a:avLst/>
          </a:prstGeom>
        </p:spPr>
      </p:pic>
      <p:pic>
        <p:nvPicPr>
          <p:cNvPr id="24" name="Picture 23" descr="48848_b002_stick_mth.gif"/>
          <p:cNvPicPr>
            <a:picLocks noChangeAspect="1"/>
          </p:cNvPicPr>
          <p:nvPr/>
        </p:nvPicPr>
        <p:blipFill>
          <a:blip r:embed="rId3"/>
          <a:srcRect r="58551" b="5162"/>
          <a:stretch>
            <a:fillRect/>
          </a:stretch>
        </p:blipFill>
        <p:spPr>
          <a:xfrm rot="18454895">
            <a:off x="8073414" y="2921990"/>
            <a:ext cx="460440" cy="409407"/>
          </a:xfrm>
          <a:prstGeom prst="rect">
            <a:avLst/>
          </a:prstGeom>
        </p:spPr>
      </p:pic>
      <p:pic>
        <p:nvPicPr>
          <p:cNvPr id="25" name="Picture 24" descr="48848_b002_stick_mth.gif"/>
          <p:cNvPicPr>
            <a:picLocks noChangeAspect="1"/>
          </p:cNvPicPr>
          <p:nvPr/>
        </p:nvPicPr>
        <p:blipFill>
          <a:blip r:embed="rId3"/>
          <a:srcRect r="58551" b="5162"/>
          <a:stretch>
            <a:fillRect/>
          </a:stretch>
        </p:blipFill>
        <p:spPr>
          <a:xfrm rot="18454895">
            <a:off x="8534946" y="2921990"/>
            <a:ext cx="460440" cy="409407"/>
          </a:xfrm>
          <a:prstGeom prst="rect">
            <a:avLst/>
          </a:prstGeom>
        </p:spPr>
      </p:pic>
      <p:pic>
        <p:nvPicPr>
          <p:cNvPr id="26" name="Picture 25" descr="48848_b002_stick_mth.gif"/>
          <p:cNvPicPr>
            <a:picLocks noChangeAspect="1"/>
          </p:cNvPicPr>
          <p:nvPr/>
        </p:nvPicPr>
        <p:blipFill>
          <a:blip r:embed="rId3"/>
          <a:srcRect r="58551" b="5162"/>
          <a:stretch>
            <a:fillRect/>
          </a:stretch>
        </p:blipFill>
        <p:spPr>
          <a:xfrm rot="18454895">
            <a:off x="8911613" y="2921991"/>
            <a:ext cx="460440" cy="409407"/>
          </a:xfrm>
          <a:prstGeom prst="rect">
            <a:avLst/>
          </a:prstGeom>
        </p:spPr>
      </p:pic>
      <p:pic>
        <p:nvPicPr>
          <p:cNvPr id="27" name="Picture 26" descr="48848_b002_stick_mth.gif"/>
          <p:cNvPicPr>
            <a:picLocks noChangeAspect="1"/>
          </p:cNvPicPr>
          <p:nvPr/>
        </p:nvPicPr>
        <p:blipFill>
          <a:blip r:embed="rId3"/>
          <a:srcRect r="58551" b="5162"/>
          <a:stretch>
            <a:fillRect/>
          </a:stretch>
        </p:blipFill>
        <p:spPr>
          <a:xfrm rot="18454895">
            <a:off x="4492014" y="2921990"/>
            <a:ext cx="460440" cy="409407"/>
          </a:xfrm>
          <a:prstGeom prst="rect">
            <a:avLst/>
          </a:prstGeom>
        </p:spPr>
      </p:pic>
      <p:sp>
        <p:nvSpPr>
          <p:cNvPr id="28" name="Rectangle 27"/>
          <p:cNvSpPr/>
          <p:nvPr/>
        </p:nvSpPr>
        <p:spPr>
          <a:xfrm>
            <a:off x="3124200" y="3810000"/>
            <a:ext cx="6324600" cy="609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4419600" y="4876800"/>
            <a:ext cx="3505200" cy="609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TextBox 41"/>
          <p:cNvSpPr txBox="1"/>
          <p:nvPr/>
        </p:nvSpPr>
        <p:spPr>
          <a:xfrm>
            <a:off x="5486400" y="4901626"/>
            <a:ext cx="1295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৬ </a:t>
            </a:r>
            <a:r>
              <a:rPr lang="en-US" sz="3200" dirty="0" err="1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দশ</a:t>
            </a:r>
            <a:r>
              <a:rPr lang="en-US" sz="3200" dirty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5715000" y="5715001"/>
            <a:ext cx="685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NikoshBAN" pitchFamily="2" charset="0"/>
                <a:cs typeface="NikoshBAN" pitchFamily="2" charset="0"/>
              </a:rPr>
              <a:t>৬৬</a:t>
            </a:r>
          </a:p>
        </p:txBody>
      </p:sp>
      <p:sp>
        <p:nvSpPr>
          <p:cNvPr id="44" name="Rectangle 43"/>
          <p:cNvSpPr/>
          <p:nvPr/>
        </p:nvSpPr>
        <p:spPr>
          <a:xfrm>
            <a:off x="5562600" y="5715000"/>
            <a:ext cx="914400" cy="609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TextBox 44"/>
          <p:cNvSpPr txBox="1"/>
          <p:nvPr/>
        </p:nvSpPr>
        <p:spPr>
          <a:xfrm>
            <a:off x="4267200" y="1915180"/>
            <a:ext cx="38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NikoshBAN" pitchFamily="2" charset="0"/>
                <a:cs typeface="NikoshBAN" pitchFamily="2" charset="0"/>
              </a:rPr>
              <a:t>১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6400800" y="1915180"/>
            <a:ext cx="38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NikoshBAN" pitchFamily="2" charset="0"/>
                <a:cs typeface="NikoshBAN" pitchFamily="2" charset="0"/>
              </a:rPr>
              <a:t>৫</a:t>
            </a:r>
          </a:p>
        </p:txBody>
      </p:sp>
      <p:cxnSp>
        <p:nvCxnSpPr>
          <p:cNvPr id="51" name="Straight Arrow Connector 50"/>
          <p:cNvCxnSpPr/>
          <p:nvPr/>
        </p:nvCxnSpPr>
        <p:spPr>
          <a:xfrm rot="16200000" flipH="1">
            <a:off x="6019799" y="2590799"/>
            <a:ext cx="228602" cy="76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/>
          <p:nvPr/>
        </p:nvCxnSpPr>
        <p:spPr>
          <a:xfrm rot="5400000">
            <a:off x="4001691" y="2628503"/>
            <a:ext cx="22780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/>
          <p:nvPr/>
        </p:nvCxnSpPr>
        <p:spPr>
          <a:xfrm rot="5400000">
            <a:off x="7239794" y="3581400"/>
            <a:ext cx="227806" cy="769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/>
          <p:nvPr/>
        </p:nvCxnSpPr>
        <p:spPr>
          <a:xfrm rot="16200000" flipH="1">
            <a:off x="4457700" y="3543300"/>
            <a:ext cx="228600" cy="152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TextBox 79"/>
          <p:cNvSpPr txBox="1"/>
          <p:nvPr/>
        </p:nvSpPr>
        <p:spPr>
          <a:xfrm>
            <a:off x="6324600" y="4876801"/>
            <a:ext cx="381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NikoshBAN" pitchFamily="2" charset="0"/>
                <a:cs typeface="NikoshBAN" pitchFamily="2" charset="0"/>
              </a:rPr>
              <a:t>৬</a:t>
            </a:r>
          </a:p>
        </p:txBody>
      </p:sp>
      <p:cxnSp>
        <p:nvCxnSpPr>
          <p:cNvPr id="82" name="Straight Arrow Connector 81"/>
          <p:cNvCxnSpPr/>
          <p:nvPr/>
        </p:nvCxnSpPr>
        <p:spPr>
          <a:xfrm rot="16200000" flipH="1">
            <a:off x="5029200" y="4495800"/>
            <a:ext cx="2286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Arrow Connector 83"/>
          <p:cNvCxnSpPr/>
          <p:nvPr/>
        </p:nvCxnSpPr>
        <p:spPr>
          <a:xfrm rot="5400000">
            <a:off x="7086600" y="4419600"/>
            <a:ext cx="2286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4267200" y="304800"/>
            <a:ext cx="76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৬৬</a:t>
            </a:r>
          </a:p>
        </p:txBody>
      </p:sp>
    </p:spTree>
    <p:extLst>
      <p:ext uri="{BB962C8B-B14F-4D97-AF65-F5344CB8AC3E}">
        <p14:creationId xmlns:p14="http://schemas.microsoft.com/office/powerpoint/2010/main" val="22576147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0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5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0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5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0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5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50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5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8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61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66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69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4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9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8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85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88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93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96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99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2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5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10" dur="2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13" dur="2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16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4.44444E-6 L 0.0007 0.13333 " pathEditMode="relative" rAng="0" ptsTypes="AA">
                                      <p:cBhvr>
                                        <p:cTn id="12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67"/>
                                    </p:animMotion>
                                  </p:childTnLst>
                                </p:cTn>
                              </p:par>
                              <p:par>
                                <p:cTn id="12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4.44444E-6 L 0.0007 0.13333 " pathEditMode="relative" rAng="0" ptsTypes="AA">
                                      <p:cBhvr>
                                        <p:cTn id="122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4.44444E-6 L -0.12552 0.13333 " pathEditMode="relative" rAng="0" ptsTypes="AA">
                                      <p:cBhvr>
                                        <p:cTn id="126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3" y="67"/>
                                    </p:animMotion>
                                  </p:childTnLst>
                                </p:cTn>
                              </p:par>
                              <p:par>
                                <p:cTn id="12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4.44444E-6 L -0.11719 0.13333 " pathEditMode="relative" rAng="0" ptsTypes="AA">
                                      <p:cBhvr>
                                        <p:cTn id="128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9" y="67"/>
                                    </p:animMotion>
                                  </p:childTnLst>
                                </p:cTn>
                              </p:par>
                              <p:par>
                                <p:cTn id="12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4.44444E-6 L -0.11719 0.14444 " pathEditMode="relative" rAng="0" ptsTypes="AA">
                                      <p:cBhvr>
                                        <p:cTn id="13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9" y="72"/>
                                    </p:animMotion>
                                  </p:childTnLst>
                                </p:cTn>
                              </p:par>
                              <p:par>
                                <p:cTn id="13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4.44444E-6 L -0.11598 0.14444 " pathEditMode="relative" rAng="0" ptsTypes="AA">
                                      <p:cBhvr>
                                        <p:cTn id="132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8" y="7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1.48148E-6 L 0.20017 0.14398 " pathEditMode="relative" rAng="0" ptsTypes="AA">
                                      <p:cBhvr>
                                        <p:cTn id="136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0" y="7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1.48148E-6 L -0.0665 0.14398 " pathEditMode="relative" rAng="0" ptsTypes="AA">
                                      <p:cBhvr>
                                        <p:cTn id="140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3" y="72"/>
                                    </p:animMotion>
                                  </p:childTnLst>
                                </p:cTn>
                              </p:par>
                              <p:par>
                                <p:cTn id="14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17 -0.00046 L -0.0665 0.14398 " pathEditMode="relative" rAng="0" ptsTypes="AA">
                                      <p:cBhvr>
                                        <p:cTn id="142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3" y="72"/>
                                    </p:animMotion>
                                  </p:childTnLst>
                                </p:cTn>
                              </p:par>
                              <p:par>
                                <p:cTn id="143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1.48148E-6 L -0.05816 0.14398 " pathEditMode="relative" rAng="0" ptsTypes="AA">
                                      <p:cBhvr>
                                        <p:cTn id="144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9" y="72"/>
                                    </p:animMotion>
                                  </p:childTnLst>
                                </p:cTn>
                              </p:par>
                              <p:par>
                                <p:cTn id="14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1.48148E-6 L -0.05017 0.14398 " pathEditMode="relative" rAng="0" ptsTypes="AA">
                                      <p:cBhvr>
                                        <p:cTn id="146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" y="72"/>
                                    </p:animMotion>
                                  </p:childTnLst>
                                </p:cTn>
                              </p:par>
                              <p:par>
                                <p:cTn id="14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1.48148E-6 L -0.03316 0.14398 " pathEditMode="relative" rAng="0" ptsTypes="AA">
                                      <p:cBhvr>
                                        <p:cTn id="148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" y="7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53" dur="2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4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56" dur="2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7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59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64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69" dur="2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74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9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84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4" grpId="0" animBg="1"/>
      <p:bldP spid="15" grpId="0" animBg="1"/>
      <p:bldP spid="17" grpId="0"/>
      <p:bldP spid="18" grpId="0"/>
      <p:bldP spid="10" grpId="0" animBg="1"/>
      <p:bldP spid="11" grpId="0" animBg="1"/>
      <p:bldP spid="28" grpId="0" animBg="1"/>
      <p:bldP spid="41" grpId="0" animBg="1"/>
      <p:bldP spid="42" grpId="0"/>
      <p:bldP spid="43" grpId="0"/>
      <p:bldP spid="44" grpId="0" animBg="1"/>
      <p:bldP spid="45" grpId="0"/>
      <p:bldP spid="46" grpId="0"/>
      <p:bldP spid="80" grpId="0"/>
      <p:bldP spid="4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3446585" y="1021328"/>
            <a:ext cx="1371600" cy="15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6529754" y="2438400"/>
            <a:ext cx="2057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NikoshBAN" pitchFamily="2" charset="0"/>
                <a:cs typeface="NikoshBAN" pitchFamily="2" charset="0"/>
              </a:rPr>
              <a:t>২।  ৭১ + ২৫ =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667000" y="2438400"/>
            <a:ext cx="1676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NikoshBAN" pitchFamily="2" charset="0"/>
                <a:cs typeface="NikoshBAN" pitchFamily="2" charset="0"/>
              </a:rPr>
              <a:t>১।   ৩০ </a:t>
            </a:r>
          </a:p>
          <a:p>
            <a:pPr algn="ctr"/>
            <a:r>
              <a:rPr lang="en-US" sz="3200" dirty="0">
                <a:latin typeface="NikoshBAN" pitchFamily="2" charset="0"/>
                <a:cs typeface="NikoshBAN" pitchFamily="2" charset="0"/>
              </a:rPr>
              <a:t>   + ৫৪</a:t>
            </a:r>
          </a:p>
        </p:txBody>
      </p:sp>
      <p:sp>
        <p:nvSpPr>
          <p:cNvPr id="13" name="Rectangle 12"/>
          <p:cNvSpPr/>
          <p:nvPr/>
        </p:nvSpPr>
        <p:spPr>
          <a:xfrm>
            <a:off x="2971800" y="3515618"/>
            <a:ext cx="1066800" cy="381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8763000" y="2509510"/>
            <a:ext cx="914400" cy="381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3276600" y="190331"/>
            <a:ext cx="291318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মূল্যায়নঃ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8700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1"/>
          <p:cNvSpPr txBox="1"/>
          <p:nvPr/>
        </p:nvSpPr>
        <p:spPr>
          <a:xfrm>
            <a:off x="3329354" y="246184"/>
            <a:ext cx="5181600" cy="1371600"/>
          </a:xfrm>
          <a:prstGeom prst="rect">
            <a:avLst/>
          </a:prstGeom>
          <a:solidFill>
            <a:srgbClr val="9BFEFB"/>
          </a:solidFill>
          <a:ln w="76200">
            <a:solidFill>
              <a:srgbClr val="0070C0"/>
            </a:solidFill>
          </a:ln>
        </p:spPr>
        <p:txBody>
          <a:bodyPr wrap="square" numCol="1" rtlCol="0">
            <a:prstTxWarp prst="textWave1">
              <a:avLst>
                <a:gd name="adj1" fmla="val 12500"/>
                <a:gd name="adj2" fmla="val 937"/>
              </a:avLst>
            </a:prstTxWarp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0" dirty="0">
                <a:blipFill>
                  <a:blip r:embed="rId3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সবাইকে </a:t>
            </a:r>
            <a:r>
              <a:rPr lang="en-US" sz="5400" dirty="0">
                <a:blipFill>
                  <a:blip r:embed="rId3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ধ</a:t>
            </a:r>
            <a:r>
              <a:rPr lang="en-US" sz="6000" dirty="0">
                <a:blipFill>
                  <a:blip r:embed="rId3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ন্যবাদ</a:t>
            </a:r>
            <a:endParaRPr lang="en-US" sz="1100" dirty="0">
              <a:blipFill>
                <a:blip r:embed="rId3"/>
                <a:tile tx="0" ty="0" sx="100000" sy="100000" flip="none" algn="tl"/>
              </a:blip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 descr="ClickHandler.ashx.jpg35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7232" y="1969477"/>
            <a:ext cx="11558954" cy="535736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216548713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92</Words>
  <Application>Microsoft Office PowerPoint</Application>
  <PresentationFormat>Widescreen</PresentationFormat>
  <Paragraphs>42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NikoshBAN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10</cp:revision>
  <dcterms:created xsi:type="dcterms:W3CDTF">2021-02-06T11:37:18Z</dcterms:created>
  <dcterms:modified xsi:type="dcterms:W3CDTF">2021-02-06T13:09:14Z</dcterms:modified>
</cp:coreProperties>
</file>