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62" r:id="rId5"/>
    <p:sldId id="258" r:id="rId6"/>
    <p:sldId id="259" r:id="rId7"/>
    <p:sldId id="260" r:id="rId8"/>
    <p:sldId id="261" r:id="rId9"/>
    <p:sldId id="263" r:id="rId10"/>
    <p:sldId id="264" r:id="rId11"/>
    <p:sldId id="265" r:id="rId12"/>
    <p:sldId id="266" r:id="rId13"/>
    <p:sldId id="267" r:id="rId14"/>
    <p:sldId id="270" r:id="rId15"/>
    <p:sldId id="268" r:id="rId16"/>
    <p:sldId id="273" r:id="rId17"/>
    <p:sldId id="269" r:id="rId18"/>
    <p:sldId id="272" r:id="rId19"/>
    <p:sldId id="271" r:id="rId20"/>
    <p:sldId id="274" r:id="rId21"/>
    <p:sldId id="275"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C875F-59CD-0648-8F2B-DDD40DC952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3785D1-8973-2847-AC87-D66347BA92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63AADE-071E-E141-95A2-36E591373BC8}"/>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5" name="Footer Placeholder 4">
            <a:extLst>
              <a:ext uri="{FF2B5EF4-FFF2-40B4-BE49-F238E27FC236}">
                <a16:creationId xmlns:a16="http://schemas.microsoft.com/office/drawing/2014/main" id="{755AA054-5AAC-B144-B91E-E8673A9707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A41668-C910-BC4B-99C5-E33B92062CCF}"/>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224122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F047D-20B8-F149-806A-FA6575A231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F2929E-FA83-0C47-BE2B-9FE20D9BEA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11010-F50C-BB40-8628-9D5C731CF89C}"/>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5" name="Footer Placeholder 4">
            <a:extLst>
              <a:ext uri="{FF2B5EF4-FFF2-40B4-BE49-F238E27FC236}">
                <a16:creationId xmlns:a16="http://schemas.microsoft.com/office/drawing/2014/main" id="{66AED5FF-87D3-FC4E-A868-A1146AF7D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B82E7-A03F-3048-A1FF-C868EECCE6AC}"/>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2193577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26D1AD-3592-8C4B-ACC6-4904E80F05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A55855-64E1-EC4A-9121-ECA7AC4D74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A9CDC-A1DC-C646-BE23-ABEA8D7416D7}"/>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5" name="Footer Placeholder 4">
            <a:extLst>
              <a:ext uri="{FF2B5EF4-FFF2-40B4-BE49-F238E27FC236}">
                <a16:creationId xmlns:a16="http://schemas.microsoft.com/office/drawing/2014/main" id="{6D0F04A0-B00D-0B47-A479-F3AD02C7F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5BBF2-409D-8B4D-B624-E4184B483B89}"/>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323481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6A04A-C3CB-6143-84CA-B08E4FFEA5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46DFDE-7938-F747-A5DC-6A6A6901DC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A6237-0CE2-CE49-B90A-555A700CEF43}"/>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5" name="Footer Placeholder 4">
            <a:extLst>
              <a:ext uri="{FF2B5EF4-FFF2-40B4-BE49-F238E27FC236}">
                <a16:creationId xmlns:a16="http://schemas.microsoft.com/office/drawing/2014/main" id="{F93E8BF2-3107-074F-98EC-42AE9DC54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8B4828-8E9F-614E-BFC5-395A35E78A6C}"/>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329378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4169-2E9B-0A45-983D-C6CF914FCA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6F65BF-4F00-F747-8A7A-9BB66A3AF7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EDEF83-CDA2-264E-B42E-54D5AB977014}"/>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5" name="Footer Placeholder 4">
            <a:extLst>
              <a:ext uri="{FF2B5EF4-FFF2-40B4-BE49-F238E27FC236}">
                <a16:creationId xmlns:a16="http://schemas.microsoft.com/office/drawing/2014/main" id="{D3FE7F01-5B76-CF45-B6AB-6BD6E5020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3923D-9524-BB4E-B3D5-2B5FF2EF463B}"/>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333910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76290-6A05-DB41-ADBF-E08A3414B1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BFC55-EE62-2D41-BBCF-5E68879F65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326227-7ECD-AC49-8AEA-D3CA605B1D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0752A9-12F9-3945-87ED-0636E354AE66}"/>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6" name="Footer Placeholder 5">
            <a:extLst>
              <a:ext uri="{FF2B5EF4-FFF2-40B4-BE49-F238E27FC236}">
                <a16:creationId xmlns:a16="http://schemas.microsoft.com/office/drawing/2014/main" id="{406350C6-1F2A-6F42-B2C7-46AC976D7A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8B01C-89BC-9543-8951-C1586F308BAC}"/>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59252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BF0B0-8F71-914E-9EB0-DFCD3E7795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15A1C0-0F60-9743-8D66-722F6FDB0F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7C83FC-077B-134D-84DD-E34B4074BB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2ABB85-C923-0545-B066-51579A9753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0F089E-BB1D-F14B-8452-B9AE679DC2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937508-22E0-0B48-BBF4-B44DB8092C6D}"/>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8" name="Footer Placeholder 7">
            <a:extLst>
              <a:ext uri="{FF2B5EF4-FFF2-40B4-BE49-F238E27FC236}">
                <a16:creationId xmlns:a16="http://schemas.microsoft.com/office/drawing/2014/main" id="{2F2EA530-ADBE-3843-ADDC-06140049A6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40201A-0D5B-ED4D-B22F-FDD216ED2E63}"/>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345926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D461D-565E-1141-941A-7CD6082678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4064A4-20F8-A84A-BF53-2292A8BABB8F}"/>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4" name="Footer Placeholder 3">
            <a:extLst>
              <a:ext uri="{FF2B5EF4-FFF2-40B4-BE49-F238E27FC236}">
                <a16:creationId xmlns:a16="http://schemas.microsoft.com/office/drawing/2014/main" id="{2F1C24D1-154F-BA46-9E54-24DDFB86A8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B5F55-CBA1-D048-9E02-DCC97007C980}"/>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419436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96616A-DA18-8D4C-B68D-682A19577669}"/>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3" name="Footer Placeholder 2">
            <a:extLst>
              <a:ext uri="{FF2B5EF4-FFF2-40B4-BE49-F238E27FC236}">
                <a16:creationId xmlns:a16="http://schemas.microsoft.com/office/drawing/2014/main" id="{62D78A1D-59E5-7C45-8350-7D02BA68F3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6F9BD4-662B-434E-B2EB-2CCC5FE6FA76}"/>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227576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80CD-A1AE-5342-A60A-45BE322A4C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5389D2-57B4-A043-A979-990823636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80F17D-54F5-E148-A967-9508ED78C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07077D-DB36-4243-8976-B06C0D2A17FF}"/>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6" name="Footer Placeholder 5">
            <a:extLst>
              <a:ext uri="{FF2B5EF4-FFF2-40B4-BE49-F238E27FC236}">
                <a16:creationId xmlns:a16="http://schemas.microsoft.com/office/drawing/2014/main" id="{065BC900-EB35-B048-B361-57EF01784F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7237D3-8B95-884C-9791-A68E1AADC199}"/>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89906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1B5D0-DBAC-4944-9DF6-3E21B6A5BA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8FE540-80D5-9941-92B4-5211BA1801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A19735-F02F-6347-9C60-81E3B4D9E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82BBB5-4F5E-5B41-98B1-6E8E84D45A5D}"/>
              </a:ext>
            </a:extLst>
          </p:cNvPr>
          <p:cNvSpPr>
            <a:spLocks noGrp="1"/>
          </p:cNvSpPr>
          <p:nvPr>
            <p:ph type="dt" sz="half" idx="10"/>
          </p:nvPr>
        </p:nvSpPr>
        <p:spPr/>
        <p:txBody>
          <a:bodyPr/>
          <a:lstStyle/>
          <a:p>
            <a:fld id="{2B53F485-D34B-B344-A64E-4F15C47D7222}" type="datetimeFigureOut">
              <a:rPr lang="en-US" smtClean="0"/>
              <a:t>2/6/2021</a:t>
            </a:fld>
            <a:endParaRPr lang="en-US"/>
          </a:p>
        </p:txBody>
      </p:sp>
      <p:sp>
        <p:nvSpPr>
          <p:cNvPr id="6" name="Footer Placeholder 5">
            <a:extLst>
              <a:ext uri="{FF2B5EF4-FFF2-40B4-BE49-F238E27FC236}">
                <a16:creationId xmlns:a16="http://schemas.microsoft.com/office/drawing/2014/main" id="{3955BC37-57B7-3342-8896-743E3F1494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79C723-1B33-DA4F-A520-6030684CE379}"/>
              </a:ext>
            </a:extLst>
          </p:cNvPr>
          <p:cNvSpPr>
            <a:spLocks noGrp="1"/>
          </p:cNvSpPr>
          <p:nvPr>
            <p:ph type="sldNum" sz="quarter" idx="12"/>
          </p:nvPr>
        </p:nvSpPr>
        <p:spPr/>
        <p:txBody>
          <a:bodyPr/>
          <a:lstStyle/>
          <a:p>
            <a:fld id="{85D1CA41-1E81-234C-B90D-A606DF4E28FB}" type="slidenum">
              <a:rPr lang="en-US" smtClean="0"/>
              <a:t>‹#›</a:t>
            </a:fld>
            <a:endParaRPr lang="en-US"/>
          </a:p>
        </p:txBody>
      </p:sp>
    </p:spTree>
    <p:extLst>
      <p:ext uri="{BB962C8B-B14F-4D97-AF65-F5344CB8AC3E}">
        <p14:creationId xmlns:p14="http://schemas.microsoft.com/office/powerpoint/2010/main" val="74666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FD201A-1EA6-464F-999E-F4FD83BAA3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6BD679-BDA0-A14E-9AA4-81BD447DBC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23B1E-3F00-C241-AC01-BE18946B09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3F485-D34B-B344-A64E-4F15C47D7222}" type="datetimeFigureOut">
              <a:rPr lang="en-US" smtClean="0"/>
              <a:t>2/6/2021</a:t>
            </a:fld>
            <a:endParaRPr lang="en-US"/>
          </a:p>
        </p:txBody>
      </p:sp>
      <p:sp>
        <p:nvSpPr>
          <p:cNvPr id="5" name="Footer Placeholder 4">
            <a:extLst>
              <a:ext uri="{FF2B5EF4-FFF2-40B4-BE49-F238E27FC236}">
                <a16:creationId xmlns:a16="http://schemas.microsoft.com/office/drawing/2014/main" id="{980164A6-CE29-A34B-8765-286755F500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11A8CA-7B13-C34B-8E80-EEC126DA98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1CA41-1E81-234C-B90D-A606DF4E28FB}" type="slidenum">
              <a:rPr lang="en-US" smtClean="0"/>
              <a:t>‹#›</a:t>
            </a:fld>
            <a:endParaRPr lang="en-US"/>
          </a:p>
        </p:txBody>
      </p:sp>
    </p:spTree>
    <p:extLst>
      <p:ext uri="{BB962C8B-B14F-4D97-AF65-F5344CB8AC3E}">
        <p14:creationId xmlns:p14="http://schemas.microsoft.com/office/powerpoint/2010/main" val="3259644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8.jpeg" /><Relationship Id="rId1" Type="http://schemas.openxmlformats.org/officeDocument/2006/relationships/slideLayout" Target="../slideLayouts/slideLayout2.xml" /><Relationship Id="rId4" Type="http://schemas.openxmlformats.org/officeDocument/2006/relationships/image" Target="../media/image6.jpeg"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0.jpeg" /><Relationship Id="rId1" Type="http://schemas.openxmlformats.org/officeDocument/2006/relationships/slideLayout" Target="../slideLayouts/slideLayout2.xml" /><Relationship Id="rId4" Type="http://schemas.openxmlformats.org/officeDocument/2006/relationships/image" Target="../media/image12.jpeg"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14.jpeg" /><Relationship Id="rId2" Type="http://schemas.openxmlformats.org/officeDocument/2006/relationships/image" Target="../media/image13.jpeg" /><Relationship Id="rId1" Type="http://schemas.openxmlformats.org/officeDocument/2006/relationships/slideLayout" Target="../slideLayouts/slideLayout2.xml" /><Relationship Id="rId4" Type="http://schemas.openxmlformats.org/officeDocument/2006/relationships/image" Target="../media/image15.jpeg"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hyperlink" Target="mailto:&#2439;&#2478;&#2503;&#2439;&#2482;&#2435;rabiul.agc.sw@gmail" TargetMode="External" /><Relationship Id="rId1" Type="http://schemas.openxmlformats.org/officeDocument/2006/relationships/slideLayout" Target="../slideLayouts/slideLayout4.xml" /></Relationships>
</file>

<file path=ppt/slides/_rels/slide20.xml.rels><?xml version="1.0" encoding="UTF-8" standalone="yes"?>
<Relationships xmlns="http://schemas.openxmlformats.org/package/2006/relationships"><Relationship Id="rId2" Type="http://schemas.openxmlformats.org/officeDocument/2006/relationships/image" Target="../media/image16.jpeg" /><Relationship Id="rId1" Type="http://schemas.openxmlformats.org/officeDocument/2006/relationships/slideLayout" Target="../slideLayouts/slideLayout4.xml" /></Relationships>
</file>

<file path=ppt/slides/_rels/slide21.xml.rels><?xml version="1.0" encoding="UTF-8" standalone="yes"?>
<Relationships xmlns="http://schemas.openxmlformats.org/package/2006/relationships"><Relationship Id="rId2" Type="http://schemas.openxmlformats.org/officeDocument/2006/relationships/image" Target="../media/image17.jpeg" /><Relationship Id="rId1" Type="http://schemas.openxmlformats.org/officeDocument/2006/relationships/slideLayout" Target="../slideLayouts/slideLayout4.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3.xml.rels><?xml version="1.0" encoding="UTF-8" standalone="yes"?>
<Relationships xmlns="http://schemas.openxmlformats.org/package/2006/relationships"><Relationship Id="rId2" Type="http://schemas.openxmlformats.org/officeDocument/2006/relationships/image" Target="../media/image18.jpeg"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4.xml" /><Relationship Id="rId5" Type="http://schemas.openxmlformats.org/officeDocument/2006/relationships/image" Target="../media/image6.jpeg" /><Relationship Id="rId4" Type="http://schemas.openxmlformats.org/officeDocument/2006/relationships/image" Target="../media/image5.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5.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4DA7-2F0E-544D-8A6B-13B6502AF175}"/>
              </a:ext>
            </a:extLst>
          </p:cNvPr>
          <p:cNvSpPr>
            <a:spLocks noGrp="1"/>
          </p:cNvSpPr>
          <p:nvPr>
            <p:ph type="ctrTitle"/>
          </p:nvPr>
        </p:nvSpPr>
        <p:spPr/>
        <p:txBody>
          <a:bodyPr/>
          <a:lstStyle/>
          <a:p>
            <a:r>
              <a:rPr lang="en-US">
                <a:solidFill>
                  <a:schemeClr val="accent6"/>
                </a:solidFill>
              </a:rPr>
              <a:t>স্বাগতম</a:t>
            </a:r>
          </a:p>
        </p:txBody>
      </p:sp>
      <p:sp>
        <p:nvSpPr>
          <p:cNvPr id="3" name="Subtitle 2">
            <a:extLst>
              <a:ext uri="{FF2B5EF4-FFF2-40B4-BE49-F238E27FC236}">
                <a16:creationId xmlns:a16="http://schemas.microsoft.com/office/drawing/2014/main" id="{C761CB72-DD69-AF4F-BEB8-3BA29EB6DDEB}"/>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7FE01924-71E2-AA44-B112-262235125F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5577" y="3625453"/>
            <a:ext cx="4060031" cy="2089548"/>
          </a:xfrm>
          <a:prstGeom prst="rect">
            <a:avLst/>
          </a:prstGeom>
        </p:spPr>
      </p:pic>
    </p:spTree>
    <p:extLst>
      <p:ext uri="{BB962C8B-B14F-4D97-AF65-F5344CB8AC3E}">
        <p14:creationId xmlns:p14="http://schemas.microsoft.com/office/powerpoint/2010/main" val="3186087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9BADE8E-D88E-C24A-B002-2893904560D1}"/>
              </a:ext>
            </a:extLst>
          </p:cNvPr>
          <p:cNvSpPr>
            <a:spLocks noGrp="1"/>
          </p:cNvSpPr>
          <p:nvPr>
            <p:ph type="subTitle" idx="1"/>
          </p:nvPr>
        </p:nvSpPr>
        <p:spPr>
          <a:xfrm>
            <a:off x="1372792" y="1571625"/>
            <a:ext cx="5905500" cy="4250531"/>
          </a:xfrm>
        </p:spPr>
        <p:txBody>
          <a:bodyPr>
            <a:normAutofit/>
          </a:bodyPr>
          <a:lstStyle/>
          <a:p>
            <a:r>
              <a:rPr lang="en-US"/>
              <a:t>ধর্মগোলা ভারতীয় উপমহাদেশে ইংরেজ শাসনামলে দুর্ভিক্ষ ঠেকানোর লক্ষ্যে গঠন করা হয়।  স্থানীয় পর্যায়ে ফসল কাটার মৌসুমে কৃষকদের চাহিদা মিটানোর পর অতিরিক্ত খাদ্যশস্ তাদের কাছ থেকে সংগ্রহ করে ধর্মগোলায় জমা রাখা হতো। পরবর্তীতে দুর্ভিক্ষকালীন সময়ে জমাকৃত খাদ্যশস্ দরিদ্র ও অসহায়দের মধ্যে বিতরণ করা হতো।  কৃষকেরা ধর্মগোলা থেকে বিনাসুদে শস্য সসংগ্রহ করতো এবং ফসল কাটার মৌসুমে তা পরিশোধ করে দিতো। </a:t>
            </a:r>
          </a:p>
          <a:p>
            <a:r>
              <a:rPr lang="en-US"/>
              <a:t>                </a:t>
            </a:r>
          </a:p>
        </p:txBody>
      </p:sp>
      <p:pic>
        <p:nvPicPr>
          <p:cNvPr id="2" name="Picture 3">
            <a:extLst>
              <a:ext uri="{FF2B5EF4-FFF2-40B4-BE49-F238E27FC236}">
                <a16:creationId xmlns:a16="http://schemas.microsoft.com/office/drawing/2014/main" id="{758D43F6-8704-6843-88E0-AD845B030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2177" y="2219325"/>
            <a:ext cx="3638550" cy="2419350"/>
          </a:xfrm>
          <a:prstGeom prst="rect">
            <a:avLst/>
          </a:prstGeom>
        </p:spPr>
      </p:pic>
    </p:spTree>
    <p:extLst>
      <p:ext uri="{BB962C8B-B14F-4D97-AF65-F5344CB8AC3E}">
        <p14:creationId xmlns:p14="http://schemas.microsoft.com/office/powerpoint/2010/main" val="1143357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FE18A-4CFC-7847-8E15-209422CD9C14}"/>
              </a:ext>
            </a:extLst>
          </p:cNvPr>
          <p:cNvSpPr>
            <a:spLocks noGrp="1"/>
          </p:cNvSpPr>
          <p:nvPr>
            <p:ph type="title"/>
          </p:nvPr>
        </p:nvSpPr>
        <p:spPr/>
        <p:txBody>
          <a:bodyPr/>
          <a:lstStyle/>
          <a:p>
            <a:r>
              <a:rPr lang="en-US">
                <a:solidFill>
                  <a:schemeClr val="accent5"/>
                </a:solidFill>
              </a:rPr>
              <a:t>ধর্মগোলার ব্যবস্থাপনা  </a:t>
            </a:r>
          </a:p>
        </p:txBody>
      </p:sp>
      <p:sp>
        <p:nvSpPr>
          <p:cNvPr id="3" name="Content Placeholder 2">
            <a:extLst>
              <a:ext uri="{FF2B5EF4-FFF2-40B4-BE49-F238E27FC236}">
                <a16:creationId xmlns:a16="http://schemas.microsoft.com/office/drawing/2014/main" id="{62CCEDFD-0632-1D4D-A88B-950CFA22C0C1}"/>
              </a:ext>
            </a:extLst>
          </p:cNvPr>
          <p:cNvSpPr>
            <a:spLocks noGrp="1"/>
          </p:cNvSpPr>
          <p:nvPr>
            <p:ph idx="1"/>
          </p:nvPr>
        </p:nvSpPr>
        <p:spPr>
          <a:xfrm>
            <a:off x="838200" y="1825625"/>
            <a:ext cx="10515600" cy="4487664"/>
          </a:xfrm>
        </p:spPr>
        <p:txBody>
          <a:bodyPr/>
          <a:lstStyle/>
          <a:p>
            <a:pPr marL="0" indent="0">
              <a:buNone/>
            </a:pPr>
            <a:r>
              <a:rPr lang="en-US"/>
              <a:t>ধর্মগোলা পরিচালনার জন্য নিম্নোক্ত পদক্ষেপসমূহ করা । যথা –</a:t>
            </a:r>
          </a:p>
          <a:p>
            <a:pPr marL="0" indent="0">
              <a:buNone/>
            </a:pPr>
            <a:r>
              <a:rPr lang="en-US">
                <a:solidFill>
                  <a:schemeClr val="accent1">
                    <a:lumMod val="60000"/>
                    <a:lumOff val="40000"/>
                  </a:schemeClr>
                </a:solidFill>
              </a:rPr>
              <a:t>জেলা বা মহকুমা কর্মকর্তাদের নির্দেশে তদানীম্তন ইউনিয়ন বোর্ডগুলো ধর্মগোলা স্থাপনের  উদ্যোগ গ্রহণ করে।</a:t>
            </a:r>
          </a:p>
          <a:p>
            <a:pPr marL="0" indent="0">
              <a:buNone/>
            </a:pPr>
            <a:r>
              <a:rPr lang="en-US">
                <a:solidFill>
                  <a:schemeClr val="accent2">
                    <a:lumMod val="60000"/>
                    <a:lumOff val="40000"/>
                  </a:schemeClr>
                </a:solidFill>
              </a:rPr>
              <a:t>গ্রামীণ ফুড কমিটি ধর্মগোলার সার্বিক পরিচালনার দায়িত্বে নিযুক্ত হয়,যা গ্রামবাসীদের দ্বারা নির্বাচিত। </a:t>
            </a:r>
          </a:p>
          <a:p>
            <a:pPr marL="0" indent="0">
              <a:buNone/>
            </a:pPr>
            <a:r>
              <a:rPr lang="en-US">
                <a:solidFill>
                  <a:schemeClr val="accent6">
                    <a:lumMod val="60000"/>
                    <a:lumOff val="40000"/>
                  </a:schemeClr>
                </a:solidFill>
              </a:rPr>
              <a:t>তারা খাদ্যশস্য সংগ্রহ ও বিতরণের হিসাবনিকাশ করতেন। </a:t>
            </a:r>
          </a:p>
          <a:p>
            <a:pPr marL="0" indent="0">
              <a:buNone/>
            </a:pPr>
            <a:r>
              <a:rPr lang="en-US">
                <a:solidFill>
                  <a:schemeClr val="accent6">
                    <a:lumMod val="60000"/>
                    <a:lumOff val="40000"/>
                  </a:schemeClr>
                </a:solidFill>
              </a:rPr>
              <a:t>সার্কেল অফিসার এবং ইউনিয়ন বোর্ডের প্রেসিডেন্ট ধর্মগোলার সার্বিক তত্ত্বাবধান করতেন। </a:t>
            </a:r>
          </a:p>
          <a:p>
            <a:pPr marL="0" indent="0">
              <a:buNone/>
            </a:pPr>
            <a:r>
              <a:rPr lang="en-US"/>
              <a:t>              </a:t>
            </a:r>
          </a:p>
        </p:txBody>
      </p:sp>
    </p:spTree>
    <p:extLst>
      <p:ext uri="{BB962C8B-B14F-4D97-AF65-F5344CB8AC3E}">
        <p14:creationId xmlns:p14="http://schemas.microsoft.com/office/powerpoint/2010/main" val="437467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9D2D-0EEC-484A-B7B1-C730B0C68615}"/>
              </a:ext>
            </a:extLst>
          </p:cNvPr>
          <p:cNvSpPr>
            <a:spLocks noGrp="1"/>
          </p:cNvSpPr>
          <p:nvPr>
            <p:ph type="title"/>
          </p:nvPr>
        </p:nvSpPr>
        <p:spPr/>
        <p:txBody>
          <a:bodyPr/>
          <a:lstStyle/>
          <a:p>
            <a:r>
              <a:rPr lang="en-US">
                <a:solidFill>
                  <a:schemeClr val="accent2"/>
                </a:solidFill>
              </a:rPr>
              <a:t>সমাজকল্যাণে ধর্মগোলার গুরুত্ব </a:t>
            </a:r>
          </a:p>
        </p:txBody>
      </p:sp>
      <p:sp>
        <p:nvSpPr>
          <p:cNvPr id="3" name="Content Placeholder 2">
            <a:extLst>
              <a:ext uri="{FF2B5EF4-FFF2-40B4-BE49-F238E27FC236}">
                <a16:creationId xmlns:a16="http://schemas.microsoft.com/office/drawing/2014/main" id="{4F3D763F-F666-3344-8B99-45E21AB1A33C}"/>
              </a:ext>
            </a:extLst>
          </p:cNvPr>
          <p:cNvSpPr>
            <a:spLocks noGrp="1"/>
          </p:cNvSpPr>
          <p:nvPr>
            <p:ph idx="1"/>
          </p:nvPr>
        </p:nvSpPr>
        <p:spPr/>
        <p:txBody>
          <a:bodyPr/>
          <a:lstStyle/>
          <a:p>
            <a:pPr marL="0" indent="0">
              <a:buNone/>
            </a:pPr>
            <a:r>
              <a:rPr lang="en-US">
                <a:solidFill>
                  <a:schemeClr val="accent1"/>
                </a:solidFill>
              </a:rPr>
              <a:t>নিজস্ব সম্পদের সদ্ব্যবহার</a:t>
            </a:r>
            <a:r>
              <a:rPr lang="en-US"/>
              <a:t>  </a:t>
            </a:r>
          </a:p>
          <a:p>
            <a:pPr marL="0" indent="0">
              <a:buNone/>
            </a:pPr>
            <a:r>
              <a:rPr lang="en-US">
                <a:solidFill>
                  <a:schemeClr val="accent2"/>
                </a:solidFill>
              </a:rPr>
              <a:t>স্থানীয় উদ্যোগ </a:t>
            </a:r>
          </a:p>
          <a:p>
            <a:pPr marL="0" indent="0">
              <a:buNone/>
            </a:pPr>
            <a:r>
              <a:rPr lang="en-US"/>
              <a:t>দরিদ্র কৃষককুলকে রক্ষা </a:t>
            </a:r>
          </a:p>
          <a:p>
            <a:pPr marL="0" indent="0">
              <a:buNone/>
            </a:pPr>
            <a:r>
              <a:rPr lang="en-US">
                <a:solidFill>
                  <a:schemeClr val="accent1"/>
                </a:solidFill>
              </a:rPr>
              <a:t>দুস্থ ও অসহায়দের পুনর্বাসন </a:t>
            </a:r>
          </a:p>
          <a:p>
            <a:pPr marL="0" indent="0">
              <a:buNone/>
            </a:pPr>
            <a:r>
              <a:rPr lang="en-US"/>
              <a:t>সমষ্টিগত পদক্ষেপ </a:t>
            </a:r>
          </a:p>
          <a:p>
            <a:pPr marL="0" indent="0">
              <a:buNone/>
            </a:pPr>
            <a:r>
              <a:rPr lang="en-US">
                <a:solidFill>
                  <a:schemeClr val="accent2"/>
                </a:solidFill>
              </a:rPr>
              <a:t>সরকারি উদ্যোগ     </a:t>
            </a:r>
            <a:r>
              <a:rPr lang="en-US"/>
              <a:t> </a:t>
            </a:r>
          </a:p>
        </p:txBody>
      </p:sp>
    </p:spTree>
    <p:extLst>
      <p:ext uri="{BB962C8B-B14F-4D97-AF65-F5344CB8AC3E}">
        <p14:creationId xmlns:p14="http://schemas.microsoft.com/office/powerpoint/2010/main" val="1611881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2BE0B961-2D57-974B-A62D-B7C3DF63D5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8200" y="1684139"/>
            <a:ext cx="7038975" cy="3952875"/>
          </a:xfrm>
        </p:spPr>
      </p:pic>
      <p:sp>
        <p:nvSpPr>
          <p:cNvPr id="4" name="Oval 3">
            <a:extLst>
              <a:ext uri="{FF2B5EF4-FFF2-40B4-BE49-F238E27FC236}">
                <a16:creationId xmlns:a16="http://schemas.microsoft.com/office/drawing/2014/main" id="{20AA03A7-5175-CA49-A3FD-6029F6662561}"/>
              </a:ext>
            </a:extLst>
          </p:cNvPr>
          <p:cNvSpPr/>
          <p:nvPr/>
        </p:nvSpPr>
        <p:spPr>
          <a:xfrm flipH="1">
            <a:off x="1778655" y="2744938"/>
            <a:ext cx="1971813" cy="10769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সরাইখানা </a:t>
            </a:r>
          </a:p>
        </p:txBody>
      </p:sp>
    </p:spTree>
    <p:extLst>
      <p:ext uri="{BB962C8B-B14F-4D97-AF65-F5344CB8AC3E}">
        <p14:creationId xmlns:p14="http://schemas.microsoft.com/office/powerpoint/2010/main" val="3288812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4732-E939-154C-A7FA-F95A64033DA2}"/>
              </a:ext>
            </a:extLst>
          </p:cNvPr>
          <p:cNvSpPr>
            <a:spLocks noGrp="1"/>
          </p:cNvSpPr>
          <p:nvPr>
            <p:ph type="title"/>
          </p:nvPr>
        </p:nvSpPr>
        <p:spPr/>
        <p:txBody>
          <a:bodyPr/>
          <a:lstStyle/>
          <a:p>
            <a:r>
              <a:rPr lang="en-US">
                <a:solidFill>
                  <a:schemeClr val="accent5"/>
                </a:solidFill>
              </a:rPr>
              <a:t>চিত্র দেখে চিন্তা কর</a:t>
            </a:r>
            <a:r>
              <a:rPr lang="en-US"/>
              <a:t>   </a:t>
            </a:r>
          </a:p>
        </p:txBody>
      </p:sp>
      <p:pic>
        <p:nvPicPr>
          <p:cNvPr id="4" name="Picture 4">
            <a:extLst>
              <a:ext uri="{FF2B5EF4-FFF2-40B4-BE49-F238E27FC236}">
                <a16:creationId xmlns:a16="http://schemas.microsoft.com/office/drawing/2014/main" id="{4B7361BF-1117-0C4B-9418-11C5E89631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7447" y="2173287"/>
            <a:ext cx="3955256" cy="2511425"/>
          </a:xfrm>
        </p:spPr>
      </p:pic>
      <p:pic>
        <p:nvPicPr>
          <p:cNvPr id="5" name="Picture 5">
            <a:extLst>
              <a:ext uri="{FF2B5EF4-FFF2-40B4-BE49-F238E27FC236}">
                <a16:creationId xmlns:a16="http://schemas.microsoft.com/office/drawing/2014/main" id="{66E2EAFC-D70B-4947-B0A6-85783C6BF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2266" y="2209006"/>
            <a:ext cx="3583781" cy="2237980"/>
          </a:xfrm>
          <a:prstGeom prst="rect">
            <a:avLst/>
          </a:prstGeom>
        </p:spPr>
      </p:pic>
      <p:pic>
        <p:nvPicPr>
          <p:cNvPr id="6" name="Picture 6">
            <a:extLst>
              <a:ext uri="{FF2B5EF4-FFF2-40B4-BE49-F238E27FC236}">
                <a16:creationId xmlns:a16="http://schemas.microsoft.com/office/drawing/2014/main" id="{4FAD914F-1E31-A743-AE02-EDC622ADED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5611" y="2437300"/>
            <a:ext cx="2530078" cy="2247412"/>
          </a:xfrm>
          <a:prstGeom prst="rect">
            <a:avLst/>
          </a:prstGeom>
        </p:spPr>
      </p:pic>
    </p:spTree>
    <p:extLst>
      <p:ext uri="{BB962C8B-B14F-4D97-AF65-F5344CB8AC3E}">
        <p14:creationId xmlns:p14="http://schemas.microsoft.com/office/powerpoint/2010/main" val="2727928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8E90-6F70-A44F-A097-DAAD776B59A3}"/>
              </a:ext>
            </a:extLst>
          </p:cNvPr>
          <p:cNvSpPr>
            <a:spLocks noGrp="1"/>
          </p:cNvSpPr>
          <p:nvPr>
            <p:ph type="title"/>
          </p:nvPr>
        </p:nvSpPr>
        <p:spPr/>
        <p:txBody>
          <a:bodyPr/>
          <a:lstStyle/>
          <a:p>
            <a:r>
              <a:rPr lang="en-US">
                <a:solidFill>
                  <a:schemeClr val="accent5"/>
                </a:solidFill>
              </a:rPr>
              <a:t>সরাইখানা</a:t>
            </a:r>
            <a:r>
              <a:rPr lang="en-US"/>
              <a:t> </a:t>
            </a:r>
          </a:p>
        </p:txBody>
      </p:sp>
      <p:sp>
        <p:nvSpPr>
          <p:cNvPr id="3" name="Content Placeholder 2">
            <a:extLst>
              <a:ext uri="{FF2B5EF4-FFF2-40B4-BE49-F238E27FC236}">
                <a16:creationId xmlns:a16="http://schemas.microsoft.com/office/drawing/2014/main" id="{601A4D90-AC80-A74B-A681-96C2673C5E6D}"/>
              </a:ext>
            </a:extLst>
          </p:cNvPr>
          <p:cNvSpPr>
            <a:spLocks noGrp="1"/>
          </p:cNvSpPr>
          <p:nvPr>
            <p:ph idx="1"/>
          </p:nvPr>
        </p:nvSpPr>
        <p:spPr>
          <a:xfrm>
            <a:off x="684609" y="1690688"/>
            <a:ext cx="10515600" cy="4351338"/>
          </a:xfrm>
        </p:spPr>
        <p:txBody>
          <a:bodyPr/>
          <a:lstStyle/>
          <a:p>
            <a:pPr marL="0" indent="0">
              <a:buNone/>
            </a:pPr>
            <a:r>
              <a:rPr lang="en-US"/>
              <a:t>মধ্যেযুগে উন্নত রাস্তাঘাট ছিল না। পায়ে হেঁটে  বা ঘোড়ায় চড়ে মানুষ একস্থান থেকে অন্যস্থানে চলাচল করতো। দুর্গম রাস্তা ও ওাহাড়, জঙ্হল পাড়ি দিতে মানুষমানুষের বিশ্রাম ও রাত্রিযাপনের প্রয়োজনীয়তা দেখা দিত। এই  প্রয়োজনীয়তা পুরণে সরাইখানা গড়ে তোলা হয়। এটি সমাজকল্যাণের একটি অন্যতম প্রতিষ্ঠান হিসেবে স্বীকৃত। </a:t>
            </a:r>
          </a:p>
          <a:p>
            <a:pPr marL="0" indent="0">
              <a:buNone/>
            </a:pPr>
            <a:r>
              <a:rPr lang="en-US"/>
              <a:t>মধ্যেযুগে ক্লান্ত ওথিক, মুসাফির ও পর্যটকদের বিনামূল্যে বিশ্রাম, খাদ্য,  পানীয় সরবরাহ, রাত্রিযাপন এবং চিকিৎসার সুযোগদানের জন্য আড় বড় রাস্তার পাশে যে আশ্রয়স্থল প্রতিষ্ঠা করা হতো তাকে সরাইখানা বলা হয় ।             </a:t>
            </a:r>
          </a:p>
        </p:txBody>
      </p:sp>
    </p:spTree>
    <p:extLst>
      <p:ext uri="{BB962C8B-B14F-4D97-AF65-F5344CB8AC3E}">
        <p14:creationId xmlns:p14="http://schemas.microsoft.com/office/powerpoint/2010/main" val="1848001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9C423-E0AD-FA4F-9DF1-EECCC4172007}"/>
              </a:ext>
            </a:extLst>
          </p:cNvPr>
          <p:cNvSpPr>
            <a:spLocks noGrp="1"/>
          </p:cNvSpPr>
          <p:nvPr>
            <p:ph type="title"/>
          </p:nvPr>
        </p:nvSpPr>
        <p:spPr>
          <a:xfrm>
            <a:off x="3963591" y="669527"/>
            <a:ext cx="10515600" cy="1325563"/>
          </a:xfrm>
        </p:spPr>
        <p:txBody>
          <a:bodyPr/>
          <a:lstStyle/>
          <a:p>
            <a:r>
              <a:rPr lang="en-US">
                <a:solidFill>
                  <a:schemeClr val="accent5"/>
                </a:solidFill>
              </a:rPr>
              <a:t>চিত্রগুলো দেখি  </a:t>
            </a:r>
          </a:p>
        </p:txBody>
      </p:sp>
      <p:pic>
        <p:nvPicPr>
          <p:cNvPr id="4" name="Picture 4">
            <a:extLst>
              <a:ext uri="{FF2B5EF4-FFF2-40B4-BE49-F238E27FC236}">
                <a16:creationId xmlns:a16="http://schemas.microsoft.com/office/drawing/2014/main" id="{5B986126-E48E-B14B-A3E4-1DE70BDD1A2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4470" y="2382044"/>
            <a:ext cx="3143249" cy="3238500"/>
          </a:xfrm>
        </p:spPr>
      </p:pic>
      <p:pic>
        <p:nvPicPr>
          <p:cNvPr id="3" name="Picture 4">
            <a:extLst>
              <a:ext uri="{FF2B5EF4-FFF2-40B4-BE49-F238E27FC236}">
                <a16:creationId xmlns:a16="http://schemas.microsoft.com/office/drawing/2014/main" id="{72D6BD39-1CAD-1840-A165-520B289733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4449" y="2476896"/>
            <a:ext cx="2657475" cy="3048795"/>
          </a:xfrm>
          <a:prstGeom prst="rect">
            <a:avLst/>
          </a:prstGeom>
        </p:spPr>
      </p:pic>
      <p:pic>
        <p:nvPicPr>
          <p:cNvPr id="5" name="Picture 5">
            <a:extLst>
              <a:ext uri="{FF2B5EF4-FFF2-40B4-BE49-F238E27FC236}">
                <a16:creationId xmlns:a16="http://schemas.microsoft.com/office/drawing/2014/main" id="{631B25C0-84CA-F24F-A55E-C7E9F55DAB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0328" y="2524919"/>
            <a:ext cx="2893219" cy="3238500"/>
          </a:xfrm>
          <a:prstGeom prst="rect">
            <a:avLst/>
          </a:prstGeom>
        </p:spPr>
      </p:pic>
    </p:spTree>
    <p:extLst>
      <p:ext uri="{BB962C8B-B14F-4D97-AF65-F5344CB8AC3E}">
        <p14:creationId xmlns:p14="http://schemas.microsoft.com/office/powerpoint/2010/main" val="3764309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DD97-0A34-3A49-AD3B-24AF21AC99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8666A8-36F7-A341-8EC3-39D6E5619EA6}"/>
              </a:ext>
            </a:extLst>
          </p:cNvPr>
          <p:cNvSpPr>
            <a:spLocks noGrp="1"/>
          </p:cNvSpPr>
          <p:nvPr>
            <p:ph idx="1"/>
          </p:nvPr>
        </p:nvSpPr>
        <p:spPr>
          <a:xfrm>
            <a:off x="838200" y="2141537"/>
            <a:ext cx="10515600" cy="4351338"/>
          </a:xfrm>
        </p:spPr>
        <p:txBody>
          <a:bodyPr/>
          <a:lstStyle/>
          <a:p>
            <a:pPr marL="0" indent="0">
              <a:buNone/>
            </a:pPr>
            <a:r>
              <a:rPr lang="en-US"/>
              <a:t>মানবহিতৈষী ,  ধর্মীয় নেতা,  ও রাজন্যবর্গ কতৃক সরাইখানা স্থাপিত হতো। </a:t>
            </a:r>
          </a:p>
          <a:p>
            <a:pPr marL="0" indent="0">
              <a:buNone/>
            </a:pPr>
            <a:r>
              <a:rPr lang="en-US"/>
              <a:t>ফকির, দরবেশ ও আউলিয়াদের আস্তানার পাশে সরাইখানা নির্মাণ করা হতো। ভারতের বাদশা শেরশাহ তার শাসনামলে বড় বড় রাস্তার পাশে বহু সরাইখানা নির্মাণ করেন। </a:t>
            </a:r>
          </a:p>
          <a:p>
            <a:pPr marL="0" indent="0">
              <a:buNone/>
            </a:pPr>
            <a:endParaRPr lang="en-US"/>
          </a:p>
          <a:p>
            <a:pPr marL="0" indent="0">
              <a:buNone/>
            </a:pPr>
            <a:r>
              <a:rPr lang="en-US"/>
              <a:t>মানবতাবোধ থেকে এমন প্রতিষ্ঠান গড়ে উঠে । রাত্রিযাপন, আপ্যায়ন ও চিকিৎসাসেবাই ছিল সরাইখার মূল কাজ। </a:t>
            </a:r>
          </a:p>
          <a:p>
            <a:pPr marL="0" indent="0">
              <a:buNone/>
            </a:pPr>
            <a:r>
              <a:rPr lang="en-US"/>
              <a:t>  </a:t>
            </a:r>
          </a:p>
        </p:txBody>
      </p:sp>
    </p:spTree>
    <p:extLst>
      <p:ext uri="{BB962C8B-B14F-4D97-AF65-F5344CB8AC3E}">
        <p14:creationId xmlns:p14="http://schemas.microsoft.com/office/powerpoint/2010/main" val="28979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EC4C1-0F41-7046-AF1C-ADF0C769B9BA}"/>
              </a:ext>
            </a:extLst>
          </p:cNvPr>
          <p:cNvSpPr>
            <a:spLocks noGrp="1"/>
          </p:cNvSpPr>
          <p:nvPr>
            <p:ph type="title"/>
          </p:nvPr>
        </p:nvSpPr>
        <p:spPr/>
        <p:txBody>
          <a:bodyPr/>
          <a:lstStyle/>
          <a:p>
            <a:r>
              <a:rPr lang="en-US">
                <a:solidFill>
                  <a:schemeClr val="accent5"/>
                </a:solidFill>
              </a:rPr>
              <a:t>চিত্র দেখি কল্পনায় ডুবি</a:t>
            </a:r>
            <a:r>
              <a:rPr lang="en-US"/>
              <a:t>  </a:t>
            </a:r>
          </a:p>
        </p:txBody>
      </p:sp>
      <p:pic>
        <p:nvPicPr>
          <p:cNvPr id="4" name="Picture 4">
            <a:extLst>
              <a:ext uri="{FF2B5EF4-FFF2-40B4-BE49-F238E27FC236}">
                <a16:creationId xmlns:a16="http://schemas.microsoft.com/office/drawing/2014/main" id="{A77CEFE5-A67B-1549-8386-A7C01436E61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8016" y="3053953"/>
            <a:ext cx="3196828" cy="3095228"/>
          </a:xfrm>
        </p:spPr>
      </p:pic>
      <p:pic>
        <p:nvPicPr>
          <p:cNvPr id="5" name="Picture 5">
            <a:extLst>
              <a:ext uri="{FF2B5EF4-FFF2-40B4-BE49-F238E27FC236}">
                <a16:creationId xmlns:a16="http://schemas.microsoft.com/office/drawing/2014/main" id="{BC4179C8-758C-F243-A452-3DCEE2FD43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6312" y="3075782"/>
            <a:ext cx="3196829" cy="3073400"/>
          </a:xfrm>
          <a:prstGeom prst="rect">
            <a:avLst/>
          </a:prstGeom>
        </p:spPr>
      </p:pic>
      <p:pic>
        <p:nvPicPr>
          <p:cNvPr id="6" name="Picture 6">
            <a:extLst>
              <a:ext uri="{FF2B5EF4-FFF2-40B4-BE49-F238E27FC236}">
                <a16:creationId xmlns:a16="http://schemas.microsoft.com/office/drawing/2014/main" id="{316E9602-889B-FF42-8229-A812DA7C21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04609" y="3075782"/>
            <a:ext cx="3268265" cy="3073400"/>
          </a:xfrm>
          <a:prstGeom prst="rect">
            <a:avLst/>
          </a:prstGeom>
        </p:spPr>
      </p:pic>
    </p:spTree>
    <p:extLst>
      <p:ext uri="{BB962C8B-B14F-4D97-AF65-F5344CB8AC3E}">
        <p14:creationId xmlns:p14="http://schemas.microsoft.com/office/powerpoint/2010/main" val="644908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7FD6-1C9E-CB4F-AE7F-275C9FE9224E}"/>
              </a:ext>
            </a:extLst>
          </p:cNvPr>
          <p:cNvSpPr>
            <a:spLocks noGrp="1"/>
          </p:cNvSpPr>
          <p:nvPr>
            <p:ph type="title"/>
          </p:nvPr>
        </p:nvSpPr>
        <p:spPr/>
        <p:txBody>
          <a:bodyPr/>
          <a:lstStyle/>
          <a:p>
            <a:r>
              <a:rPr lang="en-US">
                <a:solidFill>
                  <a:schemeClr val="accent5"/>
                </a:solidFill>
              </a:rPr>
              <a:t>সরাইখানার গুরুত্ব</a:t>
            </a:r>
            <a:r>
              <a:rPr lang="en-US"/>
              <a:t>  </a:t>
            </a:r>
          </a:p>
        </p:txBody>
      </p:sp>
      <p:sp>
        <p:nvSpPr>
          <p:cNvPr id="3" name="Content Placeholder 2">
            <a:extLst>
              <a:ext uri="{FF2B5EF4-FFF2-40B4-BE49-F238E27FC236}">
                <a16:creationId xmlns:a16="http://schemas.microsoft.com/office/drawing/2014/main" id="{92BE9A1A-9677-1F44-BCA6-09AC5EC92F9B}"/>
              </a:ext>
            </a:extLst>
          </p:cNvPr>
          <p:cNvSpPr>
            <a:spLocks noGrp="1"/>
          </p:cNvSpPr>
          <p:nvPr>
            <p:ph idx="1"/>
          </p:nvPr>
        </p:nvSpPr>
        <p:spPr>
          <a:xfrm>
            <a:off x="2499121" y="2141537"/>
            <a:ext cx="10515600" cy="4351338"/>
          </a:xfrm>
        </p:spPr>
        <p:txBody>
          <a:bodyPr/>
          <a:lstStyle/>
          <a:p>
            <a:pPr marL="0" indent="0">
              <a:buNone/>
            </a:pPr>
            <a:r>
              <a:rPr lang="en-US"/>
              <a:t>সনাতন সমাজকল্যাণ প্রতিষ্ঠান হিসেবে সমাজের কল্যাণে সরাইখানার গুরুত্ব </a:t>
            </a:r>
          </a:p>
          <a:p>
            <a:pPr marL="0" indent="0">
              <a:buNone/>
            </a:pPr>
            <a:r>
              <a:rPr lang="en-US"/>
              <a:t>অপরিসীম। সরাইখানার মাধ্যমে পথিক বা পর্যটক বিনা খরচে থাকা-খাওয়া, চিকিৎসা সহ চোর ডাকাতের হাত থেকে রক্ষা পেতো। </a:t>
            </a:r>
          </a:p>
          <a:p>
            <a:pPr marL="0" indent="0">
              <a:buNone/>
            </a:pPr>
            <a:r>
              <a:rPr lang="en-US"/>
              <a:t>আরাম আয়েশের জন্য পর্যাপ্ত সুবিধা পেতো এবং বাড়ীতে মেহমানরা যেরূপ সুযোগ সুবিধা পেতো সরাইখানাতেও তারা এরূপ সুবিধা পেত। </a:t>
            </a:r>
          </a:p>
          <a:p>
            <a:pPr marL="0" indent="0">
              <a:buNone/>
            </a:pPr>
            <a:r>
              <a:rPr lang="en-US"/>
              <a:t>বর্তমান সমাজে সরাইখানার প্রচলন নেই।  তবে  সরাইখানার মতোই রাস্তার পাশে  পর্যটকদের জন্য রেস্ট হাউজ, হোটেল, মোটেল প্রভৃতি স্থাপন করা হয়েছে। এসব প্রতিষ্ঠানে বিনা খরচে পথিক বা পর্যটকদের কোন সুযোগ সুবিধা নেই। অর্থের বিনিময়ে সুযোগ সুবিধা নিতে হয়।    </a:t>
            </a:r>
          </a:p>
        </p:txBody>
      </p:sp>
    </p:spTree>
    <p:extLst>
      <p:ext uri="{BB962C8B-B14F-4D97-AF65-F5344CB8AC3E}">
        <p14:creationId xmlns:p14="http://schemas.microsoft.com/office/powerpoint/2010/main" val="187329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7DB3E-9EA6-8641-9682-E8FE5EAF225E}"/>
              </a:ext>
            </a:extLst>
          </p:cNvPr>
          <p:cNvSpPr>
            <a:spLocks noGrp="1"/>
          </p:cNvSpPr>
          <p:nvPr>
            <p:ph type="title"/>
          </p:nvPr>
        </p:nvSpPr>
        <p:spPr>
          <a:xfrm>
            <a:off x="4589859" y="365126"/>
            <a:ext cx="2214563" cy="902890"/>
          </a:xfrm>
        </p:spPr>
        <p:txBody>
          <a:bodyPr/>
          <a:lstStyle/>
          <a:p>
            <a:r>
              <a:rPr lang="en-US">
                <a:solidFill>
                  <a:schemeClr val="accent6"/>
                </a:solidFill>
              </a:rPr>
              <a:t>পরিচিতি</a:t>
            </a:r>
            <a:r>
              <a:rPr lang="en-US"/>
              <a:t> </a:t>
            </a:r>
          </a:p>
        </p:txBody>
      </p:sp>
      <p:sp>
        <p:nvSpPr>
          <p:cNvPr id="3" name="Content Placeholder 2">
            <a:extLst>
              <a:ext uri="{FF2B5EF4-FFF2-40B4-BE49-F238E27FC236}">
                <a16:creationId xmlns:a16="http://schemas.microsoft.com/office/drawing/2014/main" id="{95211CD2-1197-A949-AE5B-3D6CD2DEA887}"/>
              </a:ext>
            </a:extLst>
          </p:cNvPr>
          <p:cNvSpPr>
            <a:spLocks noGrp="1"/>
          </p:cNvSpPr>
          <p:nvPr>
            <p:ph sz="half" idx="1"/>
          </p:nvPr>
        </p:nvSpPr>
        <p:spPr/>
        <p:txBody>
          <a:bodyPr/>
          <a:lstStyle/>
          <a:p>
            <a:pPr marL="0" indent="0">
              <a:buNone/>
            </a:pPr>
            <a:r>
              <a:rPr lang="en-US"/>
              <a:t> শিক্ষক পরিচিতি  </a:t>
            </a:r>
          </a:p>
          <a:p>
            <a:pPr marL="0" indent="0">
              <a:buNone/>
            </a:pPr>
            <a:r>
              <a:rPr lang="en-US"/>
              <a:t>এ এস এম রবিউল ইসলাম</a:t>
            </a:r>
          </a:p>
          <a:p>
            <a:pPr marL="0" indent="0">
              <a:buNone/>
            </a:pPr>
            <a:r>
              <a:rPr lang="en-US"/>
              <a:t>প্রভাষক, সমাজকর্ম  </a:t>
            </a:r>
          </a:p>
          <a:p>
            <a:pPr marL="0" indent="0">
              <a:buNone/>
            </a:pPr>
            <a:r>
              <a:rPr lang="en-US"/>
              <a:t>আদিতমারী সরকারি কলেজ    </a:t>
            </a:r>
          </a:p>
          <a:p>
            <a:pPr marL="0" indent="0">
              <a:buNone/>
            </a:pPr>
            <a:r>
              <a:rPr lang="en-US"/>
              <a:t>আদিতমারী,  লালমনিরহাট । </a:t>
            </a:r>
          </a:p>
          <a:p>
            <a:pPr marL="0" indent="0">
              <a:buNone/>
            </a:pPr>
            <a:r>
              <a:rPr lang="en-US">
                <a:hlinkClick r:id="rId2"/>
              </a:rPr>
              <a:t>ইমেইলঃrabiul.agc.sw@gmail</a:t>
            </a:r>
            <a:r>
              <a:rPr lang="en-US"/>
              <a:t>. com </a:t>
            </a:r>
          </a:p>
        </p:txBody>
      </p:sp>
      <p:sp>
        <p:nvSpPr>
          <p:cNvPr id="4" name="Content Placeholder 3">
            <a:extLst>
              <a:ext uri="{FF2B5EF4-FFF2-40B4-BE49-F238E27FC236}">
                <a16:creationId xmlns:a16="http://schemas.microsoft.com/office/drawing/2014/main" id="{5746ECEF-AE90-5444-8425-F09C566ADB59}"/>
              </a:ext>
            </a:extLst>
          </p:cNvPr>
          <p:cNvSpPr>
            <a:spLocks noGrp="1"/>
          </p:cNvSpPr>
          <p:nvPr>
            <p:ph sz="half" idx="2"/>
          </p:nvPr>
        </p:nvSpPr>
        <p:spPr>
          <a:xfrm>
            <a:off x="6019800" y="1905992"/>
            <a:ext cx="5181600" cy="4351338"/>
          </a:xfrm>
        </p:spPr>
        <p:txBody>
          <a:bodyPr/>
          <a:lstStyle/>
          <a:p>
            <a:pPr marL="0" indent="0">
              <a:buNone/>
            </a:pPr>
            <a:r>
              <a:rPr lang="en-US"/>
              <a:t>পাঠ পরিচিতি</a:t>
            </a:r>
          </a:p>
          <a:p>
            <a:pPr marL="0" indent="0">
              <a:buNone/>
            </a:pPr>
            <a:r>
              <a:rPr lang="en-US"/>
              <a:t>শ্রেণিঃ একাদশ</a:t>
            </a:r>
          </a:p>
          <a:p>
            <a:pPr marL="0" indent="0">
              <a:buNone/>
            </a:pPr>
            <a:r>
              <a:rPr lang="en-US"/>
              <a:t>বিষয়ঃ সমাজকর্ম </a:t>
            </a:r>
          </a:p>
          <a:p>
            <a:pPr marL="0" indent="0">
              <a:buNone/>
            </a:pPr>
            <a:r>
              <a:rPr lang="en-US"/>
              <a:t>প্রথম পত্র</a:t>
            </a:r>
          </a:p>
          <a:p>
            <a:pPr marL="0" indent="0">
              <a:buNone/>
            </a:pPr>
            <a:r>
              <a:rPr lang="en-US"/>
              <a:t>অধ্যায়ঃ চতুর্থ </a:t>
            </a:r>
          </a:p>
          <a:p>
            <a:pPr marL="0" indent="0">
              <a:buNone/>
            </a:pPr>
            <a:r>
              <a:rPr lang="en-US"/>
              <a:t>সমাজকর্ম সম্পর্কিত প্রত্যয়   </a:t>
            </a:r>
          </a:p>
        </p:txBody>
      </p:sp>
    </p:spTree>
    <p:extLst>
      <p:ext uri="{BB962C8B-B14F-4D97-AF65-F5344CB8AC3E}">
        <p14:creationId xmlns:p14="http://schemas.microsoft.com/office/powerpoint/2010/main" val="2569043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0C7A6-BA4F-E84A-BE1F-91211BE0B424}"/>
              </a:ext>
            </a:extLst>
          </p:cNvPr>
          <p:cNvSpPr>
            <a:spLocks noGrp="1"/>
          </p:cNvSpPr>
          <p:nvPr>
            <p:ph type="title"/>
          </p:nvPr>
        </p:nvSpPr>
        <p:spPr/>
        <p:txBody>
          <a:bodyPr/>
          <a:lstStyle/>
          <a:p>
            <a:r>
              <a:rPr lang="en-US">
                <a:solidFill>
                  <a:schemeClr val="accent6"/>
                </a:solidFill>
              </a:rPr>
              <a:t>দলীয় কাজ</a:t>
            </a:r>
            <a:r>
              <a:rPr lang="en-US"/>
              <a:t> </a:t>
            </a:r>
          </a:p>
        </p:txBody>
      </p:sp>
      <p:sp>
        <p:nvSpPr>
          <p:cNvPr id="3" name="Content Placeholder 2">
            <a:extLst>
              <a:ext uri="{FF2B5EF4-FFF2-40B4-BE49-F238E27FC236}">
                <a16:creationId xmlns:a16="http://schemas.microsoft.com/office/drawing/2014/main" id="{D4B2A4F1-33A2-9F4E-AA52-0150B3070051}"/>
              </a:ext>
            </a:extLst>
          </p:cNvPr>
          <p:cNvSpPr>
            <a:spLocks noGrp="1"/>
          </p:cNvSpPr>
          <p:nvPr>
            <p:ph sz="half" idx="1"/>
          </p:nvPr>
        </p:nvSpPr>
        <p:spPr/>
        <p:txBody>
          <a:bodyPr/>
          <a:lstStyle/>
          <a:p>
            <a:pPr marL="0" indent="0">
              <a:buNone/>
            </a:pPr>
            <a:r>
              <a:rPr lang="en-US"/>
              <a:t>ধর্মগোলার উপর একটি সেমিনারের আয়োজন কর।    </a:t>
            </a:r>
          </a:p>
        </p:txBody>
      </p:sp>
      <p:pic>
        <p:nvPicPr>
          <p:cNvPr id="5" name="Picture 5">
            <a:extLst>
              <a:ext uri="{FF2B5EF4-FFF2-40B4-BE49-F238E27FC236}">
                <a16:creationId xmlns:a16="http://schemas.microsoft.com/office/drawing/2014/main" id="{D37AEB9E-AF02-BF4C-900F-0F2CE788C6B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58000" y="2410619"/>
            <a:ext cx="3810000" cy="3181350"/>
          </a:xfrm>
        </p:spPr>
      </p:pic>
    </p:spTree>
    <p:extLst>
      <p:ext uri="{BB962C8B-B14F-4D97-AF65-F5344CB8AC3E}">
        <p14:creationId xmlns:p14="http://schemas.microsoft.com/office/powerpoint/2010/main" val="930828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E5CB-5C44-BD41-B778-BA80F13F3522}"/>
              </a:ext>
            </a:extLst>
          </p:cNvPr>
          <p:cNvSpPr>
            <a:spLocks noGrp="1"/>
          </p:cNvSpPr>
          <p:nvPr>
            <p:ph type="title"/>
          </p:nvPr>
        </p:nvSpPr>
        <p:spPr>
          <a:xfrm>
            <a:off x="740569" y="608805"/>
            <a:ext cx="10515600" cy="1325563"/>
          </a:xfrm>
        </p:spPr>
        <p:txBody>
          <a:bodyPr/>
          <a:lstStyle/>
          <a:p>
            <a:endParaRPr lang="en-US"/>
          </a:p>
        </p:txBody>
      </p:sp>
      <p:pic>
        <p:nvPicPr>
          <p:cNvPr id="7" name="Picture 7">
            <a:extLst>
              <a:ext uri="{FF2B5EF4-FFF2-40B4-BE49-F238E27FC236}">
                <a16:creationId xmlns:a16="http://schemas.microsoft.com/office/drawing/2014/main" id="{5F577F3A-1C6A-744D-9761-8C5A9C804B4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05000" y="2848769"/>
            <a:ext cx="3048000" cy="2305050"/>
          </a:xfrm>
        </p:spPr>
      </p:pic>
      <p:sp>
        <p:nvSpPr>
          <p:cNvPr id="4" name="Content Placeholder 3">
            <a:extLst>
              <a:ext uri="{FF2B5EF4-FFF2-40B4-BE49-F238E27FC236}">
                <a16:creationId xmlns:a16="http://schemas.microsoft.com/office/drawing/2014/main" id="{10D0510A-5F08-B742-885C-A3A2A820E030}"/>
              </a:ext>
            </a:extLst>
          </p:cNvPr>
          <p:cNvSpPr>
            <a:spLocks noGrp="1"/>
          </p:cNvSpPr>
          <p:nvPr>
            <p:ph sz="half" idx="2"/>
          </p:nvPr>
        </p:nvSpPr>
        <p:spPr/>
        <p:txBody>
          <a:bodyPr/>
          <a:lstStyle/>
          <a:p>
            <a:pPr marL="0" indent="0">
              <a:buNone/>
            </a:pPr>
            <a:r>
              <a:rPr lang="en-US"/>
              <a:t>সরাইখানার গুরুত্ব উল্লেখ কর ।  </a:t>
            </a:r>
          </a:p>
        </p:txBody>
      </p:sp>
      <p:sp>
        <p:nvSpPr>
          <p:cNvPr id="6" name="Title 1">
            <a:extLst>
              <a:ext uri="{FF2B5EF4-FFF2-40B4-BE49-F238E27FC236}">
                <a16:creationId xmlns:a16="http://schemas.microsoft.com/office/drawing/2014/main" id="{8A090665-D210-7F47-8AFC-AF430D77CE82}"/>
              </a:ext>
            </a:extLst>
          </p:cNvPr>
          <p:cNvSpPr>
            <a:spLocks noGrp="1"/>
          </p:cNvSpPr>
          <p:nvPr>
            <p:ph type="title"/>
          </p:nvPr>
        </p:nvSpPr>
        <p:spPr>
          <a:xfrm>
            <a:off x="990600" y="517525"/>
            <a:ext cx="10515600" cy="1325563"/>
          </a:xfrm>
        </p:spPr>
        <p:txBody>
          <a:bodyPr/>
          <a:lstStyle/>
          <a:p>
            <a:r>
              <a:rPr lang="en-US">
                <a:solidFill>
                  <a:schemeClr val="accent1"/>
                </a:solidFill>
              </a:rPr>
              <a:t>একক কাজ</a:t>
            </a:r>
          </a:p>
        </p:txBody>
      </p:sp>
    </p:spTree>
    <p:extLst>
      <p:ext uri="{BB962C8B-B14F-4D97-AF65-F5344CB8AC3E}">
        <p14:creationId xmlns:p14="http://schemas.microsoft.com/office/powerpoint/2010/main" val="3231435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0A3DF-D86E-284C-AB41-819B009E0252}"/>
              </a:ext>
            </a:extLst>
          </p:cNvPr>
          <p:cNvSpPr>
            <a:spLocks noGrp="1"/>
          </p:cNvSpPr>
          <p:nvPr>
            <p:ph type="title"/>
          </p:nvPr>
        </p:nvSpPr>
        <p:spPr/>
        <p:txBody>
          <a:bodyPr/>
          <a:lstStyle/>
          <a:p>
            <a:r>
              <a:rPr lang="en-US">
                <a:solidFill>
                  <a:schemeClr val="accent1"/>
                </a:solidFill>
              </a:rPr>
              <a:t>মূল্যায়ন</a:t>
            </a:r>
            <a:r>
              <a:rPr lang="en-US"/>
              <a:t> </a:t>
            </a:r>
          </a:p>
        </p:txBody>
      </p:sp>
      <p:sp>
        <p:nvSpPr>
          <p:cNvPr id="3" name="Content Placeholder 2">
            <a:extLst>
              <a:ext uri="{FF2B5EF4-FFF2-40B4-BE49-F238E27FC236}">
                <a16:creationId xmlns:a16="http://schemas.microsoft.com/office/drawing/2014/main" id="{A62DEFEA-4357-7343-A0EE-1AB621659B5A}"/>
              </a:ext>
            </a:extLst>
          </p:cNvPr>
          <p:cNvSpPr>
            <a:spLocks noGrp="1"/>
          </p:cNvSpPr>
          <p:nvPr>
            <p:ph sz="half" idx="1"/>
          </p:nvPr>
        </p:nvSpPr>
        <p:spPr/>
        <p:txBody>
          <a:bodyPr/>
          <a:lstStyle/>
          <a:p>
            <a:pPr marL="0" indent="0">
              <a:buNone/>
            </a:pPr>
            <a:r>
              <a:rPr lang="en-US"/>
              <a:t>ছিয়াত্তরের মন্বন্তর কত সালে সংঘটিত হয়? </a:t>
            </a:r>
          </a:p>
          <a:p>
            <a:pPr marL="0" indent="0">
              <a:buNone/>
            </a:pPr>
            <a:r>
              <a:rPr lang="en-US"/>
              <a:t>ক)১৬৬০ </a:t>
            </a:r>
          </a:p>
          <a:p>
            <a:pPr marL="0" indent="0">
              <a:buNone/>
            </a:pPr>
            <a:r>
              <a:rPr lang="en-US"/>
              <a:t>খ) ১৭৭০</a:t>
            </a:r>
          </a:p>
          <a:p>
            <a:pPr marL="0" indent="0">
              <a:buNone/>
            </a:pPr>
            <a:r>
              <a:rPr lang="en-US"/>
              <a:t>গ) ১৮৮০</a:t>
            </a:r>
          </a:p>
          <a:p>
            <a:pPr marL="0" indent="0">
              <a:buNone/>
            </a:pPr>
            <a:r>
              <a:rPr lang="en-US"/>
              <a:t>ঘ) ১৯৯০</a:t>
            </a:r>
          </a:p>
        </p:txBody>
      </p:sp>
    </p:spTree>
    <p:extLst>
      <p:ext uri="{BB962C8B-B14F-4D97-AF65-F5344CB8AC3E}">
        <p14:creationId xmlns:p14="http://schemas.microsoft.com/office/powerpoint/2010/main" val="1943086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AF68-30A1-B64C-8203-7BD080EABD4B}"/>
              </a:ext>
            </a:extLst>
          </p:cNvPr>
          <p:cNvSpPr>
            <a:spLocks noGrp="1"/>
          </p:cNvSpPr>
          <p:nvPr>
            <p:ph type="title"/>
          </p:nvPr>
        </p:nvSpPr>
        <p:spPr/>
        <p:txBody>
          <a:bodyPr/>
          <a:lstStyle/>
          <a:p>
            <a:r>
              <a:rPr lang="en-US">
                <a:solidFill>
                  <a:schemeClr val="accent2"/>
                </a:solidFill>
              </a:rPr>
              <a:t>কনটেন্ট দেখার জন্য আন্তরিক ধন্যবাদ   </a:t>
            </a:r>
            <a:r>
              <a:rPr lang="en-US"/>
              <a:t>   </a:t>
            </a:r>
          </a:p>
        </p:txBody>
      </p:sp>
      <p:pic>
        <p:nvPicPr>
          <p:cNvPr id="5" name="Picture 5">
            <a:extLst>
              <a:ext uri="{FF2B5EF4-FFF2-40B4-BE49-F238E27FC236}">
                <a16:creationId xmlns:a16="http://schemas.microsoft.com/office/drawing/2014/main" id="{81FEC743-6A50-4B49-A814-C83D986CA08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68078" y="1825625"/>
            <a:ext cx="3589735" cy="4351338"/>
          </a:xfrm>
        </p:spPr>
      </p:pic>
      <p:sp>
        <p:nvSpPr>
          <p:cNvPr id="4" name="Content Placeholder 3">
            <a:extLst>
              <a:ext uri="{FF2B5EF4-FFF2-40B4-BE49-F238E27FC236}">
                <a16:creationId xmlns:a16="http://schemas.microsoft.com/office/drawing/2014/main" id="{B521E605-4DFC-0B4B-90D4-9707FCF3F3C1}"/>
              </a:ext>
            </a:extLst>
          </p:cNvPr>
          <p:cNvSpPr>
            <a:spLocks noGrp="1"/>
          </p:cNvSpPr>
          <p:nvPr>
            <p:ph sz="half" idx="2"/>
          </p:nvPr>
        </p:nvSpPr>
        <p:spPr/>
        <p:txBody>
          <a:bodyPr/>
          <a:lstStyle/>
          <a:p>
            <a:pPr marL="0" indent="0">
              <a:buNone/>
            </a:pPr>
            <a:r>
              <a:rPr lang="en-US">
                <a:solidFill>
                  <a:schemeClr val="accent6"/>
                </a:solidFill>
              </a:rPr>
              <a:t>আন্তরিক ধন্যবাদ</a:t>
            </a:r>
            <a:r>
              <a:rPr lang="en-US"/>
              <a:t>  </a:t>
            </a:r>
          </a:p>
        </p:txBody>
      </p:sp>
    </p:spTree>
    <p:extLst>
      <p:ext uri="{BB962C8B-B14F-4D97-AF65-F5344CB8AC3E}">
        <p14:creationId xmlns:p14="http://schemas.microsoft.com/office/powerpoint/2010/main" val="41837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BE85-EE20-C845-BCC9-7BA862725C26}"/>
              </a:ext>
            </a:extLst>
          </p:cNvPr>
          <p:cNvSpPr>
            <a:spLocks noGrp="1"/>
          </p:cNvSpPr>
          <p:nvPr>
            <p:ph type="title"/>
          </p:nvPr>
        </p:nvSpPr>
        <p:spPr/>
        <p:txBody>
          <a:bodyPr/>
          <a:lstStyle/>
          <a:p>
            <a:r>
              <a:rPr lang="en-US">
                <a:solidFill>
                  <a:schemeClr val="accent5"/>
                </a:solidFill>
              </a:rPr>
              <a:t>ক্লাসের সময়  </a:t>
            </a:r>
          </a:p>
        </p:txBody>
      </p:sp>
      <p:sp>
        <p:nvSpPr>
          <p:cNvPr id="3" name="Content Placeholder 2">
            <a:extLst>
              <a:ext uri="{FF2B5EF4-FFF2-40B4-BE49-F238E27FC236}">
                <a16:creationId xmlns:a16="http://schemas.microsoft.com/office/drawing/2014/main" id="{47985A5F-4DD0-F04C-8DB6-9BAB5B7703D1}"/>
              </a:ext>
            </a:extLst>
          </p:cNvPr>
          <p:cNvSpPr>
            <a:spLocks noGrp="1"/>
          </p:cNvSpPr>
          <p:nvPr>
            <p:ph sz="half" idx="1"/>
          </p:nvPr>
        </p:nvSpPr>
        <p:spPr/>
        <p:txBody>
          <a:bodyPr/>
          <a:lstStyle/>
          <a:p>
            <a:pPr marL="0" indent="0">
              <a:buNone/>
            </a:pPr>
            <a:r>
              <a:rPr lang="en-US">
                <a:solidFill>
                  <a:schemeClr val="accent5"/>
                </a:solidFill>
              </a:rPr>
              <a:t>৫০ মিনিট </a:t>
            </a:r>
          </a:p>
        </p:txBody>
      </p:sp>
      <p:pic>
        <p:nvPicPr>
          <p:cNvPr id="5" name="Picture 5">
            <a:extLst>
              <a:ext uri="{FF2B5EF4-FFF2-40B4-BE49-F238E27FC236}">
                <a16:creationId xmlns:a16="http://schemas.microsoft.com/office/drawing/2014/main" id="{26CD8ABB-B376-E543-AC1F-ABEB3612712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546379"/>
            <a:ext cx="5181600" cy="2909829"/>
          </a:xfrm>
        </p:spPr>
      </p:pic>
    </p:spTree>
    <p:extLst>
      <p:ext uri="{BB962C8B-B14F-4D97-AF65-F5344CB8AC3E}">
        <p14:creationId xmlns:p14="http://schemas.microsoft.com/office/powerpoint/2010/main" val="1635783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C150-9A31-F747-B2C2-28DE9CB69AB6}"/>
              </a:ext>
            </a:extLst>
          </p:cNvPr>
          <p:cNvSpPr>
            <a:spLocks noGrp="1"/>
          </p:cNvSpPr>
          <p:nvPr>
            <p:ph type="title"/>
          </p:nvPr>
        </p:nvSpPr>
        <p:spPr>
          <a:xfrm>
            <a:off x="2820591" y="436562"/>
            <a:ext cx="10515600" cy="902891"/>
          </a:xfrm>
        </p:spPr>
        <p:txBody>
          <a:bodyPr/>
          <a:lstStyle/>
          <a:p>
            <a:r>
              <a:rPr lang="en-US">
                <a:solidFill>
                  <a:schemeClr val="accent6">
                    <a:lumMod val="60000"/>
                    <a:lumOff val="40000"/>
                  </a:schemeClr>
                </a:solidFill>
              </a:rPr>
              <a:t>ছবিগুলো দেখে ভাবনা করি </a:t>
            </a:r>
          </a:p>
        </p:txBody>
      </p:sp>
      <p:pic>
        <p:nvPicPr>
          <p:cNvPr id="5" name="Picture 5">
            <a:extLst>
              <a:ext uri="{FF2B5EF4-FFF2-40B4-BE49-F238E27FC236}">
                <a16:creationId xmlns:a16="http://schemas.microsoft.com/office/drawing/2014/main" id="{7E39DD2F-9736-AC46-A25E-7825399C5E9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79797" y="2955027"/>
            <a:ext cx="3477881" cy="2097460"/>
          </a:xfrm>
        </p:spPr>
      </p:pic>
      <p:pic>
        <p:nvPicPr>
          <p:cNvPr id="6" name="Picture 6">
            <a:extLst>
              <a:ext uri="{FF2B5EF4-FFF2-40B4-BE49-F238E27FC236}">
                <a16:creationId xmlns:a16="http://schemas.microsoft.com/office/drawing/2014/main" id="{1128A2A7-53F1-4847-BCF2-5C561F9B864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959081" y="2918087"/>
            <a:ext cx="2305718" cy="2097460"/>
          </a:xfrm>
        </p:spPr>
      </p:pic>
      <p:pic>
        <p:nvPicPr>
          <p:cNvPr id="7" name="Picture 7">
            <a:extLst>
              <a:ext uri="{FF2B5EF4-FFF2-40B4-BE49-F238E27FC236}">
                <a16:creationId xmlns:a16="http://schemas.microsoft.com/office/drawing/2014/main" id="{E8A27179-E9B5-3441-927F-7C01DDE31C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6202" y="2955027"/>
            <a:ext cx="2305718" cy="2171340"/>
          </a:xfrm>
          <a:prstGeom prst="rect">
            <a:avLst/>
          </a:prstGeom>
        </p:spPr>
      </p:pic>
      <p:pic>
        <p:nvPicPr>
          <p:cNvPr id="8" name="Picture 8">
            <a:extLst>
              <a:ext uri="{FF2B5EF4-FFF2-40B4-BE49-F238E27FC236}">
                <a16:creationId xmlns:a16="http://schemas.microsoft.com/office/drawing/2014/main" id="{22A6006F-A4C0-454A-8CAA-185FA603DA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07068" y="2933939"/>
            <a:ext cx="1844276" cy="2192428"/>
          </a:xfrm>
          <a:prstGeom prst="rect">
            <a:avLst/>
          </a:prstGeom>
        </p:spPr>
      </p:pic>
    </p:spTree>
    <p:extLst>
      <p:ext uri="{BB962C8B-B14F-4D97-AF65-F5344CB8AC3E}">
        <p14:creationId xmlns:p14="http://schemas.microsoft.com/office/powerpoint/2010/main" val="258384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E1181-70BB-1745-8730-91A6A2EEED6B}"/>
              </a:ext>
            </a:extLst>
          </p:cNvPr>
          <p:cNvSpPr>
            <a:spLocks noGrp="1"/>
          </p:cNvSpPr>
          <p:nvPr>
            <p:ph type="title"/>
          </p:nvPr>
        </p:nvSpPr>
        <p:spPr>
          <a:xfrm>
            <a:off x="4232374" y="587377"/>
            <a:ext cx="11629549" cy="582603"/>
          </a:xfrm>
        </p:spPr>
        <p:txBody>
          <a:bodyPr>
            <a:normAutofit fontScale="90000"/>
          </a:bodyPr>
          <a:lstStyle/>
          <a:p>
            <a:r>
              <a:rPr lang="en-US">
                <a:solidFill>
                  <a:schemeClr val="accent6"/>
                </a:solidFill>
              </a:rPr>
              <a:t>আজকের পাঠ  </a:t>
            </a:r>
          </a:p>
        </p:txBody>
      </p:sp>
      <p:sp>
        <p:nvSpPr>
          <p:cNvPr id="4" name="Content Placeholder 3">
            <a:extLst>
              <a:ext uri="{FF2B5EF4-FFF2-40B4-BE49-F238E27FC236}">
                <a16:creationId xmlns:a16="http://schemas.microsoft.com/office/drawing/2014/main" id="{3E0647AE-9177-6C4C-B881-A9E97CE77A26}"/>
              </a:ext>
            </a:extLst>
          </p:cNvPr>
          <p:cNvSpPr>
            <a:spLocks noGrp="1"/>
          </p:cNvSpPr>
          <p:nvPr>
            <p:ph sz="half" idx="2"/>
          </p:nvPr>
        </p:nvSpPr>
        <p:spPr>
          <a:xfrm>
            <a:off x="7267455" y="4802189"/>
            <a:ext cx="4262318" cy="823514"/>
          </a:xfrm>
        </p:spPr>
        <p:txBody>
          <a:bodyPr>
            <a:normAutofit fontScale="40000" lnSpcReduction="20000"/>
          </a:bodyPr>
          <a:lstStyle/>
          <a:p>
            <a:pPr marL="0" indent="0">
              <a:buNone/>
            </a:pPr>
            <a:r>
              <a:rPr lang="en-US" sz="6200"/>
              <a:t>ধর্মগোলা </a:t>
            </a:r>
          </a:p>
          <a:p>
            <a:pPr marL="0" indent="0">
              <a:buNone/>
            </a:pPr>
            <a:r>
              <a:rPr lang="en-US" sz="6200"/>
              <a:t>সরাইখানা</a:t>
            </a:r>
            <a:r>
              <a:rPr lang="en-US"/>
              <a:t> </a:t>
            </a:r>
          </a:p>
        </p:txBody>
      </p:sp>
      <p:sp>
        <p:nvSpPr>
          <p:cNvPr id="5" name="Arrow: Pentagon 4">
            <a:extLst>
              <a:ext uri="{FF2B5EF4-FFF2-40B4-BE49-F238E27FC236}">
                <a16:creationId xmlns:a16="http://schemas.microsoft.com/office/drawing/2014/main" id="{E59B9923-5BAC-264B-BB42-4427D4301F9D}"/>
              </a:ext>
            </a:extLst>
          </p:cNvPr>
          <p:cNvSpPr/>
          <p:nvPr/>
        </p:nvSpPr>
        <p:spPr>
          <a:xfrm>
            <a:off x="990600" y="4429125"/>
            <a:ext cx="4965502" cy="119657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ঐতিহ্যগত সমাজকল্যাণ প্রতিষ্ঠান     </a:t>
            </a:r>
          </a:p>
        </p:txBody>
      </p:sp>
      <p:sp>
        <p:nvSpPr>
          <p:cNvPr id="7" name="Content Placeholder 6">
            <a:extLst>
              <a:ext uri="{FF2B5EF4-FFF2-40B4-BE49-F238E27FC236}">
                <a16:creationId xmlns:a16="http://schemas.microsoft.com/office/drawing/2014/main" id="{E6DA2691-D4F8-EC44-A402-18E26B3134F9}"/>
              </a:ext>
            </a:extLst>
          </p:cNvPr>
          <p:cNvSpPr>
            <a:spLocks noGrp="1"/>
          </p:cNvSpPr>
          <p:nvPr>
            <p:ph sz="half" idx="1"/>
          </p:nvPr>
        </p:nvSpPr>
        <p:spPr>
          <a:xfrm>
            <a:off x="5741670" y="4494599"/>
            <a:ext cx="3588188" cy="2724938"/>
          </a:xfrm>
        </p:spPr>
        <p:txBody>
          <a:bodyPr>
            <a:normAutofit fontScale="40000" lnSpcReduction="20000"/>
          </a:bodyPr>
          <a:lstStyle/>
          <a:p>
            <a:pPr marL="0" indent="0">
              <a:buNone/>
            </a:pPr>
            <a:r>
              <a:rPr lang="en-US"/>
              <a:t> </a:t>
            </a:r>
          </a:p>
        </p:txBody>
      </p:sp>
      <p:sp>
        <p:nvSpPr>
          <p:cNvPr id="8" name="Arrow: Curved Left 7">
            <a:extLst>
              <a:ext uri="{FF2B5EF4-FFF2-40B4-BE49-F238E27FC236}">
                <a16:creationId xmlns:a16="http://schemas.microsoft.com/office/drawing/2014/main" id="{DEF05A1A-B52A-C044-BD5F-548605B68711}"/>
              </a:ext>
            </a:extLst>
          </p:cNvPr>
          <p:cNvSpPr/>
          <p:nvPr/>
        </p:nvSpPr>
        <p:spPr>
          <a:xfrm>
            <a:off x="9112628" y="3597408"/>
            <a:ext cx="934521" cy="2432304"/>
          </a:xfrm>
          <a:prstGeom prst="curvedLeftArrow">
            <a:avLst>
              <a:gd name="adj1" fmla="val 25000"/>
              <a:gd name="adj2" fmla="val 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urved Right 8">
            <a:extLst>
              <a:ext uri="{FF2B5EF4-FFF2-40B4-BE49-F238E27FC236}">
                <a16:creationId xmlns:a16="http://schemas.microsoft.com/office/drawing/2014/main" id="{16994B26-10C4-C140-AA33-D26E82A5F269}"/>
              </a:ext>
            </a:extLst>
          </p:cNvPr>
          <p:cNvSpPr/>
          <p:nvPr/>
        </p:nvSpPr>
        <p:spPr>
          <a:xfrm>
            <a:off x="6014085" y="3597408"/>
            <a:ext cx="1135976" cy="2432304"/>
          </a:xfrm>
          <a:prstGeom prst="curvedRightArrow">
            <a:avLst>
              <a:gd name="adj1" fmla="val 25000"/>
              <a:gd name="adj2" fmla="val 0"/>
              <a:gd name="adj3" fmla="val 298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84411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B5C28-3D8B-274F-A067-B6E11809FDC6}"/>
              </a:ext>
            </a:extLst>
          </p:cNvPr>
          <p:cNvSpPr>
            <a:spLocks noGrp="1"/>
          </p:cNvSpPr>
          <p:nvPr>
            <p:ph type="ctrTitle"/>
          </p:nvPr>
        </p:nvSpPr>
        <p:spPr/>
        <p:txBody>
          <a:bodyPr/>
          <a:lstStyle/>
          <a:p>
            <a:r>
              <a:rPr lang="en-US">
                <a:solidFill>
                  <a:schemeClr val="accent6"/>
                </a:solidFill>
              </a:rPr>
              <a:t>শিখনফল</a:t>
            </a:r>
            <a:br>
              <a:rPr lang="en-US"/>
            </a:br>
            <a:r>
              <a:rPr lang="en-US"/>
              <a:t>  </a:t>
            </a:r>
          </a:p>
        </p:txBody>
      </p:sp>
      <p:sp>
        <p:nvSpPr>
          <p:cNvPr id="3" name="Content Placeholder 2">
            <a:extLst>
              <a:ext uri="{FF2B5EF4-FFF2-40B4-BE49-F238E27FC236}">
                <a16:creationId xmlns:a16="http://schemas.microsoft.com/office/drawing/2014/main" id="{B112407B-BC48-8048-83C9-6602931FFB6B}"/>
              </a:ext>
            </a:extLst>
          </p:cNvPr>
          <p:cNvSpPr>
            <a:spLocks noGrp="1"/>
          </p:cNvSpPr>
          <p:nvPr>
            <p:ph type="subTitle" idx="1"/>
          </p:nvPr>
        </p:nvSpPr>
        <p:spPr/>
        <p:txBody>
          <a:bodyPr/>
          <a:lstStyle/>
          <a:p>
            <a:r>
              <a:rPr lang="en-US"/>
              <a:t>ধর্মগোলা সম্পর্কে ব্যাখ্যা করতে পারবে । </a:t>
            </a:r>
          </a:p>
          <a:p>
            <a:r>
              <a:rPr lang="en-US"/>
              <a:t> সরাইখানা সম্পর্কে  ব্যাখ্যা করতে পারবে ।</a:t>
            </a:r>
          </a:p>
        </p:txBody>
      </p:sp>
    </p:spTree>
    <p:extLst>
      <p:ext uri="{BB962C8B-B14F-4D97-AF65-F5344CB8AC3E}">
        <p14:creationId xmlns:p14="http://schemas.microsoft.com/office/powerpoint/2010/main" val="1059168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338DB2EC-F1C0-7445-A602-CBE6352FFC85}"/>
              </a:ext>
            </a:extLst>
          </p:cNvPr>
          <p:cNvSpPr/>
          <p:nvPr/>
        </p:nvSpPr>
        <p:spPr>
          <a:xfrm>
            <a:off x="2358329" y="3005733"/>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ধর্মগোলা  </a:t>
            </a:r>
          </a:p>
        </p:txBody>
      </p:sp>
      <p:pic>
        <p:nvPicPr>
          <p:cNvPr id="5" name="Picture 6">
            <a:extLst>
              <a:ext uri="{FF2B5EF4-FFF2-40B4-BE49-F238E27FC236}">
                <a16:creationId xmlns:a16="http://schemas.microsoft.com/office/drawing/2014/main" id="{F86BD71A-9F62-9B43-AFB2-7E69AE998A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13280" y="2075657"/>
            <a:ext cx="5801784" cy="4351338"/>
          </a:xfrm>
        </p:spPr>
      </p:pic>
    </p:spTree>
    <p:extLst>
      <p:ext uri="{BB962C8B-B14F-4D97-AF65-F5344CB8AC3E}">
        <p14:creationId xmlns:p14="http://schemas.microsoft.com/office/powerpoint/2010/main" val="110323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B43FD-6DFE-5F45-9981-85CBE35F3A62}"/>
              </a:ext>
            </a:extLst>
          </p:cNvPr>
          <p:cNvSpPr>
            <a:spLocks noGrp="1"/>
          </p:cNvSpPr>
          <p:nvPr>
            <p:ph type="title"/>
          </p:nvPr>
        </p:nvSpPr>
        <p:spPr/>
        <p:txBody>
          <a:bodyPr/>
          <a:lstStyle/>
          <a:p>
            <a:r>
              <a:rPr lang="en-US">
                <a:solidFill>
                  <a:schemeClr val="accent5"/>
                </a:solidFill>
              </a:rPr>
              <a:t>ধর্মগোলা Dharmagola </a:t>
            </a:r>
            <a:r>
              <a:rPr lang="en-US"/>
              <a:t> </a:t>
            </a:r>
          </a:p>
        </p:txBody>
      </p:sp>
      <p:sp>
        <p:nvSpPr>
          <p:cNvPr id="3" name="Content Placeholder 2">
            <a:extLst>
              <a:ext uri="{FF2B5EF4-FFF2-40B4-BE49-F238E27FC236}">
                <a16:creationId xmlns:a16="http://schemas.microsoft.com/office/drawing/2014/main" id="{EB5FB18F-3F1D-2E4B-BE0F-835019F534AA}"/>
              </a:ext>
            </a:extLst>
          </p:cNvPr>
          <p:cNvSpPr>
            <a:spLocks noGrp="1"/>
          </p:cNvSpPr>
          <p:nvPr>
            <p:ph idx="1"/>
          </p:nvPr>
        </p:nvSpPr>
        <p:spPr>
          <a:xfrm>
            <a:off x="641747" y="1940719"/>
            <a:ext cx="10515600" cy="4351338"/>
          </a:xfrm>
        </p:spPr>
        <p:txBody>
          <a:bodyPr>
            <a:normAutofit fontScale="92500"/>
          </a:bodyPr>
          <a:lstStyle/>
          <a:p>
            <a:pPr marL="0" indent="0">
              <a:buNone/>
            </a:pPr>
            <a:r>
              <a:rPr lang="en-US"/>
              <a:t>ধর্মগোলা এমন একটি কল্যাণমূলক প্রচেষ্টা যা ব্রিটিশ শাসিত ভারতীয় উপমহাদেশে গঠিত হয়। </a:t>
            </a:r>
          </a:p>
          <a:p>
            <a:pPr marL="0" indent="0">
              <a:buNone/>
            </a:pPr>
            <a:r>
              <a:rPr lang="en-US"/>
              <a:t>ধর্মগোলা মূলত দুর্ভিক্ষজনিত পরিস্থিতিতে খাদ্যাভাব মোকাবিলা করার গঠন করা হয়। </a:t>
            </a:r>
          </a:p>
          <a:p>
            <a:pPr marL="0" indent="0">
              <a:buNone/>
            </a:pPr>
            <a:r>
              <a:rPr lang="en-US"/>
              <a:t>ব্রিটিশ শাসিত ভারতীয় উপমহাদেশে বিভিন্ন সময় ব্যাপক দুর্ভিক্ষ দেখা দেয়।  এসব দুর্ভিক্ষ এতটাই ভয়াবহ ছিল যে, লক্ষাধিক লোক অনাহারে মৃত্যুবরণ করে। </a:t>
            </a:r>
          </a:p>
          <a:p>
            <a:pPr marL="0" indent="0">
              <a:buNone/>
            </a:pPr>
            <a:r>
              <a:rPr lang="en-US"/>
              <a:t>এর মধ্যে উল্লেখযোগ্য ছিল ১৭৭০ খ্রিষ্টাব্দের ( ১১৭৬) দুর্ভিক্ষ,  যা ইতিহাসে ছিয়াত্তরের মন্বন্তর নামে পরিচিত।   </a:t>
            </a:r>
          </a:p>
          <a:p>
            <a:pPr marL="0" indent="0">
              <a:buNone/>
            </a:pPr>
            <a:r>
              <a:rPr lang="en-US"/>
              <a:t> ১৯৪২-৪৩ সালের দ্বিতীয় বিশ্বযুদ্ধ চলাকালীন সৃষ্ট ভয়াবহ মর্মান্তিক দুর্ভিক্ষ। </a:t>
            </a:r>
          </a:p>
          <a:p>
            <a:pPr marL="0" indent="0">
              <a:buNone/>
            </a:pPr>
            <a:r>
              <a:rPr lang="en-US"/>
              <a:t>    </a:t>
            </a:r>
          </a:p>
        </p:txBody>
      </p:sp>
    </p:spTree>
    <p:extLst>
      <p:ext uri="{BB962C8B-B14F-4D97-AF65-F5344CB8AC3E}">
        <p14:creationId xmlns:p14="http://schemas.microsoft.com/office/powerpoint/2010/main" val="482193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FA411-DEDF-4846-AFB8-B5D9F6501C5D}"/>
              </a:ext>
            </a:extLst>
          </p:cNvPr>
          <p:cNvSpPr>
            <a:spLocks noGrp="1"/>
          </p:cNvSpPr>
          <p:nvPr>
            <p:ph type="title"/>
          </p:nvPr>
        </p:nvSpPr>
        <p:spPr>
          <a:xfrm>
            <a:off x="3661569" y="230645"/>
            <a:ext cx="10515600" cy="1325563"/>
          </a:xfrm>
        </p:spPr>
        <p:txBody>
          <a:bodyPr/>
          <a:lstStyle/>
          <a:p>
            <a:r>
              <a:rPr lang="en-US">
                <a:solidFill>
                  <a:srgbClr val="FF0000"/>
                </a:solidFill>
              </a:rPr>
              <a:t>উল্লেখযোগ্য দুর্ভিক্</a:t>
            </a:r>
            <a:r>
              <a:rPr lang="en-US"/>
              <a:t>ষ   </a:t>
            </a:r>
          </a:p>
        </p:txBody>
      </p:sp>
      <p:sp>
        <p:nvSpPr>
          <p:cNvPr id="4" name="Text Placeholder 3">
            <a:extLst>
              <a:ext uri="{FF2B5EF4-FFF2-40B4-BE49-F238E27FC236}">
                <a16:creationId xmlns:a16="http://schemas.microsoft.com/office/drawing/2014/main" id="{CD542777-DAEA-F34A-BB98-43D650A40230}"/>
              </a:ext>
            </a:extLst>
          </p:cNvPr>
          <p:cNvSpPr>
            <a:spLocks noGrp="1"/>
          </p:cNvSpPr>
          <p:nvPr>
            <p:ph type="body" idx="1"/>
          </p:nvPr>
        </p:nvSpPr>
        <p:spPr>
          <a:xfrm>
            <a:off x="938213" y="1968164"/>
            <a:ext cx="5157787" cy="823912"/>
          </a:xfrm>
        </p:spPr>
        <p:txBody>
          <a:bodyPr/>
          <a:lstStyle/>
          <a:p>
            <a:r>
              <a:rPr lang="en-US"/>
              <a:t>১৭৭০ সালের দুর্ভিক্ষের ছবি </a:t>
            </a:r>
          </a:p>
        </p:txBody>
      </p:sp>
      <p:pic>
        <p:nvPicPr>
          <p:cNvPr id="7" name="Picture 7">
            <a:extLst>
              <a:ext uri="{FF2B5EF4-FFF2-40B4-BE49-F238E27FC236}">
                <a16:creationId xmlns:a16="http://schemas.microsoft.com/office/drawing/2014/main" id="{3E5D78D7-B0F7-9342-B4FD-41D3BECE93D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9788" y="2792076"/>
            <a:ext cx="5157787" cy="3110586"/>
          </a:xfrm>
        </p:spPr>
      </p:pic>
      <p:sp>
        <p:nvSpPr>
          <p:cNvPr id="5" name="Text Placeholder 4">
            <a:extLst>
              <a:ext uri="{FF2B5EF4-FFF2-40B4-BE49-F238E27FC236}">
                <a16:creationId xmlns:a16="http://schemas.microsoft.com/office/drawing/2014/main" id="{526FDD5B-3895-614A-BE85-4C71D5B62D89}"/>
              </a:ext>
            </a:extLst>
          </p:cNvPr>
          <p:cNvSpPr>
            <a:spLocks noGrp="1"/>
          </p:cNvSpPr>
          <p:nvPr>
            <p:ph type="body" sz="quarter" idx="3"/>
          </p:nvPr>
        </p:nvSpPr>
        <p:spPr/>
        <p:txBody>
          <a:bodyPr/>
          <a:lstStyle/>
          <a:p>
            <a:r>
              <a:rPr lang="en-US"/>
              <a:t>১৯৪২-৪৩ সালের দুর্ভিক্ষের ছবি  </a:t>
            </a:r>
          </a:p>
        </p:txBody>
      </p:sp>
      <p:pic>
        <p:nvPicPr>
          <p:cNvPr id="8" name="Picture 8">
            <a:extLst>
              <a:ext uri="{FF2B5EF4-FFF2-40B4-BE49-F238E27FC236}">
                <a16:creationId xmlns:a16="http://schemas.microsoft.com/office/drawing/2014/main" id="{3DCE62F2-C213-7C4C-B79E-7073D7DC8214}"/>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730096" y="2689255"/>
            <a:ext cx="4067395" cy="3316228"/>
          </a:xfrm>
        </p:spPr>
      </p:pic>
    </p:spTree>
    <p:extLst>
      <p:ext uri="{BB962C8B-B14F-4D97-AF65-F5344CB8AC3E}">
        <p14:creationId xmlns:p14="http://schemas.microsoft.com/office/powerpoint/2010/main" val="3625905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23</Slides>
  <Notes>0</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স্বাগতম</vt:lpstr>
      <vt:lpstr>পরিচিতি </vt:lpstr>
      <vt:lpstr>ক্লাসের সময়  </vt:lpstr>
      <vt:lpstr>ছবিগুলো দেখে ভাবনা করি </vt:lpstr>
      <vt:lpstr>আজকের পাঠ  </vt:lpstr>
      <vt:lpstr>শিখনফল   </vt:lpstr>
      <vt:lpstr>PowerPoint Presentation</vt:lpstr>
      <vt:lpstr>ধর্মগোলা Dharmagola  </vt:lpstr>
      <vt:lpstr>উল্লেখযোগ্য দুর্ভিক্ষ   </vt:lpstr>
      <vt:lpstr>PowerPoint Presentation</vt:lpstr>
      <vt:lpstr>ধর্মগোলার ব্যবস্থাপনা  </vt:lpstr>
      <vt:lpstr>সমাজকল্যাণে ধর্মগোলার গুরুত্ব </vt:lpstr>
      <vt:lpstr>PowerPoint Presentation</vt:lpstr>
      <vt:lpstr>চিত্র দেখে চিন্তা কর   </vt:lpstr>
      <vt:lpstr>সরাইখানা </vt:lpstr>
      <vt:lpstr>চিত্রগুলো দেখি  </vt:lpstr>
      <vt:lpstr>PowerPoint Presentation</vt:lpstr>
      <vt:lpstr>চিত্র দেখি কল্পনায় ডুবি  </vt:lpstr>
      <vt:lpstr>সরাইখানার গুরুত্ব  </vt:lpstr>
      <vt:lpstr>দলীয় কাজ </vt:lpstr>
      <vt:lpstr>PowerPoint Presentation</vt:lpstr>
      <vt:lpstr>মূল্যায়ন </vt:lpstr>
      <vt:lpstr>কনটেন্ট দেখার জন্য আন্তরিক ধন্যবাদ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asm_rabiul@yahoo.com</dc:creator>
  <cp:lastModifiedBy>asm_rabiul@yahoo.com</cp:lastModifiedBy>
  <cp:revision>18</cp:revision>
  <dcterms:created xsi:type="dcterms:W3CDTF">2021-02-04T21:46:21Z</dcterms:created>
  <dcterms:modified xsi:type="dcterms:W3CDTF">2021-02-06T06:20:45Z</dcterms:modified>
</cp:coreProperties>
</file>