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58" r:id="rId4"/>
    <p:sldId id="274" r:id="rId5"/>
    <p:sldId id="259" r:id="rId6"/>
    <p:sldId id="262" r:id="rId7"/>
    <p:sldId id="261" r:id="rId8"/>
    <p:sldId id="271" r:id="rId9"/>
    <p:sldId id="272" r:id="rId10"/>
    <p:sldId id="273" r:id="rId11"/>
    <p:sldId id="263" r:id="rId12"/>
    <p:sldId id="264" r:id="rId13"/>
    <p:sldId id="267" r:id="rId14"/>
    <p:sldId id="268"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CC3DE7-CE21-486C-A084-EC5645575E6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FF63260-D897-406C-9BDC-E2A180A50ADF}">
      <dgm:prSet phldrT="[Text]" custT="1">
        <dgm:style>
          <a:lnRef idx="2">
            <a:schemeClr val="accent6"/>
          </a:lnRef>
          <a:fillRef idx="1">
            <a:schemeClr val="lt1"/>
          </a:fillRef>
          <a:effectRef idx="0">
            <a:schemeClr val="accent6"/>
          </a:effectRef>
          <a:fontRef idx="minor">
            <a:schemeClr val="dk1"/>
          </a:fontRef>
        </dgm:style>
      </dgm:prSet>
      <dgm:spPr>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28575">
          <a:solidFill>
            <a:srgbClr val="FF0000"/>
          </a:solidFill>
        </a:ln>
      </dgm:spPr>
      <dgm:t>
        <a:bodyPr/>
        <a:lstStyle/>
        <a:p>
          <a:pPr algn="just"/>
          <a:r>
            <a:rPr lang="bn-BD" sz="2800" dirty="0" smtClean="0">
              <a:solidFill>
                <a:srgbClr val="FF0000"/>
              </a:solidFill>
              <a:latin typeface="NikoshBAN" panose="02000000000000000000" pitchFamily="2" charset="0"/>
              <a:cs typeface="NikoshBAN" panose="02000000000000000000" pitchFamily="2" charset="0"/>
            </a:rPr>
            <a:t>নামঃ</a:t>
          </a:r>
          <a:r>
            <a:rPr lang="bn-BD" sz="2800" dirty="0" smtClean="0">
              <a:latin typeface="NikoshBAN" panose="02000000000000000000" pitchFamily="2" charset="0"/>
              <a:cs typeface="NikoshBAN" panose="02000000000000000000" pitchFamily="2" charset="0"/>
            </a:rPr>
            <a:t> তাঁর নাম উমর, উপনাম; আবু হাফস,গুণবাচক নাম-আল-ফারুক, পিতার নাম- খাত্তাব, মাতার নাম- হানতামা বিনতে হাশিম, তিনি ছিলেন ইসলামের দ্বিতীয় খলিফা। </a:t>
          </a:r>
          <a:endParaRPr lang="en-US" sz="2800" dirty="0">
            <a:latin typeface="NikoshBAN" panose="02000000000000000000" pitchFamily="2" charset="0"/>
            <a:cs typeface="NikoshBAN" panose="02000000000000000000" pitchFamily="2" charset="0"/>
          </a:endParaRPr>
        </a:p>
      </dgm:t>
    </dgm:pt>
    <dgm:pt modelId="{3ED7FBF3-FE56-4C27-8640-B6075DEEDDF5}" type="parTrans" cxnId="{19801F49-0114-4C0E-8AD2-BB9A7C80E8F9}">
      <dgm:prSet/>
      <dgm:spPr/>
      <dgm:t>
        <a:bodyPr/>
        <a:lstStyle/>
        <a:p>
          <a:endParaRPr lang="en-US"/>
        </a:p>
      </dgm:t>
    </dgm:pt>
    <dgm:pt modelId="{9F63F452-5A3F-4387-9B35-970F59EA23A7}" type="sibTrans" cxnId="{19801F49-0114-4C0E-8AD2-BB9A7C80E8F9}">
      <dgm:prSet/>
      <dgm:spPr/>
      <dgm:t>
        <a:bodyPr/>
        <a:lstStyle/>
        <a:p>
          <a:endParaRPr lang="en-US"/>
        </a:p>
      </dgm:t>
    </dgm:pt>
    <dgm:pt modelId="{9AB3F792-3C60-4837-B25B-0DE8704AFB8A}">
      <dgm:prSet phldrT="[Text]" phldr="1"/>
      <dgm:spPr/>
      <dgm:t>
        <a:bodyPr/>
        <a:lstStyle/>
        <a:p>
          <a:endParaRPr lang="en-US" dirty="0"/>
        </a:p>
      </dgm:t>
    </dgm:pt>
    <dgm:pt modelId="{1A86D5A7-ACBB-426E-AD76-F957BBD34E93}" type="parTrans" cxnId="{AA6CBF22-7C57-435C-87A1-7BD99CA3F29C}">
      <dgm:prSet/>
      <dgm:spPr/>
      <dgm:t>
        <a:bodyPr/>
        <a:lstStyle/>
        <a:p>
          <a:endParaRPr lang="en-US"/>
        </a:p>
      </dgm:t>
    </dgm:pt>
    <dgm:pt modelId="{5C594755-0835-4E5D-9453-470153C57BEC}" type="sibTrans" cxnId="{AA6CBF22-7C57-435C-87A1-7BD99CA3F29C}">
      <dgm:prSet/>
      <dgm:spPr/>
      <dgm:t>
        <a:bodyPr/>
        <a:lstStyle/>
        <a:p>
          <a:endParaRPr lang="en-US"/>
        </a:p>
      </dgm:t>
    </dgm:pt>
    <dgm:pt modelId="{0B58CA91-D8CC-4ABD-999D-C123BBCDCA05}">
      <dgm:prSet phldrT="[Text]" custT="1">
        <dgm:style>
          <a:lnRef idx="2">
            <a:schemeClr val="accent5"/>
          </a:lnRef>
          <a:fillRef idx="1">
            <a:schemeClr val="lt1"/>
          </a:fillRef>
          <a:effectRef idx="0">
            <a:schemeClr val="accent5"/>
          </a:effectRef>
          <a:fontRef idx="minor">
            <a:schemeClr val="dk1"/>
          </a:fontRef>
        </dgm:style>
      </dgm:prSet>
      <dgm:spPr>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dgm:spPr>
      <dgm:t>
        <a:bodyPr/>
        <a:lstStyle/>
        <a:p>
          <a:pPr algn="just"/>
          <a:r>
            <a:rPr lang="bn-BD" sz="2800" dirty="0" smtClean="0">
              <a:solidFill>
                <a:srgbClr val="FF0000"/>
              </a:solidFill>
              <a:latin typeface="NikoshBAN" panose="02000000000000000000" pitchFamily="2" charset="0"/>
              <a:cs typeface="NikoshBAN" panose="02000000000000000000" pitchFamily="2" charset="0"/>
            </a:rPr>
            <a:t>ইসলাম গ্রহণঃ</a:t>
          </a:r>
          <a:r>
            <a:rPr lang="bn-BD" sz="2800" dirty="0" smtClean="0">
              <a:latin typeface="NikoshBAN" panose="02000000000000000000" pitchFamily="2" charset="0"/>
              <a:cs typeface="NikoshBAN" panose="02000000000000000000" pitchFamily="2" charset="0"/>
            </a:rPr>
            <a:t> তিনি নবুয়তের পঞ্চম মতান্তরে ষষ্ঠ সালে ইসলাম গ্রহণ করেন। ইসলাম গ্রহণকালে তাঁর বয়স ছিল ছব্বিশ বছর। তাঁর পূর্বে ৪০জন পুরুষ ও ১১জন মহিলা ইসলাম গ্রহণ করেন।</a:t>
          </a:r>
          <a:endParaRPr lang="en-US" sz="2800" dirty="0">
            <a:latin typeface="NikoshBAN" panose="02000000000000000000" pitchFamily="2" charset="0"/>
            <a:cs typeface="NikoshBAN" panose="02000000000000000000" pitchFamily="2" charset="0"/>
          </a:endParaRPr>
        </a:p>
      </dgm:t>
    </dgm:pt>
    <dgm:pt modelId="{2E3E01F0-BD6E-4D13-8F3B-0375D6A4E365}" type="parTrans" cxnId="{7590BF24-B196-472B-9B90-CCF4EBD9CA7B}">
      <dgm:prSet/>
      <dgm:spPr/>
      <dgm:t>
        <a:bodyPr/>
        <a:lstStyle/>
        <a:p>
          <a:endParaRPr lang="en-US"/>
        </a:p>
      </dgm:t>
    </dgm:pt>
    <dgm:pt modelId="{199C7E67-3BE5-4EC6-B97E-119300491917}" type="sibTrans" cxnId="{7590BF24-B196-472B-9B90-CCF4EBD9CA7B}">
      <dgm:prSet/>
      <dgm:spPr/>
      <dgm:t>
        <a:bodyPr/>
        <a:lstStyle/>
        <a:p>
          <a:endParaRPr lang="en-US"/>
        </a:p>
      </dgm:t>
    </dgm:pt>
    <dgm:pt modelId="{F546BF8F-7FA2-4AE4-BE0C-2AFC29A17237}">
      <dgm:prSet phldrT="[Text]" phldr="1"/>
      <dgm:spPr/>
      <dgm:t>
        <a:bodyPr/>
        <a:lstStyle/>
        <a:p>
          <a:endParaRPr lang="en-US"/>
        </a:p>
      </dgm:t>
    </dgm:pt>
    <dgm:pt modelId="{4B7F9B4C-5A15-4455-9595-6E6AAB151687}" type="parTrans" cxnId="{43396B58-D6F5-4C9B-BF5D-33A3BBAFE1DB}">
      <dgm:prSet/>
      <dgm:spPr/>
      <dgm:t>
        <a:bodyPr/>
        <a:lstStyle/>
        <a:p>
          <a:endParaRPr lang="en-US"/>
        </a:p>
      </dgm:t>
    </dgm:pt>
    <dgm:pt modelId="{293C30E5-562C-443C-AA36-FCB82B999362}" type="sibTrans" cxnId="{43396B58-D6F5-4C9B-BF5D-33A3BBAFE1DB}">
      <dgm:prSet/>
      <dgm:spPr/>
      <dgm:t>
        <a:bodyPr/>
        <a:lstStyle/>
        <a:p>
          <a:endParaRPr lang="en-US"/>
        </a:p>
      </dgm:t>
    </dgm:pt>
    <dgm:pt modelId="{20B62A38-29BF-449C-9D8B-BBE2B3075A38}">
      <dgm:prSet custT="1">
        <dgm:style>
          <a:lnRef idx="2">
            <a:schemeClr val="accent4"/>
          </a:lnRef>
          <a:fillRef idx="1">
            <a:schemeClr val="lt1"/>
          </a:fillRef>
          <a:effectRef idx="0">
            <a:schemeClr val="accent4"/>
          </a:effectRef>
          <a:fontRef idx="minor">
            <a:schemeClr val="dk1"/>
          </a:fontRef>
        </dgm:style>
      </dgm:prSet>
      <dgm:spPr>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dgm:spPr>
      <dgm:t>
        <a:bodyPr/>
        <a:lstStyle/>
        <a:p>
          <a:pPr algn="just"/>
          <a:r>
            <a:rPr lang="bn-BD" sz="2800" dirty="0" smtClean="0">
              <a:solidFill>
                <a:srgbClr val="FF0000"/>
              </a:solidFill>
              <a:latin typeface="NikoshBAN" panose="02000000000000000000" pitchFamily="2" charset="0"/>
              <a:cs typeface="NikoshBAN" panose="02000000000000000000" pitchFamily="2" charset="0"/>
            </a:rPr>
            <a:t>খেলাফতের দায়িত্বগ্রহণঃ </a:t>
          </a:r>
          <a:r>
            <a:rPr lang="bn-BD" sz="2800" dirty="0" smtClean="0">
              <a:latin typeface="NikoshBAN" panose="02000000000000000000" pitchFamily="2" charset="0"/>
              <a:cs typeface="NikoshBAN" panose="02000000000000000000" pitchFamily="2" charset="0"/>
            </a:rPr>
            <a:t>হযরত আবু বকর সিদ্দিক (রাঃ) এর ইন্তিকালের পর হিজরী ১৩ সালের ২৩ জুমাদাল উখরা খলিফা হন। হিজরী ২৩ সালের ২৩ যিলহজ্জ মাসে তিনি শাহাদাত বরণ করেণ।</a:t>
          </a:r>
          <a:endParaRPr lang="en-US" sz="2800" dirty="0">
            <a:latin typeface="NikoshBAN" panose="02000000000000000000" pitchFamily="2" charset="0"/>
            <a:cs typeface="NikoshBAN" panose="02000000000000000000" pitchFamily="2" charset="0"/>
          </a:endParaRPr>
        </a:p>
      </dgm:t>
    </dgm:pt>
    <dgm:pt modelId="{930DC7A2-CE72-4E0D-A12E-BDA49E26DC82}" type="parTrans" cxnId="{915EDCDC-804C-4A61-86F6-A85ECE9FCE80}">
      <dgm:prSet/>
      <dgm:spPr/>
      <dgm:t>
        <a:bodyPr/>
        <a:lstStyle/>
        <a:p>
          <a:endParaRPr lang="en-US"/>
        </a:p>
      </dgm:t>
    </dgm:pt>
    <dgm:pt modelId="{7D1242DC-79EB-4341-956D-E11DA90BCBB7}" type="sibTrans" cxnId="{915EDCDC-804C-4A61-86F6-A85ECE9FCE80}">
      <dgm:prSet/>
      <dgm:spPr/>
      <dgm:t>
        <a:bodyPr/>
        <a:lstStyle/>
        <a:p>
          <a:endParaRPr lang="en-US"/>
        </a:p>
      </dgm:t>
    </dgm:pt>
    <dgm:pt modelId="{EE9E952D-FB3B-4B0F-9EBB-8E8C2F70A6EB}">
      <dgm:prSet custT="1">
        <dgm:style>
          <a:lnRef idx="2">
            <a:schemeClr val="accent3"/>
          </a:lnRef>
          <a:fillRef idx="1">
            <a:schemeClr val="lt1"/>
          </a:fillRef>
          <a:effectRef idx="0">
            <a:schemeClr val="accent3"/>
          </a:effectRef>
          <a:fontRef idx="minor">
            <a:schemeClr val="dk1"/>
          </a:fontRef>
        </dgm:style>
      </dgm:prSet>
      <dgm:spPr>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solidFill>
            <a:srgbClr val="7030A0"/>
          </a:solidFill>
        </a:ln>
      </dgm:spPr>
      <dgm:t>
        <a:bodyPr/>
        <a:lstStyle/>
        <a:p>
          <a:r>
            <a:rPr lang="bn-BD" sz="2800" dirty="0" smtClean="0">
              <a:latin typeface="NikoshBAN" panose="02000000000000000000" pitchFamily="2" charset="0"/>
              <a:cs typeface="NikoshBAN" panose="02000000000000000000" pitchFamily="2" charset="0"/>
            </a:rPr>
            <a:t>হাদীসের খেদমতঃ তিনি সর্বমোট ৫৩৯টি হাদীস বর্ণনা করেছেন। </a:t>
          </a:r>
          <a:endParaRPr lang="en-US" sz="2800" dirty="0">
            <a:latin typeface="NikoshBAN" panose="02000000000000000000" pitchFamily="2" charset="0"/>
            <a:cs typeface="NikoshBAN" panose="02000000000000000000" pitchFamily="2" charset="0"/>
          </a:endParaRPr>
        </a:p>
      </dgm:t>
    </dgm:pt>
    <dgm:pt modelId="{78856AB5-9104-4BCB-AD52-A403733BA412}" type="parTrans" cxnId="{151606EE-DF82-43D4-AF82-6349B9C09C34}">
      <dgm:prSet/>
      <dgm:spPr/>
      <dgm:t>
        <a:bodyPr/>
        <a:lstStyle/>
        <a:p>
          <a:endParaRPr lang="en-US"/>
        </a:p>
      </dgm:t>
    </dgm:pt>
    <dgm:pt modelId="{CFA6F303-BA7A-47AF-A57A-CC07CD5A03CE}" type="sibTrans" cxnId="{151606EE-DF82-43D4-AF82-6349B9C09C34}">
      <dgm:prSet/>
      <dgm:spPr/>
      <dgm:t>
        <a:bodyPr/>
        <a:lstStyle/>
        <a:p>
          <a:endParaRPr lang="en-US"/>
        </a:p>
      </dgm:t>
    </dgm:pt>
    <dgm:pt modelId="{9550EE30-1C0E-4A83-A16E-5A0A48E8F8E9}">
      <dgm:prSet custT="1">
        <dgm:style>
          <a:lnRef idx="2">
            <a:schemeClr val="dk1"/>
          </a:lnRef>
          <a:fillRef idx="1">
            <a:schemeClr val="lt1"/>
          </a:fillRef>
          <a:effectRef idx="0">
            <a:schemeClr val="dk1"/>
          </a:effectRef>
          <a:fontRef idx="minor">
            <a:schemeClr val="dk1"/>
          </a:fontRef>
        </dgm:style>
      </dgm:prSet>
      <dgm:spPr>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a:solidFill>
            <a:srgbClr val="C00000"/>
          </a:solidFill>
        </a:ln>
      </dgm:spPr>
      <dgm:t>
        <a:bodyPr/>
        <a:lstStyle/>
        <a:p>
          <a:pPr algn="just"/>
          <a:r>
            <a:rPr lang="bn-BD" sz="2800" dirty="0" smtClean="0">
              <a:solidFill>
                <a:srgbClr val="FF0000"/>
              </a:solidFill>
              <a:latin typeface="NikoshBAN" panose="02000000000000000000" pitchFamily="2" charset="0"/>
              <a:cs typeface="NikoshBAN" panose="02000000000000000000" pitchFamily="2" charset="0"/>
            </a:rPr>
            <a:t>ইন্তিকালঃ</a:t>
          </a:r>
          <a:r>
            <a:rPr lang="bn-BD" sz="2800" dirty="0" smtClean="0">
              <a:latin typeface="NikoshBAN" panose="02000000000000000000" pitchFamily="2" charset="0"/>
              <a:cs typeface="NikoshBAN" panose="02000000000000000000" pitchFamily="2" charset="0"/>
            </a:rPr>
            <a:t> হিজরী ২৩ সালের ২৪ যিলহজ্জ বুধবার দিন তিনি মসজিদে নববীতে এশার ফজরের নামাযে ইমামতি করার জন্য দাঁড়ালে মূগীরা ইবনে শু’বার অগ্নীপূজক ক্রীতদাস আবু লুলু এর বিষাক্ত খঞ্জরের আঘাতে আহত হয়ে তিন দিন পর ২৭ যিলহজ্জ শনিবার শাহাদাত বরণ করেন। তাকেঁ সিদ্দিক আকবের বাঁম পাশে দাফন করা হয়।</a:t>
          </a:r>
          <a:endParaRPr lang="en-US" sz="2800" dirty="0">
            <a:latin typeface="NikoshBAN" panose="02000000000000000000" pitchFamily="2" charset="0"/>
            <a:cs typeface="NikoshBAN" panose="02000000000000000000" pitchFamily="2" charset="0"/>
          </a:endParaRPr>
        </a:p>
      </dgm:t>
    </dgm:pt>
    <dgm:pt modelId="{425C02E6-DA46-40F2-93CE-B933433E9FA5}" type="parTrans" cxnId="{9CE06743-1658-4720-AF77-C9900B563577}">
      <dgm:prSet/>
      <dgm:spPr/>
      <dgm:t>
        <a:bodyPr/>
        <a:lstStyle/>
        <a:p>
          <a:endParaRPr lang="en-US"/>
        </a:p>
      </dgm:t>
    </dgm:pt>
    <dgm:pt modelId="{D6EC3275-8C7A-4764-9C05-1A01E16AA3F3}" type="sibTrans" cxnId="{9CE06743-1658-4720-AF77-C9900B563577}">
      <dgm:prSet/>
      <dgm:spPr/>
      <dgm:t>
        <a:bodyPr/>
        <a:lstStyle/>
        <a:p>
          <a:endParaRPr lang="en-US"/>
        </a:p>
      </dgm:t>
    </dgm:pt>
    <dgm:pt modelId="{F26ED653-1298-43BF-AD57-E43703154D3E}" type="pres">
      <dgm:prSet presAssocID="{A6CC3DE7-CE21-486C-A084-EC5645575E67}" presName="linear" presStyleCnt="0">
        <dgm:presLayoutVars>
          <dgm:animLvl val="lvl"/>
          <dgm:resizeHandles val="exact"/>
        </dgm:presLayoutVars>
      </dgm:prSet>
      <dgm:spPr/>
      <dgm:t>
        <a:bodyPr/>
        <a:lstStyle/>
        <a:p>
          <a:endParaRPr lang="en-US"/>
        </a:p>
      </dgm:t>
    </dgm:pt>
    <dgm:pt modelId="{4869C6E1-9859-4D7D-88BF-6FC5112ACDFA}" type="pres">
      <dgm:prSet presAssocID="{EFF63260-D897-406C-9BDC-E2A180A50ADF}" presName="parentText" presStyleLbl="node1" presStyleIdx="0" presStyleCnt="5">
        <dgm:presLayoutVars>
          <dgm:chMax val="0"/>
          <dgm:bulletEnabled val="1"/>
        </dgm:presLayoutVars>
      </dgm:prSet>
      <dgm:spPr/>
      <dgm:t>
        <a:bodyPr/>
        <a:lstStyle/>
        <a:p>
          <a:endParaRPr lang="en-US"/>
        </a:p>
      </dgm:t>
    </dgm:pt>
    <dgm:pt modelId="{2FD95A44-6C73-4162-A284-63C093E4630C}" type="pres">
      <dgm:prSet presAssocID="{EFF63260-D897-406C-9BDC-E2A180A50ADF}" presName="childText" presStyleLbl="revTx" presStyleIdx="0" presStyleCnt="2">
        <dgm:presLayoutVars>
          <dgm:bulletEnabled val="1"/>
        </dgm:presLayoutVars>
      </dgm:prSet>
      <dgm:spPr/>
      <dgm:t>
        <a:bodyPr/>
        <a:lstStyle/>
        <a:p>
          <a:endParaRPr lang="en-US"/>
        </a:p>
      </dgm:t>
    </dgm:pt>
    <dgm:pt modelId="{A256C7FB-B982-46F5-98A5-9F995BE8D70A}" type="pres">
      <dgm:prSet presAssocID="{0B58CA91-D8CC-4ABD-999D-C123BBCDCA05}" presName="parentText" presStyleLbl="node1" presStyleIdx="1" presStyleCnt="5">
        <dgm:presLayoutVars>
          <dgm:chMax val="0"/>
          <dgm:bulletEnabled val="1"/>
        </dgm:presLayoutVars>
      </dgm:prSet>
      <dgm:spPr/>
      <dgm:t>
        <a:bodyPr/>
        <a:lstStyle/>
        <a:p>
          <a:endParaRPr lang="en-US"/>
        </a:p>
      </dgm:t>
    </dgm:pt>
    <dgm:pt modelId="{BAD7B091-B0F3-4148-B3B8-24A7D5CCDD67}" type="pres">
      <dgm:prSet presAssocID="{0B58CA91-D8CC-4ABD-999D-C123BBCDCA05}" presName="childText" presStyleLbl="revTx" presStyleIdx="1" presStyleCnt="2">
        <dgm:presLayoutVars>
          <dgm:bulletEnabled val="1"/>
        </dgm:presLayoutVars>
      </dgm:prSet>
      <dgm:spPr/>
      <dgm:t>
        <a:bodyPr/>
        <a:lstStyle/>
        <a:p>
          <a:endParaRPr lang="en-US"/>
        </a:p>
      </dgm:t>
    </dgm:pt>
    <dgm:pt modelId="{2B00FC1E-8B15-4C28-A866-9517E99EEE6F}" type="pres">
      <dgm:prSet presAssocID="{20B62A38-29BF-449C-9D8B-BBE2B3075A38}" presName="parentText" presStyleLbl="node1" presStyleIdx="2" presStyleCnt="5">
        <dgm:presLayoutVars>
          <dgm:chMax val="0"/>
          <dgm:bulletEnabled val="1"/>
        </dgm:presLayoutVars>
      </dgm:prSet>
      <dgm:spPr/>
      <dgm:t>
        <a:bodyPr/>
        <a:lstStyle/>
        <a:p>
          <a:endParaRPr lang="en-US"/>
        </a:p>
      </dgm:t>
    </dgm:pt>
    <dgm:pt modelId="{C2855E19-C36C-40CB-8C92-6A59C5AD2955}" type="pres">
      <dgm:prSet presAssocID="{7D1242DC-79EB-4341-956D-E11DA90BCBB7}" presName="spacer" presStyleCnt="0"/>
      <dgm:spPr/>
    </dgm:pt>
    <dgm:pt modelId="{90B18EDA-8B6F-4370-A322-41F14022E4B2}" type="pres">
      <dgm:prSet presAssocID="{EE9E952D-FB3B-4B0F-9EBB-8E8C2F70A6EB}" presName="parentText" presStyleLbl="node1" presStyleIdx="3" presStyleCnt="5" custScaleY="41856">
        <dgm:presLayoutVars>
          <dgm:chMax val="0"/>
          <dgm:bulletEnabled val="1"/>
        </dgm:presLayoutVars>
      </dgm:prSet>
      <dgm:spPr/>
      <dgm:t>
        <a:bodyPr/>
        <a:lstStyle/>
        <a:p>
          <a:endParaRPr lang="en-US"/>
        </a:p>
      </dgm:t>
    </dgm:pt>
    <dgm:pt modelId="{B7B7C16C-5CCF-4E8F-AEB3-5AAEAECA5E10}" type="pres">
      <dgm:prSet presAssocID="{CFA6F303-BA7A-47AF-A57A-CC07CD5A03CE}" presName="spacer" presStyleCnt="0"/>
      <dgm:spPr/>
    </dgm:pt>
    <dgm:pt modelId="{62F3A98D-BBF2-4A87-911E-35917E598642}" type="pres">
      <dgm:prSet presAssocID="{9550EE30-1C0E-4A83-A16E-5A0A48E8F8E9}" presName="parentText" presStyleLbl="node1" presStyleIdx="4" presStyleCnt="5" custScaleY="152031" custLinFactY="1060" custLinFactNeighborY="100000">
        <dgm:presLayoutVars>
          <dgm:chMax val="0"/>
          <dgm:bulletEnabled val="1"/>
        </dgm:presLayoutVars>
      </dgm:prSet>
      <dgm:spPr/>
      <dgm:t>
        <a:bodyPr/>
        <a:lstStyle/>
        <a:p>
          <a:endParaRPr lang="en-US"/>
        </a:p>
      </dgm:t>
    </dgm:pt>
  </dgm:ptLst>
  <dgm:cxnLst>
    <dgm:cxn modelId="{E35AF1B9-00CA-4B76-A74F-B4FB6DBDEDC3}" type="presOf" srcId="{EE9E952D-FB3B-4B0F-9EBB-8E8C2F70A6EB}" destId="{90B18EDA-8B6F-4370-A322-41F14022E4B2}" srcOrd="0" destOrd="0" presId="urn:microsoft.com/office/officeart/2005/8/layout/vList2"/>
    <dgm:cxn modelId="{AA6CBF22-7C57-435C-87A1-7BD99CA3F29C}" srcId="{EFF63260-D897-406C-9BDC-E2A180A50ADF}" destId="{9AB3F792-3C60-4837-B25B-0DE8704AFB8A}" srcOrd="0" destOrd="0" parTransId="{1A86D5A7-ACBB-426E-AD76-F957BBD34E93}" sibTransId="{5C594755-0835-4E5D-9453-470153C57BEC}"/>
    <dgm:cxn modelId="{151606EE-DF82-43D4-AF82-6349B9C09C34}" srcId="{A6CC3DE7-CE21-486C-A084-EC5645575E67}" destId="{EE9E952D-FB3B-4B0F-9EBB-8E8C2F70A6EB}" srcOrd="3" destOrd="0" parTransId="{78856AB5-9104-4BCB-AD52-A403733BA412}" sibTransId="{CFA6F303-BA7A-47AF-A57A-CC07CD5A03CE}"/>
    <dgm:cxn modelId="{6E36D2F2-07DB-43CB-8C8A-C73788586AEC}" type="presOf" srcId="{0B58CA91-D8CC-4ABD-999D-C123BBCDCA05}" destId="{A256C7FB-B982-46F5-98A5-9F995BE8D70A}" srcOrd="0" destOrd="0" presId="urn:microsoft.com/office/officeart/2005/8/layout/vList2"/>
    <dgm:cxn modelId="{5F54204D-BCEC-4091-9429-92AFBFE4F3D6}" type="presOf" srcId="{F546BF8F-7FA2-4AE4-BE0C-2AFC29A17237}" destId="{BAD7B091-B0F3-4148-B3B8-24A7D5CCDD67}" srcOrd="0" destOrd="0" presId="urn:microsoft.com/office/officeart/2005/8/layout/vList2"/>
    <dgm:cxn modelId="{5E15078F-C32B-4626-89F0-91AB1242E1AE}" type="presOf" srcId="{9AB3F792-3C60-4837-B25B-0DE8704AFB8A}" destId="{2FD95A44-6C73-4162-A284-63C093E4630C}" srcOrd="0" destOrd="0" presId="urn:microsoft.com/office/officeart/2005/8/layout/vList2"/>
    <dgm:cxn modelId="{DB55E581-142F-4D6A-A502-60D246C51111}" type="presOf" srcId="{A6CC3DE7-CE21-486C-A084-EC5645575E67}" destId="{F26ED653-1298-43BF-AD57-E43703154D3E}" srcOrd="0" destOrd="0" presId="urn:microsoft.com/office/officeart/2005/8/layout/vList2"/>
    <dgm:cxn modelId="{19801F49-0114-4C0E-8AD2-BB9A7C80E8F9}" srcId="{A6CC3DE7-CE21-486C-A084-EC5645575E67}" destId="{EFF63260-D897-406C-9BDC-E2A180A50ADF}" srcOrd="0" destOrd="0" parTransId="{3ED7FBF3-FE56-4C27-8640-B6075DEEDDF5}" sibTransId="{9F63F452-5A3F-4387-9B35-970F59EA23A7}"/>
    <dgm:cxn modelId="{7590BF24-B196-472B-9B90-CCF4EBD9CA7B}" srcId="{A6CC3DE7-CE21-486C-A084-EC5645575E67}" destId="{0B58CA91-D8CC-4ABD-999D-C123BBCDCA05}" srcOrd="1" destOrd="0" parTransId="{2E3E01F0-BD6E-4D13-8F3B-0375D6A4E365}" sibTransId="{199C7E67-3BE5-4EC6-B97E-119300491917}"/>
    <dgm:cxn modelId="{9CE06743-1658-4720-AF77-C9900B563577}" srcId="{A6CC3DE7-CE21-486C-A084-EC5645575E67}" destId="{9550EE30-1C0E-4A83-A16E-5A0A48E8F8E9}" srcOrd="4" destOrd="0" parTransId="{425C02E6-DA46-40F2-93CE-B933433E9FA5}" sibTransId="{D6EC3275-8C7A-4764-9C05-1A01E16AA3F3}"/>
    <dgm:cxn modelId="{915EDCDC-804C-4A61-86F6-A85ECE9FCE80}" srcId="{A6CC3DE7-CE21-486C-A084-EC5645575E67}" destId="{20B62A38-29BF-449C-9D8B-BBE2B3075A38}" srcOrd="2" destOrd="0" parTransId="{930DC7A2-CE72-4E0D-A12E-BDA49E26DC82}" sibTransId="{7D1242DC-79EB-4341-956D-E11DA90BCBB7}"/>
    <dgm:cxn modelId="{B044507C-566D-4EF6-A5B8-2C63B0F387BA}" type="presOf" srcId="{9550EE30-1C0E-4A83-A16E-5A0A48E8F8E9}" destId="{62F3A98D-BBF2-4A87-911E-35917E598642}" srcOrd="0" destOrd="0" presId="urn:microsoft.com/office/officeart/2005/8/layout/vList2"/>
    <dgm:cxn modelId="{A2B7330B-2326-4129-86D8-86D5A4295AEA}" type="presOf" srcId="{20B62A38-29BF-449C-9D8B-BBE2B3075A38}" destId="{2B00FC1E-8B15-4C28-A866-9517E99EEE6F}" srcOrd="0" destOrd="0" presId="urn:microsoft.com/office/officeart/2005/8/layout/vList2"/>
    <dgm:cxn modelId="{8F13C8AE-E8F6-492A-841D-C97F46178291}" type="presOf" srcId="{EFF63260-D897-406C-9BDC-E2A180A50ADF}" destId="{4869C6E1-9859-4D7D-88BF-6FC5112ACDFA}" srcOrd="0" destOrd="0" presId="urn:microsoft.com/office/officeart/2005/8/layout/vList2"/>
    <dgm:cxn modelId="{43396B58-D6F5-4C9B-BF5D-33A3BBAFE1DB}" srcId="{0B58CA91-D8CC-4ABD-999D-C123BBCDCA05}" destId="{F546BF8F-7FA2-4AE4-BE0C-2AFC29A17237}" srcOrd="0" destOrd="0" parTransId="{4B7F9B4C-5A15-4455-9595-6E6AAB151687}" sibTransId="{293C30E5-562C-443C-AA36-FCB82B999362}"/>
    <dgm:cxn modelId="{968AEB1C-41E9-47C3-91CB-58CC1C0AD1C2}" type="presParOf" srcId="{F26ED653-1298-43BF-AD57-E43703154D3E}" destId="{4869C6E1-9859-4D7D-88BF-6FC5112ACDFA}" srcOrd="0" destOrd="0" presId="urn:microsoft.com/office/officeart/2005/8/layout/vList2"/>
    <dgm:cxn modelId="{E8BA5BFC-1F97-450C-82F1-C27840AE1026}" type="presParOf" srcId="{F26ED653-1298-43BF-AD57-E43703154D3E}" destId="{2FD95A44-6C73-4162-A284-63C093E4630C}" srcOrd="1" destOrd="0" presId="urn:microsoft.com/office/officeart/2005/8/layout/vList2"/>
    <dgm:cxn modelId="{FF3563E2-3C9E-471D-AA08-51C182434C33}" type="presParOf" srcId="{F26ED653-1298-43BF-AD57-E43703154D3E}" destId="{A256C7FB-B982-46F5-98A5-9F995BE8D70A}" srcOrd="2" destOrd="0" presId="urn:microsoft.com/office/officeart/2005/8/layout/vList2"/>
    <dgm:cxn modelId="{BAD646E7-49C5-439C-979B-92AEC1BBDA67}" type="presParOf" srcId="{F26ED653-1298-43BF-AD57-E43703154D3E}" destId="{BAD7B091-B0F3-4148-B3B8-24A7D5CCDD67}" srcOrd="3" destOrd="0" presId="urn:microsoft.com/office/officeart/2005/8/layout/vList2"/>
    <dgm:cxn modelId="{7777DF42-96A9-4682-B8E8-61C96F708C04}" type="presParOf" srcId="{F26ED653-1298-43BF-AD57-E43703154D3E}" destId="{2B00FC1E-8B15-4C28-A866-9517E99EEE6F}" srcOrd="4" destOrd="0" presId="urn:microsoft.com/office/officeart/2005/8/layout/vList2"/>
    <dgm:cxn modelId="{C9F7FA97-233A-40E9-B496-0B69AED66679}" type="presParOf" srcId="{F26ED653-1298-43BF-AD57-E43703154D3E}" destId="{C2855E19-C36C-40CB-8C92-6A59C5AD2955}" srcOrd="5" destOrd="0" presId="urn:microsoft.com/office/officeart/2005/8/layout/vList2"/>
    <dgm:cxn modelId="{5F6A015A-9FFC-4A4A-8974-359E8A378040}" type="presParOf" srcId="{F26ED653-1298-43BF-AD57-E43703154D3E}" destId="{90B18EDA-8B6F-4370-A322-41F14022E4B2}" srcOrd="6" destOrd="0" presId="urn:microsoft.com/office/officeart/2005/8/layout/vList2"/>
    <dgm:cxn modelId="{4B4CA9C4-3E54-4473-99E5-CACAE841C7A5}" type="presParOf" srcId="{F26ED653-1298-43BF-AD57-E43703154D3E}" destId="{B7B7C16C-5CCF-4E8F-AEB3-5AAEAECA5E10}" srcOrd="7" destOrd="0" presId="urn:microsoft.com/office/officeart/2005/8/layout/vList2"/>
    <dgm:cxn modelId="{A3B1F585-F1BB-4B3F-99A7-53ED97EED170}" type="presParOf" srcId="{F26ED653-1298-43BF-AD57-E43703154D3E}" destId="{62F3A98D-BBF2-4A87-911E-35917E59864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69C6E1-9859-4D7D-88BF-6FC5112ACDFA}">
      <dsp:nvSpPr>
        <dsp:cNvPr id="0" name=""/>
        <dsp:cNvSpPr/>
      </dsp:nvSpPr>
      <dsp:spPr>
        <a:xfrm>
          <a:off x="0" y="2589"/>
          <a:ext cx="9021170" cy="1219724"/>
        </a:xfrm>
        <a:prstGeom prst="roundRect">
          <a:avLst/>
        </a:prstGeom>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28575" cap="flat" cmpd="sng" algn="ctr">
          <a:solidFill>
            <a:srgbClr val="FF0000"/>
          </a:solidFill>
          <a:prstDash val="solid"/>
          <a:miter lim="800000"/>
        </a:ln>
        <a:effectLst/>
      </dsp:spPr>
      <dsp:style>
        <a:lnRef idx="2">
          <a:schemeClr val="accent6"/>
        </a:lnRef>
        <a:fillRef idx="1">
          <a:schemeClr val="lt1"/>
        </a:fillRef>
        <a:effectRef idx="0">
          <a:schemeClr val="accent6"/>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bn-BD" sz="2800" kern="1200" dirty="0" smtClean="0">
              <a:solidFill>
                <a:srgbClr val="FF0000"/>
              </a:solidFill>
              <a:latin typeface="NikoshBAN" panose="02000000000000000000" pitchFamily="2" charset="0"/>
              <a:cs typeface="NikoshBAN" panose="02000000000000000000" pitchFamily="2" charset="0"/>
            </a:rPr>
            <a:t>নামঃ</a:t>
          </a:r>
          <a:r>
            <a:rPr lang="bn-BD" sz="2800" kern="1200" dirty="0" smtClean="0">
              <a:latin typeface="NikoshBAN" panose="02000000000000000000" pitchFamily="2" charset="0"/>
              <a:cs typeface="NikoshBAN" panose="02000000000000000000" pitchFamily="2" charset="0"/>
            </a:rPr>
            <a:t> তাঁর নাম উমর, উপনাম; আবু হাফস,গুণবাচক নাম-আল-ফারুক, পিতার নাম- খাত্তাব, মাতার নাম- হানতামা বিনতে হাশিম, তিনি ছিলেন ইসলামের দ্বিতীয় খলিফা। </a:t>
          </a:r>
          <a:endParaRPr lang="en-US" sz="2800" kern="1200" dirty="0">
            <a:latin typeface="NikoshBAN" panose="02000000000000000000" pitchFamily="2" charset="0"/>
            <a:cs typeface="NikoshBAN" panose="02000000000000000000" pitchFamily="2" charset="0"/>
          </a:endParaRPr>
        </a:p>
      </dsp:txBody>
      <dsp:txXfrm>
        <a:off x="59542" y="62131"/>
        <a:ext cx="8902086" cy="1100640"/>
      </dsp:txXfrm>
    </dsp:sp>
    <dsp:sp modelId="{2FD95A44-6C73-4162-A284-63C093E4630C}">
      <dsp:nvSpPr>
        <dsp:cNvPr id="0" name=""/>
        <dsp:cNvSpPr/>
      </dsp:nvSpPr>
      <dsp:spPr>
        <a:xfrm>
          <a:off x="0" y="1222314"/>
          <a:ext cx="9021170" cy="27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42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dirty="0"/>
        </a:p>
      </dsp:txBody>
      <dsp:txXfrm>
        <a:off x="0" y="1222314"/>
        <a:ext cx="9021170" cy="27464"/>
      </dsp:txXfrm>
    </dsp:sp>
    <dsp:sp modelId="{A256C7FB-B982-46F5-98A5-9F995BE8D70A}">
      <dsp:nvSpPr>
        <dsp:cNvPr id="0" name=""/>
        <dsp:cNvSpPr/>
      </dsp:nvSpPr>
      <dsp:spPr>
        <a:xfrm>
          <a:off x="0" y="1249778"/>
          <a:ext cx="9021170" cy="1219724"/>
        </a:xfrm>
        <a:prstGeom prst="roundRect">
          <a:avLst/>
        </a:prstGeom>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cap="flat" cmpd="sng" algn="ctr">
          <a:solidFill>
            <a:schemeClr val="accent5"/>
          </a:solidFill>
          <a:prstDash val="solid"/>
          <a:miter lim="800000"/>
        </a:ln>
        <a:effectLst/>
      </dsp:spPr>
      <dsp:style>
        <a:lnRef idx="2">
          <a:schemeClr val="accent5"/>
        </a:lnRef>
        <a:fillRef idx="1">
          <a:schemeClr val="lt1"/>
        </a:fillRef>
        <a:effectRef idx="0">
          <a:schemeClr val="accent5"/>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bn-BD" sz="2800" kern="1200" dirty="0" smtClean="0">
              <a:solidFill>
                <a:srgbClr val="FF0000"/>
              </a:solidFill>
              <a:latin typeface="NikoshBAN" panose="02000000000000000000" pitchFamily="2" charset="0"/>
              <a:cs typeface="NikoshBAN" panose="02000000000000000000" pitchFamily="2" charset="0"/>
            </a:rPr>
            <a:t>ইসলাম গ্রহণঃ</a:t>
          </a:r>
          <a:r>
            <a:rPr lang="bn-BD" sz="2800" kern="1200" dirty="0" smtClean="0">
              <a:latin typeface="NikoshBAN" panose="02000000000000000000" pitchFamily="2" charset="0"/>
              <a:cs typeface="NikoshBAN" panose="02000000000000000000" pitchFamily="2" charset="0"/>
            </a:rPr>
            <a:t> তিনি নবুয়তের পঞ্চম মতান্তরে ষষ্ঠ সালে ইসলাম গ্রহণ করেন। ইসলাম গ্রহণকালে তাঁর বয়স ছিল ছব্বিশ বছর। তাঁর পূর্বে ৪০জন পুরুষ ও ১১জন মহিলা ইসলাম গ্রহণ করেন।</a:t>
          </a:r>
          <a:endParaRPr lang="en-US" sz="2800" kern="1200" dirty="0">
            <a:latin typeface="NikoshBAN" panose="02000000000000000000" pitchFamily="2" charset="0"/>
            <a:cs typeface="NikoshBAN" panose="02000000000000000000" pitchFamily="2" charset="0"/>
          </a:endParaRPr>
        </a:p>
      </dsp:txBody>
      <dsp:txXfrm>
        <a:off x="59542" y="1309320"/>
        <a:ext cx="8902086" cy="1100640"/>
      </dsp:txXfrm>
    </dsp:sp>
    <dsp:sp modelId="{BAD7B091-B0F3-4148-B3B8-24A7D5CCDD67}">
      <dsp:nvSpPr>
        <dsp:cNvPr id="0" name=""/>
        <dsp:cNvSpPr/>
      </dsp:nvSpPr>
      <dsp:spPr>
        <a:xfrm>
          <a:off x="0" y="2469503"/>
          <a:ext cx="9021170" cy="274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6422" tIns="6350" rIns="35560" bIns="6350" numCol="1" spcCol="1270" anchor="t" anchorCtr="0">
          <a:noAutofit/>
        </a:bodyPr>
        <a:lstStyle/>
        <a:p>
          <a:pPr marL="57150" lvl="1" indent="-57150" algn="l" defTabSz="177800">
            <a:lnSpc>
              <a:spcPct val="90000"/>
            </a:lnSpc>
            <a:spcBef>
              <a:spcPct val="0"/>
            </a:spcBef>
            <a:spcAft>
              <a:spcPct val="20000"/>
            </a:spcAft>
            <a:buChar char="••"/>
          </a:pPr>
          <a:endParaRPr lang="en-US" sz="400" kern="1200"/>
        </a:p>
      </dsp:txBody>
      <dsp:txXfrm>
        <a:off x="0" y="2469503"/>
        <a:ext cx="9021170" cy="27464"/>
      </dsp:txXfrm>
    </dsp:sp>
    <dsp:sp modelId="{2B00FC1E-8B15-4C28-A866-9517E99EEE6F}">
      <dsp:nvSpPr>
        <dsp:cNvPr id="0" name=""/>
        <dsp:cNvSpPr/>
      </dsp:nvSpPr>
      <dsp:spPr>
        <a:xfrm>
          <a:off x="0" y="2496967"/>
          <a:ext cx="9021170" cy="1219724"/>
        </a:xfrm>
        <a:prstGeom prst="roundRect">
          <a:avLst/>
        </a:prstGeom>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cap="flat" cmpd="sng" algn="ctr">
          <a:solidFill>
            <a:schemeClr val="accent4"/>
          </a:solidFill>
          <a:prstDash val="solid"/>
          <a:miter lim="800000"/>
        </a:ln>
        <a:effectLst/>
      </dsp:spPr>
      <dsp:style>
        <a:lnRef idx="2">
          <a:schemeClr val="accent4"/>
        </a:lnRef>
        <a:fillRef idx="1">
          <a:schemeClr val="lt1"/>
        </a:fillRef>
        <a:effectRef idx="0">
          <a:schemeClr val="accent4"/>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bn-BD" sz="2800" kern="1200" dirty="0" smtClean="0">
              <a:solidFill>
                <a:srgbClr val="FF0000"/>
              </a:solidFill>
              <a:latin typeface="NikoshBAN" panose="02000000000000000000" pitchFamily="2" charset="0"/>
              <a:cs typeface="NikoshBAN" panose="02000000000000000000" pitchFamily="2" charset="0"/>
            </a:rPr>
            <a:t>খেলাফতের দায়িত্বগ্রহণঃ </a:t>
          </a:r>
          <a:r>
            <a:rPr lang="bn-BD" sz="2800" kern="1200" dirty="0" smtClean="0">
              <a:latin typeface="NikoshBAN" panose="02000000000000000000" pitchFamily="2" charset="0"/>
              <a:cs typeface="NikoshBAN" panose="02000000000000000000" pitchFamily="2" charset="0"/>
            </a:rPr>
            <a:t>হযরত আবু বকর সিদ্দিক (রাঃ) এর ইন্তিকালের পর হিজরী ১৩ সালের ২৩ জুমাদাল উখরা খলিফা হন। হিজরী ২৩ সালের ২৩ যিলহজ্জ মাসে তিনি শাহাদাত বরণ করেণ।</a:t>
          </a:r>
          <a:endParaRPr lang="en-US" sz="2800" kern="1200" dirty="0">
            <a:latin typeface="NikoshBAN" panose="02000000000000000000" pitchFamily="2" charset="0"/>
            <a:cs typeface="NikoshBAN" panose="02000000000000000000" pitchFamily="2" charset="0"/>
          </a:endParaRPr>
        </a:p>
      </dsp:txBody>
      <dsp:txXfrm>
        <a:off x="59542" y="2556509"/>
        <a:ext cx="8902086" cy="1100640"/>
      </dsp:txXfrm>
    </dsp:sp>
    <dsp:sp modelId="{90B18EDA-8B6F-4370-A322-41F14022E4B2}">
      <dsp:nvSpPr>
        <dsp:cNvPr id="0" name=""/>
        <dsp:cNvSpPr/>
      </dsp:nvSpPr>
      <dsp:spPr>
        <a:xfrm>
          <a:off x="0" y="3721468"/>
          <a:ext cx="9021170" cy="510528"/>
        </a:xfrm>
        <a:prstGeom prst="roundRect">
          <a:avLst/>
        </a:prstGeom>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cap="flat" cmpd="sng" algn="ctr">
          <a:solidFill>
            <a:srgbClr val="7030A0"/>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bn-BD" sz="2800" kern="1200" dirty="0" smtClean="0">
              <a:latin typeface="NikoshBAN" panose="02000000000000000000" pitchFamily="2" charset="0"/>
              <a:cs typeface="NikoshBAN" panose="02000000000000000000" pitchFamily="2" charset="0"/>
            </a:rPr>
            <a:t>হাদীসের খেদমতঃ তিনি সর্বমোট ৫৩৯টি হাদীস বর্ণনা করেছেন। </a:t>
          </a:r>
          <a:endParaRPr lang="en-US" sz="2800" kern="1200" dirty="0">
            <a:latin typeface="NikoshBAN" panose="02000000000000000000" pitchFamily="2" charset="0"/>
            <a:cs typeface="NikoshBAN" panose="02000000000000000000" pitchFamily="2" charset="0"/>
          </a:endParaRPr>
        </a:p>
      </dsp:txBody>
      <dsp:txXfrm>
        <a:off x="24922" y="3746390"/>
        <a:ext cx="8971326" cy="460684"/>
      </dsp:txXfrm>
    </dsp:sp>
    <dsp:sp modelId="{62F3A98D-BBF2-4A87-911E-35917E598642}">
      <dsp:nvSpPr>
        <dsp:cNvPr id="0" name=""/>
        <dsp:cNvSpPr/>
      </dsp:nvSpPr>
      <dsp:spPr>
        <a:xfrm>
          <a:off x="0" y="4239363"/>
          <a:ext cx="9021170" cy="1854359"/>
        </a:xfrm>
        <a:prstGeom prst="roundRect">
          <a:avLst/>
        </a:prstGeom>
        <a:gradFill rotWithShape="0">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12700" cap="flat" cmpd="sng" algn="ctr">
          <a:solidFill>
            <a:srgbClr val="C00000"/>
          </a:solidFill>
          <a:prstDash val="solid"/>
          <a:miter lim="800000"/>
        </a:ln>
        <a:effectLst/>
      </dsp:spPr>
      <dsp:style>
        <a:lnRef idx="2">
          <a:schemeClr val="dk1"/>
        </a:lnRef>
        <a:fillRef idx="1">
          <a:schemeClr val="lt1"/>
        </a:fillRef>
        <a:effectRef idx="0">
          <a:schemeClr val="dk1"/>
        </a:effectRef>
        <a:fontRef idx="minor">
          <a:schemeClr val="dk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bn-BD" sz="2800" kern="1200" dirty="0" smtClean="0">
              <a:solidFill>
                <a:srgbClr val="FF0000"/>
              </a:solidFill>
              <a:latin typeface="NikoshBAN" panose="02000000000000000000" pitchFamily="2" charset="0"/>
              <a:cs typeface="NikoshBAN" panose="02000000000000000000" pitchFamily="2" charset="0"/>
            </a:rPr>
            <a:t>ইন্তিকালঃ</a:t>
          </a:r>
          <a:r>
            <a:rPr lang="bn-BD" sz="2800" kern="1200" dirty="0" smtClean="0">
              <a:latin typeface="NikoshBAN" panose="02000000000000000000" pitchFamily="2" charset="0"/>
              <a:cs typeface="NikoshBAN" panose="02000000000000000000" pitchFamily="2" charset="0"/>
            </a:rPr>
            <a:t> হিজরী ২৩ সালের ২৪ যিলহজ্জ বুধবার দিন তিনি মসজিদে নববীতে এশার ফজরের নামাযে ইমামতি করার জন্য দাঁড়ালে মূগীরা ইবনে শু’বার অগ্নীপূজক ক্রীতদাস আবু লুলু এর বিষাক্ত খঞ্জরের আঘাতে আহত হয়ে তিন দিন পর ২৭ যিলহজ্জ শনিবার শাহাদাত বরণ করেন। তাকেঁ সিদ্দিক আকবের বাঁম পাশে দাফন করা হয়।</a:t>
          </a:r>
          <a:endParaRPr lang="en-US" sz="2800" kern="1200" dirty="0">
            <a:latin typeface="NikoshBAN" panose="02000000000000000000" pitchFamily="2" charset="0"/>
            <a:cs typeface="NikoshBAN" panose="02000000000000000000" pitchFamily="2" charset="0"/>
          </a:endParaRPr>
        </a:p>
      </dsp:txBody>
      <dsp:txXfrm>
        <a:off x="90522" y="4329885"/>
        <a:ext cx="8840126" cy="16733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A3F03A-AE8E-4EB0-B1F2-1BF7B769FD47}"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9597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3F03A-AE8E-4EB0-B1F2-1BF7B769FD47}"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1052306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65125"/>
            <a:ext cx="432196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3F03A-AE8E-4EB0-B1F2-1BF7B769FD47}"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4124507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A3F03A-AE8E-4EB0-B1F2-1BF7B769FD47}"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619947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A3F03A-AE8E-4EB0-B1F2-1BF7B769FD47}" type="datetimeFigureOut">
              <a:rPr lang="en-US" smtClean="0"/>
              <a:t>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2504465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7"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1825625"/>
            <a:ext cx="2900363"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A3F03A-AE8E-4EB0-B1F2-1BF7B769FD47}"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380448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A3F03A-AE8E-4EB0-B1F2-1BF7B769FD47}" type="datetimeFigureOut">
              <a:rPr lang="en-US" smtClean="0"/>
              <a:t>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3863567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A3F03A-AE8E-4EB0-B1F2-1BF7B769FD47}" type="datetimeFigureOut">
              <a:rPr lang="en-US" smtClean="0"/>
              <a:t>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201511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A3F03A-AE8E-4EB0-B1F2-1BF7B769FD47}" type="datetimeFigureOut">
              <a:rPr lang="en-US" smtClean="0"/>
              <a:t>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193464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3F03A-AE8E-4EB0-B1F2-1BF7B769FD47}"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97122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A3F03A-AE8E-4EB0-B1F2-1BF7B769FD47}" type="datetimeFigureOut">
              <a:rPr lang="en-US" smtClean="0"/>
              <a:t>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608705-C683-44B8-8FDD-61818A795AD7}" type="slidenum">
              <a:rPr lang="en-US" smtClean="0"/>
              <a:t>‹#›</a:t>
            </a:fld>
            <a:endParaRPr lang="en-US"/>
          </a:p>
        </p:txBody>
      </p:sp>
    </p:spTree>
    <p:extLst>
      <p:ext uri="{BB962C8B-B14F-4D97-AF65-F5344CB8AC3E}">
        <p14:creationId xmlns:p14="http://schemas.microsoft.com/office/powerpoint/2010/main" val="631176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A3F03A-AE8E-4EB0-B1F2-1BF7B769FD47}" type="datetimeFigureOut">
              <a:rPr lang="en-US" smtClean="0"/>
              <a:t>2/1/2021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608705-C683-44B8-8FDD-61818A795AD7}" type="slidenum">
              <a:rPr lang="en-US" smtClean="0"/>
              <a:t>‹#›</a:t>
            </a:fld>
            <a:endParaRPr lang="en-US"/>
          </a:p>
        </p:txBody>
      </p:sp>
    </p:spTree>
    <p:extLst>
      <p:ext uri="{BB962C8B-B14F-4D97-AF65-F5344CB8AC3E}">
        <p14:creationId xmlns:p14="http://schemas.microsoft.com/office/powerpoint/2010/main" val="3036653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77421" y="218364"/>
            <a:ext cx="8775510" cy="6537278"/>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itle 3"/>
          <p:cNvSpPr txBox="1">
            <a:spLocks/>
          </p:cNvSpPr>
          <p:nvPr/>
        </p:nvSpPr>
        <p:spPr>
          <a:xfrm>
            <a:off x="319314" y="496456"/>
            <a:ext cx="8519885" cy="1102141"/>
          </a:xfrm>
          <a:prstGeom prst="roundRect">
            <a:avLst/>
          </a:prstGeom>
          <a:solidFill>
            <a:schemeClr val="accent6">
              <a:lumMod val="75000"/>
            </a:schemeClr>
          </a:solidFill>
          <a:ln w="635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rtlCol="0" anchor="ct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ar-SA" sz="6000" b="1" dirty="0" smtClean="0">
                <a:ln w="22225">
                  <a:solidFill>
                    <a:schemeClr val="accent2"/>
                  </a:solidFill>
                  <a:prstDash val="solid"/>
                </a:ln>
                <a:solidFill>
                  <a:schemeClr val="accent2">
                    <a:lumMod val="40000"/>
                    <a:lumOff val="60000"/>
                  </a:schemeClr>
                </a:solidFill>
              </a:rPr>
              <a:t>بسم الله الرحمن الرحيم</a:t>
            </a:r>
            <a:endParaRPr lang="en-US" sz="6000" b="1" dirty="0">
              <a:ln w="22225">
                <a:solidFill>
                  <a:schemeClr val="accent2"/>
                </a:solidFill>
                <a:prstDash val="solid"/>
              </a:ln>
              <a:solidFill>
                <a:schemeClr val="accent2">
                  <a:lumMod val="40000"/>
                  <a:lumOff val="60000"/>
                </a:schemeClr>
              </a:solidFill>
            </a:endParaRPr>
          </a:p>
        </p:txBody>
      </p:sp>
      <p:pic>
        <p:nvPicPr>
          <p:cNvPr id="5" name="Picture 4" descr="Assalamualaikum.gif"/>
          <p:cNvPicPr>
            <a:picLocks noChangeAspect="1"/>
          </p:cNvPicPr>
          <p:nvPr/>
        </p:nvPicPr>
        <p:blipFill>
          <a:blip r:embed="rId2"/>
          <a:stretch>
            <a:fillRect/>
          </a:stretch>
        </p:blipFill>
        <p:spPr>
          <a:xfrm>
            <a:off x="177420" y="1724614"/>
            <a:ext cx="8661779" cy="5031028"/>
          </a:xfrm>
          <a:prstGeom prst="roundRect">
            <a:avLst>
              <a:gd name="adj" fmla="val 8594"/>
            </a:avLst>
          </a:prstGeom>
          <a:solidFill>
            <a:srgbClr val="FFFFFF">
              <a:shade val="85000"/>
            </a:srgbClr>
          </a:solidFill>
          <a:ln>
            <a:no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Tree>
    <p:extLst>
      <p:ext uri="{BB962C8B-B14F-4D97-AF65-F5344CB8AC3E}">
        <p14:creationId xmlns:p14="http://schemas.microsoft.com/office/powerpoint/2010/main" val="3894449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32" fill="hold" grpId="0" nodeType="clickEffect">
                                  <p:stCondLst>
                                    <p:cond delay="0"/>
                                  </p:stCondLst>
                                  <p:iterate type="wd">
                                    <p:tmPct val="10000"/>
                                  </p:iterate>
                                  <p:childTnLst>
                                    <p:set>
                                      <p:cBhvr>
                                        <p:cTn id="12" dur="1" fill="hold">
                                          <p:stCondLst>
                                            <p:cond delay="0"/>
                                          </p:stCondLst>
                                        </p:cTn>
                                        <p:tgtEl>
                                          <p:spTgt spid="4"/>
                                        </p:tgtEl>
                                        <p:attrNameLst>
                                          <p:attrName>style.visibility</p:attrName>
                                        </p:attrNameLst>
                                      </p:cBhvr>
                                      <p:to>
                                        <p:strVal val="visible"/>
                                      </p:to>
                                    </p:set>
                                    <p:animEffect transition="in" filter="circle(out)">
                                      <p:cBhvr>
                                        <p:cTn id="13" dur="2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32"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out)">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91066" y="89273"/>
            <a:ext cx="8816453" cy="6695081"/>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Up Ribbon 2"/>
          <p:cNvSpPr/>
          <p:nvPr/>
        </p:nvSpPr>
        <p:spPr>
          <a:xfrm>
            <a:off x="423077" y="194762"/>
            <a:ext cx="8352430" cy="62779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3600" dirty="0" smtClean="0">
                <a:latin typeface="NikoshBAN" panose="02000000000000000000" pitchFamily="2" charset="0"/>
                <a:cs typeface="Traditional Arabic" pitchFamily="2" charset="-78"/>
              </a:rPr>
              <a:t> </a:t>
            </a:r>
            <a:r>
              <a:rPr lang="ar-SA" sz="3600" b="1" dirty="0" smtClean="0">
                <a:latin typeface="NikoshBAN" panose="02000000000000000000" pitchFamily="2" charset="0"/>
                <a:cs typeface="Traditional Arabic" pitchFamily="2" charset="-78"/>
              </a:rPr>
              <a:t>الهجرة</a:t>
            </a:r>
            <a:r>
              <a:rPr lang="bn-BD" sz="3600" dirty="0" smtClean="0">
                <a:latin typeface="NikoshBAN" panose="02000000000000000000" pitchFamily="2" charset="0"/>
                <a:cs typeface="NikoshBAN" panose="02000000000000000000" pitchFamily="2" charset="0"/>
              </a:rPr>
              <a:t>সংক্রান্ত আলোচনা</a:t>
            </a:r>
            <a:endParaRPr lang="en-US" sz="3600" dirty="0">
              <a:latin typeface="NikoshBAN" panose="02000000000000000000" pitchFamily="2" charset="0"/>
              <a:cs typeface="NikoshBAN" panose="02000000000000000000" pitchFamily="2" charset="0"/>
            </a:endParaRPr>
          </a:p>
        </p:txBody>
      </p:sp>
      <p:sp>
        <p:nvSpPr>
          <p:cNvPr id="4" name="Rectangle 3"/>
          <p:cNvSpPr/>
          <p:nvPr/>
        </p:nvSpPr>
        <p:spPr>
          <a:xfrm>
            <a:off x="191066" y="859622"/>
            <a:ext cx="8816453" cy="954107"/>
          </a:xfrm>
          <a:prstGeom prst="rect">
            <a:avLst/>
          </a:prstGeom>
          <a:noFill/>
        </p:spPr>
        <p:txBody>
          <a:bodyPr wrap="square" lIns="91440" tIns="45720" rIns="91440" bIns="45720">
            <a:spAutoFit/>
          </a:bodyPr>
          <a:lstStyle/>
          <a:p>
            <a:pPr algn="just"/>
            <a:r>
              <a:rPr lang="ar-SA" sz="2800" b="1" dirty="0" smtClean="0">
                <a:latin typeface="NikoshBAN" panose="02000000000000000000" pitchFamily="2" charset="0"/>
                <a:cs typeface="Traditional Arabic" pitchFamily="2" charset="-78"/>
              </a:rPr>
              <a:t>الهجرة</a:t>
            </a:r>
            <a:r>
              <a:rPr lang="bn-BD" sz="2800" b="1" dirty="0" smtClean="0">
                <a:latin typeface="NikoshBAN" panose="02000000000000000000" pitchFamily="2" charset="0"/>
                <a:cs typeface="Traditional Arabic" pitchFamily="2" charset="-78"/>
              </a:rPr>
              <a:t>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 শাব্দিকার্থ- শব্দটি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বাবে</a:t>
            </a:r>
            <a:r>
              <a:rPr lang="ar-SA"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نصر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 মাসদার। আভিধানিকার্থ- একস্থান থেকে অন্যস্থানে বের হওয়া, ত্যাগ করা, জন্মভূমি ত্যাগ করা ইত্যাদি।</a:t>
            </a:r>
            <a:endParaRPr lang="en-US" sz="28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Rectangle 4"/>
          <p:cNvSpPr/>
          <p:nvPr/>
        </p:nvSpPr>
        <p:spPr>
          <a:xfrm>
            <a:off x="191034" y="2887682"/>
            <a:ext cx="8816453" cy="3970318"/>
          </a:xfrm>
          <a:prstGeom prst="rect">
            <a:avLst/>
          </a:prstGeom>
          <a:noFill/>
        </p:spPr>
        <p:txBody>
          <a:bodyPr wrap="square" lIns="91440" tIns="45720" rIns="91440" bIns="45720">
            <a:spAutoFit/>
          </a:bodyPr>
          <a:lstStyle/>
          <a:p>
            <a:pPr algn="just"/>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হিজরতের প্রকারঃ- হিজরত দু’প্রকার;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ভীতিপ্রদ এলাকা হতে নিরাপদ স্থানে হিজরত, যেমঃ সাহাবীগণ মক্কা হতে মদীনা ও হাবশায় হিজরত করেছে।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দারুল কুফর হতে দারুল ইসলামে হিজরত, যেমন: সাহাবীগণ হাবশা হতে মদীনায় হিজরত করেছেন। ইমাম বদরুদ্দীন আইনি বলেন- হিজরত মোট সাত প্রকার:-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মক্কা হতে হাবশা হিজরত,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দুই.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মক্কা হতে দ্বিতীয়বার হাবশা হিজরত,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তিন.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মক্কা হতে মদীনায় হিজরত,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চার.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আল্লাহর নিষিদ্ধ বস্তু হতে হিজরত,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পাঁচ.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রাসূল (দঃ) এর পানে বিভিন্ন গোত্রের হিজরত,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ছয়.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ইসলামগ্রহণকারী নির্যাতিত মক্কাবাসীদের হিজরত, </a:t>
            </a:r>
            <a:r>
              <a:rPr lang="bn-BD" sz="28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সাত. </a:t>
            </a:r>
            <a:r>
              <a:rPr lang="bn-BD" sz="28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আখেরি যামানায় ফেতনা দেখা দিলে সিরিয়ার দিকে হিজরত।</a:t>
            </a:r>
            <a:endParaRPr lang="en-US" sz="2800" b="0" cap="none" spc="0" dirty="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Rectangle 5"/>
          <p:cNvSpPr/>
          <p:nvPr/>
        </p:nvSpPr>
        <p:spPr>
          <a:xfrm>
            <a:off x="191050" y="1592909"/>
            <a:ext cx="8816453" cy="1431161"/>
          </a:xfrm>
          <a:prstGeom prst="rect">
            <a:avLst/>
          </a:prstGeom>
          <a:noFill/>
        </p:spPr>
        <p:txBody>
          <a:bodyPr wrap="square" lIns="91440" tIns="45720" rIns="91440" bIns="45720">
            <a:spAutoFit/>
          </a:bodyPr>
          <a:lstStyle/>
          <a:p>
            <a:pPr algn="just"/>
            <a:r>
              <a:rPr lang="ar-SA" sz="29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2900" b="1" dirty="0">
                <a:latin typeface="NikoshBAN" panose="02000000000000000000" pitchFamily="2" charset="0"/>
                <a:cs typeface="Traditional Arabic" pitchFamily="2" charset="-78"/>
              </a:rPr>
              <a:t>الهجرة </a:t>
            </a:r>
            <a:r>
              <a:rPr lang="bn-BD" sz="2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 পারিভাষিকার্থ- আল্লামা ইবনে হাজার আসকালানী বলেন- আল্লাহ যা নিষিদ্ধ করেছেন তা পরিত্যাগ করা। মোট কথা- দ্বীনকে বিজয়ী করার জন্য নিজ মাতৃভূমি ত্যাগ করা অথবা আল্লাহর নিষিদ্ধ বিষয় ত্যাগ করা।</a:t>
            </a:r>
            <a:endParaRPr lang="en-US" sz="2800" b="0" cap="none" spc="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76034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iterate type="wd">
                                    <p:tmPct val="10000"/>
                                  </p:iterate>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iterate type="wd">
                                    <p:tmPct val="10000"/>
                                  </p:iterate>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1+#ppt_w/2"/>
                                          </p:val>
                                        </p:tav>
                                        <p:tav tm="100000">
                                          <p:val>
                                            <p:strVal val="#ppt_x"/>
                                          </p:val>
                                        </p:tav>
                                      </p:tavLst>
                                    </p:anim>
                                    <p:anim calcmode="lin" valueType="num">
                                      <p:cBhvr additive="base">
                                        <p:cTn id="2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iterate type="wd">
                                    <p:tmPct val="10000"/>
                                  </p:iterate>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1+#ppt_w/2"/>
                                          </p:val>
                                        </p:tav>
                                        <p:tav tm="100000">
                                          <p:val>
                                            <p:strVal val="#ppt_x"/>
                                          </p:val>
                                        </p:tav>
                                      </p:tavLst>
                                    </p:anim>
                                    <p:anim calcmode="lin" valueType="num">
                                      <p:cBhvr additive="base">
                                        <p:cTn id="30"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122829" y="136478"/>
            <a:ext cx="8884692" cy="6482686"/>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Up Ribbon 3"/>
          <p:cNvSpPr/>
          <p:nvPr/>
        </p:nvSpPr>
        <p:spPr>
          <a:xfrm>
            <a:off x="3067334" y="136478"/>
            <a:ext cx="2995683" cy="62779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3600" dirty="0" smtClean="0">
                <a:latin typeface="NikoshBAN" panose="02000000000000000000" pitchFamily="2" charset="0"/>
                <a:cs typeface="NikoshBAN" panose="02000000000000000000" pitchFamily="2" charset="0"/>
              </a:rPr>
              <a:t>তাহকীক</a:t>
            </a:r>
            <a:endParaRPr lang="en-US" sz="3600" dirty="0">
              <a:latin typeface="NikoshBAN" panose="02000000000000000000" pitchFamily="2" charset="0"/>
              <a:cs typeface="NikoshBAN" panose="02000000000000000000" pitchFamily="2" charset="0"/>
            </a:endParaRPr>
          </a:p>
        </p:txBody>
      </p:sp>
      <p:sp>
        <p:nvSpPr>
          <p:cNvPr id="5" name="Rectangle 4"/>
          <p:cNvSpPr/>
          <p:nvPr/>
        </p:nvSpPr>
        <p:spPr>
          <a:xfrm>
            <a:off x="4479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4479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7" name="Table 6"/>
          <p:cNvGraphicFramePr>
            <a:graphicFrameLocks noGrp="1"/>
          </p:cNvGraphicFramePr>
          <p:nvPr>
            <p:extLst>
              <p:ext uri="{D42A27DB-BD31-4B8C-83A1-F6EECF244321}">
                <p14:modId xmlns:p14="http://schemas.microsoft.com/office/powerpoint/2010/main" val="1325662752"/>
              </p:ext>
            </p:extLst>
          </p:nvPr>
        </p:nvGraphicFramePr>
        <p:xfrm>
          <a:off x="259307" y="864736"/>
          <a:ext cx="8625386" cy="4651986"/>
        </p:xfrm>
        <a:graphic>
          <a:graphicData uri="http://schemas.openxmlformats.org/drawingml/2006/table">
            <a:tbl>
              <a:tblPr firstRow="1" bandRow="1">
                <a:tableStyleId>{5940675A-B579-460E-94D1-54222C63F5DA}</a:tableStyleId>
              </a:tblPr>
              <a:tblGrid>
                <a:gridCol w="4312693"/>
                <a:gridCol w="4312693"/>
              </a:tblGrid>
              <a:tr h="7200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600" b="1" kern="1200" dirty="0" smtClean="0">
                          <a:solidFill>
                            <a:schemeClr val="tx1"/>
                          </a:solidFill>
                          <a:latin typeface="KFGQPC Uthman Taha Naskh" panose="02000000000000000000" pitchFamily="2" charset="-78"/>
                          <a:ea typeface="+mn-ea"/>
                          <a:cs typeface="KFGQPC Uthman Taha Naskh" panose="02000000000000000000" pitchFamily="2" charset="-78"/>
                        </a:rPr>
                        <a:t>يُصيب</a:t>
                      </a:r>
                      <a:endParaRPr lang="en-US" sz="3600" dirty="0" smtClean="0">
                        <a:latin typeface="NikoshBAN" panose="02000000000000000000" pitchFamily="2" charset="0"/>
                        <a:cs typeface="KFGQPC Uthman Taha Naskh" panose="02000000000000000000" pitchFamily="2" charset="-78"/>
                      </a:endParaRPr>
                    </a:p>
                  </a:txBody>
                  <a:tcPr/>
                </a:tc>
                <a:tc>
                  <a:txBody>
                    <a:bodyPr/>
                    <a:lstStyle/>
                    <a:p>
                      <a:pPr algn="ctr"/>
                      <a:r>
                        <a:rPr lang="ar-SA" sz="3600" b="1" kern="1200" dirty="0" smtClean="0">
                          <a:solidFill>
                            <a:schemeClr val="tx1"/>
                          </a:solidFill>
                          <a:latin typeface="KFGQPC Uthman Taha Naskh" panose="02000000000000000000" pitchFamily="2" charset="-78"/>
                          <a:ea typeface="+mn-ea"/>
                          <a:cs typeface="KFGQPC Uthman Taha Naskh" panose="02000000000000000000" pitchFamily="2" charset="-78"/>
                        </a:rPr>
                        <a:t>نَوَى</a:t>
                      </a:r>
                      <a:endParaRPr lang="en-US" sz="3600" dirty="0">
                        <a:latin typeface="NikoshBAN" panose="02000000000000000000" pitchFamily="2" charset="0"/>
                        <a:cs typeface="KFGQPC Uthman Taha Naskh" panose="02000000000000000000" pitchFamily="2" charset="-78"/>
                      </a:endParaRPr>
                    </a:p>
                  </a:txBody>
                  <a:tcPr/>
                </a:tc>
              </a:tr>
              <a:tr h="3806063">
                <a:tc>
                  <a:txBody>
                    <a:bodyPr/>
                    <a:lstStyle/>
                    <a:p>
                      <a:pPr algn="r" rtl="1"/>
                      <a:r>
                        <a:rPr lang="ar-SA" sz="3600" dirty="0" smtClean="0">
                          <a:latin typeface="NikoshBAN" panose="02000000000000000000" pitchFamily="2" charset="0"/>
                          <a:cs typeface="KFGQPC Uthman Taha Naskh" panose="02000000000000000000" pitchFamily="2" charset="-78"/>
                        </a:rPr>
                        <a:t>صيغة:</a:t>
                      </a:r>
                      <a:r>
                        <a:rPr lang="ar-SA" sz="3600" baseline="0" dirty="0" smtClean="0">
                          <a:latin typeface="NikoshBAN" panose="02000000000000000000" pitchFamily="2" charset="0"/>
                          <a:cs typeface="KFGQPC Uthman Taha Naskh" panose="02000000000000000000" pitchFamily="2" charset="-78"/>
                        </a:rPr>
                        <a:t> واحد مذكر غائب</a:t>
                      </a:r>
                    </a:p>
                    <a:p>
                      <a:pPr algn="r" rtl="1"/>
                      <a:r>
                        <a:rPr lang="ar-SA" sz="3600" baseline="0" dirty="0" smtClean="0">
                          <a:latin typeface="NikoshBAN" panose="02000000000000000000" pitchFamily="2" charset="0"/>
                          <a:cs typeface="KFGQPC Uthman Taha Naskh" panose="02000000000000000000" pitchFamily="2" charset="-78"/>
                        </a:rPr>
                        <a:t>بحث: </a:t>
                      </a:r>
                      <a:r>
                        <a:rPr lang="ar-SA" sz="3200" baseline="0" dirty="0" smtClean="0">
                          <a:latin typeface="NikoshBAN" panose="02000000000000000000" pitchFamily="2" charset="0"/>
                          <a:cs typeface="KFGQPC Uthman Taha Naskh" panose="02000000000000000000" pitchFamily="2" charset="-78"/>
                        </a:rPr>
                        <a:t>إثبات فعل ماضى معروف</a:t>
                      </a:r>
                    </a:p>
                    <a:p>
                      <a:pPr algn="r" rtl="1"/>
                      <a:r>
                        <a:rPr lang="ar-SA" sz="3600" baseline="0" dirty="0" smtClean="0">
                          <a:latin typeface="NikoshBAN" panose="02000000000000000000" pitchFamily="2" charset="0"/>
                          <a:cs typeface="KFGQPC Uthman Taha Naskh" panose="02000000000000000000" pitchFamily="2" charset="-78"/>
                        </a:rPr>
                        <a:t>باب: إفعال</a:t>
                      </a:r>
                      <a:endParaRPr lang="en-US" sz="3600" baseline="0" dirty="0" smtClean="0">
                        <a:latin typeface="NikoshBAN" panose="02000000000000000000" pitchFamily="2" charset="0"/>
                        <a:cs typeface="KFGQPC Uthman Taha Naskh" panose="02000000000000000000" pitchFamily="2" charset="-78"/>
                      </a:endParaRPr>
                    </a:p>
                    <a:p>
                      <a:pPr algn="r" rtl="1"/>
                      <a:r>
                        <a:rPr lang="ar-SA" sz="3600" baseline="0" dirty="0" smtClean="0">
                          <a:latin typeface="NikoshBAN" panose="02000000000000000000" pitchFamily="2" charset="0"/>
                          <a:cs typeface="KFGQPC Uthman Taha Naskh" panose="02000000000000000000" pitchFamily="2" charset="-78"/>
                        </a:rPr>
                        <a:t>مصدر: الإصابة</a:t>
                      </a:r>
                    </a:p>
                    <a:p>
                      <a:pPr algn="r" rtl="1"/>
                      <a:r>
                        <a:rPr lang="ar-SA" sz="3600" baseline="0" dirty="0" smtClean="0">
                          <a:latin typeface="NikoshBAN" panose="02000000000000000000" pitchFamily="2" charset="0"/>
                          <a:cs typeface="KFGQPC Uthman Taha Naskh" panose="02000000000000000000" pitchFamily="2" charset="-78"/>
                        </a:rPr>
                        <a:t>مادة: ص+و+ب</a:t>
                      </a:r>
                    </a:p>
                    <a:p>
                      <a:pPr algn="r" rtl="1"/>
                      <a:r>
                        <a:rPr lang="ar-SA" sz="3600" baseline="0" dirty="0" smtClean="0">
                          <a:latin typeface="NikoshBAN" panose="02000000000000000000" pitchFamily="2" charset="0"/>
                          <a:cs typeface="KFGQPC Uthman Taha Naskh" panose="02000000000000000000" pitchFamily="2" charset="-78"/>
                        </a:rPr>
                        <a:t>جنس: أجوف واوى</a:t>
                      </a:r>
                    </a:p>
                    <a:p>
                      <a:pPr algn="r" rtl="1"/>
                      <a:r>
                        <a:rPr lang="ar-SA" sz="3600" baseline="0" dirty="0" smtClean="0">
                          <a:latin typeface="NikoshBAN" panose="02000000000000000000" pitchFamily="2" charset="0"/>
                          <a:cs typeface="KFGQPC Uthman Taha Naskh" panose="02000000000000000000" pitchFamily="2" charset="-78"/>
                        </a:rPr>
                        <a:t>معنى: </a:t>
                      </a:r>
                      <a:r>
                        <a:rPr lang="bn-BD" sz="3600" baseline="0" dirty="0" smtClean="0">
                          <a:latin typeface="NikoshBAN" panose="02000000000000000000" pitchFamily="2" charset="0"/>
                          <a:cs typeface="NikoshBAN" panose="02000000000000000000" pitchFamily="2" charset="0"/>
                        </a:rPr>
                        <a:t>সে পাবে, অর্জন করবে</a:t>
                      </a:r>
                      <a:endParaRPr lang="en-US" sz="4000" dirty="0">
                        <a:latin typeface="NikoshBAN" panose="02000000000000000000" pitchFamily="2" charset="0"/>
                        <a:cs typeface="KFGQPC Uthman Taha Naskh" panose="02000000000000000000" pitchFamily="2" charset="-78"/>
                      </a:endParaRPr>
                    </a:p>
                  </a:txBody>
                  <a:tcPr/>
                </a:tc>
                <a:tc>
                  <a:txBody>
                    <a:bodyPr/>
                    <a:lstStyle/>
                    <a:p>
                      <a:pPr algn="r" rtl="1"/>
                      <a:r>
                        <a:rPr lang="ar-SA" sz="3600" dirty="0" smtClean="0">
                          <a:latin typeface="KFGQPC Uthman Taha Naskh" panose="02000000000000000000" pitchFamily="2" charset="-78"/>
                          <a:cs typeface="KFGQPC Uthman Taha Naskh" panose="02000000000000000000" pitchFamily="2" charset="-78"/>
                        </a:rPr>
                        <a:t>صيغة:</a:t>
                      </a:r>
                      <a:r>
                        <a:rPr lang="ar-SA" sz="3600" baseline="0" dirty="0" smtClean="0">
                          <a:latin typeface="KFGQPC Uthman Taha Naskh" panose="02000000000000000000" pitchFamily="2" charset="-78"/>
                          <a:cs typeface="KFGQPC Uthman Taha Naskh" panose="02000000000000000000" pitchFamily="2" charset="-78"/>
                        </a:rPr>
                        <a:t> واحد مذكر غائب</a:t>
                      </a:r>
                    </a:p>
                    <a:p>
                      <a:pPr algn="r" rtl="1"/>
                      <a:r>
                        <a:rPr lang="ar-SA" sz="3600" baseline="0" dirty="0" smtClean="0">
                          <a:latin typeface="KFGQPC Uthman Taha Naskh" panose="02000000000000000000" pitchFamily="2" charset="-78"/>
                          <a:cs typeface="KFGQPC Uthman Taha Naskh" panose="02000000000000000000" pitchFamily="2" charset="-78"/>
                        </a:rPr>
                        <a:t>بحث: </a:t>
                      </a:r>
                      <a:r>
                        <a:rPr lang="ar-SA" sz="3200" baseline="0" dirty="0" smtClean="0">
                          <a:latin typeface="KFGQPC Uthman Taha Naskh" panose="02000000000000000000" pitchFamily="2" charset="-78"/>
                          <a:cs typeface="KFGQPC Uthman Taha Naskh" panose="02000000000000000000" pitchFamily="2" charset="-78"/>
                        </a:rPr>
                        <a:t>إثبات فعل ماضى معروف</a:t>
                      </a:r>
                    </a:p>
                    <a:p>
                      <a:pPr algn="r" rtl="1"/>
                      <a:r>
                        <a:rPr lang="ar-SA" sz="3600" baseline="0" dirty="0" smtClean="0">
                          <a:latin typeface="KFGQPC Uthman Taha Naskh" panose="02000000000000000000" pitchFamily="2" charset="-78"/>
                          <a:cs typeface="KFGQPC Uthman Taha Naskh" panose="02000000000000000000" pitchFamily="2" charset="-78"/>
                        </a:rPr>
                        <a:t>باب: ضرب_ يضرب، </a:t>
                      </a:r>
                      <a:endParaRPr lang="en-US" sz="3600" baseline="0" dirty="0" smtClean="0">
                        <a:latin typeface="KFGQPC Uthman Taha Naskh" panose="02000000000000000000" pitchFamily="2" charset="-78"/>
                        <a:cs typeface="KFGQPC Uthman Taha Naskh" panose="02000000000000000000" pitchFamily="2" charset="-78"/>
                      </a:endParaRPr>
                    </a:p>
                    <a:p>
                      <a:pPr algn="r" rtl="1"/>
                      <a:r>
                        <a:rPr lang="ar-SA" sz="3600" baseline="0" dirty="0" smtClean="0">
                          <a:latin typeface="KFGQPC Uthman Taha Naskh" panose="02000000000000000000" pitchFamily="2" charset="-78"/>
                          <a:cs typeface="KFGQPC Uthman Taha Naskh" panose="02000000000000000000" pitchFamily="2" charset="-78"/>
                        </a:rPr>
                        <a:t>مصدر: النية</a:t>
                      </a:r>
                    </a:p>
                    <a:p>
                      <a:pPr algn="r" rtl="1"/>
                      <a:r>
                        <a:rPr lang="ar-SA" sz="3600" baseline="0" dirty="0" smtClean="0">
                          <a:latin typeface="KFGQPC Uthman Taha Naskh" panose="02000000000000000000" pitchFamily="2" charset="-78"/>
                          <a:cs typeface="KFGQPC Uthman Taha Naskh" panose="02000000000000000000" pitchFamily="2" charset="-78"/>
                        </a:rPr>
                        <a:t>ماده: ن+و+ى، </a:t>
                      </a:r>
                    </a:p>
                    <a:p>
                      <a:pPr algn="r" rtl="1"/>
                      <a:r>
                        <a:rPr lang="ar-SA" sz="3600" baseline="0" dirty="0" smtClean="0">
                          <a:latin typeface="KFGQPC Uthman Taha Naskh" panose="02000000000000000000" pitchFamily="2" charset="-78"/>
                          <a:cs typeface="KFGQPC Uthman Taha Naskh" panose="02000000000000000000" pitchFamily="2" charset="-78"/>
                        </a:rPr>
                        <a:t>جنس: لفيف مقرون</a:t>
                      </a:r>
                    </a:p>
                    <a:p>
                      <a:pPr algn="r" rtl="1"/>
                      <a:r>
                        <a:rPr lang="ar-SA" sz="3600" baseline="0" dirty="0" smtClean="0">
                          <a:latin typeface="KFGQPC Uthman Taha Naskh" panose="02000000000000000000" pitchFamily="2" charset="-78"/>
                          <a:cs typeface="KFGQPC Uthman Taha Naskh" panose="02000000000000000000" pitchFamily="2" charset="-78"/>
                        </a:rPr>
                        <a:t>معنى: </a:t>
                      </a:r>
                      <a:r>
                        <a:rPr lang="bn-BD" sz="3600" baseline="0" dirty="0" smtClean="0">
                          <a:latin typeface="NikoshBAN" panose="02000000000000000000" pitchFamily="2" charset="0"/>
                          <a:cs typeface="NikoshBAN" panose="02000000000000000000" pitchFamily="2" charset="0"/>
                        </a:rPr>
                        <a:t>সে ইচ্ছা করল</a:t>
                      </a:r>
                      <a:endParaRPr lang="ur-PK" sz="3600" dirty="0" smtClean="0">
                        <a:latin typeface="KFGQPC Uthman Taha Naskh" panose="02000000000000000000" pitchFamily="2" charset="-78"/>
                        <a:cs typeface="KFGQPC Uthman Taha Naskh" panose="02000000000000000000" pitchFamily="2" charset="-78"/>
                      </a:endParaRPr>
                    </a:p>
                  </a:txBody>
                  <a:tcPr/>
                </a:tc>
              </a:tr>
            </a:tbl>
          </a:graphicData>
        </a:graphic>
      </p:graphicFrame>
    </p:spTree>
    <p:extLst>
      <p:ext uri="{BB962C8B-B14F-4D97-AF65-F5344CB8AC3E}">
        <p14:creationId xmlns:p14="http://schemas.microsoft.com/office/powerpoint/2010/main" val="8354066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Rectangle 1"/>
          <p:cNvSpPr/>
          <p:nvPr/>
        </p:nvSpPr>
        <p:spPr>
          <a:xfrm>
            <a:off x="122829" y="136478"/>
            <a:ext cx="8884692" cy="6482686"/>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5715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3" name="Up Ribbon 2"/>
          <p:cNvSpPr/>
          <p:nvPr/>
        </p:nvSpPr>
        <p:spPr>
          <a:xfrm>
            <a:off x="3067334" y="136478"/>
            <a:ext cx="2995683" cy="62779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3600" dirty="0" smtClean="0">
                <a:latin typeface="NikoshBAN" panose="02000000000000000000" pitchFamily="2" charset="0"/>
                <a:cs typeface="NikoshBAN" panose="02000000000000000000" pitchFamily="2" charset="0"/>
              </a:rPr>
              <a:t>তাহকীক</a:t>
            </a:r>
            <a:endParaRPr lang="en-US" sz="3600" dirty="0">
              <a:latin typeface="NikoshBAN" panose="02000000000000000000" pitchFamily="2" charset="0"/>
              <a:cs typeface="NikoshBAN" panose="02000000000000000000" pitchFamily="2" charset="0"/>
            </a:endParaRPr>
          </a:p>
        </p:txBody>
      </p:sp>
      <p:sp>
        <p:nvSpPr>
          <p:cNvPr id="4" name="Rectangle 3"/>
          <p:cNvSpPr/>
          <p:nvPr/>
        </p:nvSpPr>
        <p:spPr>
          <a:xfrm>
            <a:off x="4479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479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6" name="Table 5"/>
          <p:cNvGraphicFramePr>
            <a:graphicFrameLocks noGrp="1"/>
          </p:cNvGraphicFramePr>
          <p:nvPr>
            <p:extLst>
              <p:ext uri="{D42A27DB-BD31-4B8C-83A1-F6EECF244321}">
                <p14:modId xmlns:p14="http://schemas.microsoft.com/office/powerpoint/2010/main" val="3249943806"/>
              </p:ext>
            </p:extLst>
          </p:nvPr>
        </p:nvGraphicFramePr>
        <p:xfrm>
          <a:off x="259307" y="864736"/>
          <a:ext cx="8557147" cy="4651986"/>
        </p:xfrm>
        <a:graphic>
          <a:graphicData uri="http://schemas.openxmlformats.org/drawingml/2006/table">
            <a:tbl>
              <a:tblPr firstRow="1" bandRow="1">
                <a:tableStyleId>{5940675A-B579-460E-94D1-54222C63F5DA}</a:tableStyleId>
              </a:tblPr>
              <a:tblGrid>
                <a:gridCol w="4312693"/>
                <a:gridCol w="4244454"/>
              </a:tblGrid>
              <a:tr h="7200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SA" sz="3600" b="1" kern="1200" dirty="0" smtClean="0">
                          <a:solidFill>
                            <a:schemeClr val="tx1"/>
                          </a:solidFill>
                          <a:latin typeface="KFGQPC Uthman Taha Naskh" panose="02000000000000000000" pitchFamily="2" charset="-78"/>
                          <a:ea typeface="+mn-ea"/>
                          <a:cs typeface="KFGQPC Uthman Taha Naskh" panose="02000000000000000000" pitchFamily="2" charset="-78"/>
                        </a:rPr>
                        <a:t>هَاجَرَ</a:t>
                      </a:r>
                      <a:endParaRPr lang="en-US" sz="3600" dirty="0" smtClean="0">
                        <a:latin typeface="NikoshBAN" panose="02000000000000000000" pitchFamily="2" charset="0"/>
                        <a:cs typeface="KFGQPC Uthman Taha Naskh" panose="02000000000000000000" pitchFamily="2" charset="-78"/>
                      </a:endParaRPr>
                    </a:p>
                  </a:txBody>
                  <a:tcPr/>
                </a:tc>
                <a:tc>
                  <a:txBody>
                    <a:bodyPr/>
                    <a:lstStyle/>
                    <a:p>
                      <a:pPr algn="ctr"/>
                      <a:r>
                        <a:rPr lang="ar-SA" sz="3600" b="1" kern="1200" dirty="0" smtClean="0">
                          <a:solidFill>
                            <a:schemeClr val="tx1"/>
                          </a:solidFill>
                          <a:latin typeface="KFGQPC Uthman Taha Naskh" panose="02000000000000000000" pitchFamily="2" charset="-78"/>
                          <a:ea typeface="+mn-ea"/>
                          <a:cs typeface="KFGQPC Uthman Taha Naskh" panose="02000000000000000000" pitchFamily="2" charset="-78"/>
                        </a:rPr>
                        <a:t>يَتَزَوَّجُ</a:t>
                      </a:r>
                      <a:endParaRPr lang="en-US" sz="3600" dirty="0">
                        <a:latin typeface="NikoshBAN" panose="02000000000000000000" pitchFamily="2" charset="0"/>
                        <a:cs typeface="KFGQPC Uthman Taha Naskh" panose="02000000000000000000" pitchFamily="2" charset="-78"/>
                      </a:endParaRPr>
                    </a:p>
                  </a:txBody>
                  <a:tcPr/>
                </a:tc>
              </a:tr>
              <a:tr h="3806063">
                <a:tc>
                  <a:txBody>
                    <a:bodyPr/>
                    <a:lstStyle/>
                    <a:p>
                      <a:pPr algn="r" rtl="1"/>
                      <a:r>
                        <a:rPr lang="ar-SA" sz="3600" dirty="0" smtClean="0">
                          <a:latin typeface="NikoshBAN" panose="02000000000000000000" pitchFamily="2" charset="0"/>
                          <a:cs typeface="KFGQPC Uthman Taha Naskh" panose="02000000000000000000" pitchFamily="2" charset="-78"/>
                        </a:rPr>
                        <a:t>صيغة:</a:t>
                      </a:r>
                      <a:r>
                        <a:rPr lang="ar-SA" sz="3600" baseline="0" dirty="0" smtClean="0">
                          <a:latin typeface="NikoshBAN" panose="02000000000000000000" pitchFamily="2" charset="0"/>
                          <a:cs typeface="KFGQPC Uthman Taha Naskh" panose="02000000000000000000" pitchFamily="2" charset="-78"/>
                        </a:rPr>
                        <a:t> واحد مذكر غائب</a:t>
                      </a:r>
                    </a:p>
                    <a:p>
                      <a:pPr algn="r" rtl="1"/>
                      <a:r>
                        <a:rPr lang="ar-SA" sz="3600" baseline="0" dirty="0" smtClean="0">
                          <a:latin typeface="NikoshBAN" panose="02000000000000000000" pitchFamily="2" charset="0"/>
                          <a:cs typeface="KFGQPC Uthman Taha Naskh" panose="02000000000000000000" pitchFamily="2" charset="-78"/>
                        </a:rPr>
                        <a:t>بحث: </a:t>
                      </a:r>
                      <a:r>
                        <a:rPr lang="ar-SA" sz="3200" baseline="0" dirty="0" smtClean="0">
                          <a:latin typeface="NikoshBAN" panose="02000000000000000000" pitchFamily="2" charset="0"/>
                          <a:cs typeface="KFGQPC Uthman Taha Naskh" panose="02000000000000000000" pitchFamily="2" charset="-78"/>
                        </a:rPr>
                        <a:t>إثبات فعل ماضى معروف</a:t>
                      </a:r>
                    </a:p>
                    <a:p>
                      <a:pPr algn="r" rtl="1"/>
                      <a:r>
                        <a:rPr lang="ar-SA" sz="3600" baseline="0" dirty="0" smtClean="0">
                          <a:latin typeface="NikoshBAN" panose="02000000000000000000" pitchFamily="2" charset="0"/>
                          <a:cs typeface="KFGQPC Uthman Taha Naskh" panose="02000000000000000000" pitchFamily="2" charset="-78"/>
                        </a:rPr>
                        <a:t>باب: مفاعلةٌ</a:t>
                      </a:r>
                      <a:endParaRPr lang="en-US" sz="3600" baseline="0" dirty="0" smtClean="0">
                        <a:latin typeface="NikoshBAN" panose="02000000000000000000" pitchFamily="2" charset="0"/>
                        <a:cs typeface="KFGQPC Uthman Taha Naskh" panose="02000000000000000000" pitchFamily="2" charset="-78"/>
                      </a:endParaRPr>
                    </a:p>
                    <a:p>
                      <a:pPr algn="r" rtl="1"/>
                      <a:r>
                        <a:rPr lang="ar-SA" sz="3600" baseline="0" dirty="0" smtClean="0">
                          <a:latin typeface="NikoshBAN" panose="02000000000000000000" pitchFamily="2" charset="0"/>
                          <a:cs typeface="KFGQPC Uthman Taha Naskh" panose="02000000000000000000" pitchFamily="2" charset="-78"/>
                        </a:rPr>
                        <a:t>مصدر: الْمُهاجَرةُ</a:t>
                      </a:r>
                    </a:p>
                    <a:p>
                      <a:pPr algn="r" rtl="1"/>
                      <a:r>
                        <a:rPr lang="ar-SA" sz="3600" baseline="0" dirty="0" smtClean="0">
                          <a:latin typeface="NikoshBAN" panose="02000000000000000000" pitchFamily="2" charset="0"/>
                          <a:cs typeface="KFGQPC Uthman Taha Naskh" panose="02000000000000000000" pitchFamily="2" charset="-78"/>
                        </a:rPr>
                        <a:t>مادة: ه+ج+ر</a:t>
                      </a:r>
                    </a:p>
                    <a:p>
                      <a:pPr algn="r" rtl="1"/>
                      <a:r>
                        <a:rPr lang="ar-SA" sz="3600" baseline="0" dirty="0" smtClean="0">
                          <a:latin typeface="NikoshBAN" panose="02000000000000000000" pitchFamily="2" charset="0"/>
                          <a:cs typeface="KFGQPC Uthman Taha Naskh" panose="02000000000000000000" pitchFamily="2" charset="-78"/>
                        </a:rPr>
                        <a:t>جنس: صحيح</a:t>
                      </a:r>
                    </a:p>
                    <a:p>
                      <a:pPr algn="r" rtl="1"/>
                      <a:r>
                        <a:rPr lang="ar-SA" sz="3600" baseline="0" dirty="0" smtClean="0">
                          <a:latin typeface="NikoshBAN" panose="02000000000000000000" pitchFamily="2" charset="0"/>
                          <a:cs typeface="KFGQPC Uthman Taha Naskh" panose="02000000000000000000" pitchFamily="2" charset="-78"/>
                        </a:rPr>
                        <a:t>معنى: </a:t>
                      </a:r>
                      <a:r>
                        <a:rPr lang="bn-BD" sz="3600" baseline="0" dirty="0" smtClean="0">
                          <a:latin typeface="NikoshBAN" panose="02000000000000000000" pitchFamily="2" charset="0"/>
                          <a:cs typeface="NikoshBAN" panose="02000000000000000000" pitchFamily="2" charset="0"/>
                        </a:rPr>
                        <a:t>সে পরিত্যাগ করল</a:t>
                      </a:r>
                      <a:endParaRPr lang="en-US" sz="4000" dirty="0">
                        <a:latin typeface="NikoshBAN" panose="02000000000000000000" pitchFamily="2" charset="0"/>
                        <a:cs typeface="KFGQPC Uthman Taha Naskh" panose="02000000000000000000" pitchFamily="2" charset="-78"/>
                      </a:endParaRPr>
                    </a:p>
                  </a:txBody>
                  <a:tcPr/>
                </a:tc>
                <a:tc>
                  <a:txBody>
                    <a:bodyPr/>
                    <a:lstStyle/>
                    <a:p>
                      <a:pPr algn="r" rtl="1"/>
                      <a:r>
                        <a:rPr lang="ar-SA" sz="3600" dirty="0" smtClean="0">
                          <a:latin typeface="KFGQPC Uthman Taha Naskh" panose="02000000000000000000" pitchFamily="2" charset="-78"/>
                          <a:cs typeface="KFGQPC Uthman Taha Naskh" panose="02000000000000000000" pitchFamily="2" charset="-78"/>
                        </a:rPr>
                        <a:t>صيغة:</a:t>
                      </a:r>
                      <a:r>
                        <a:rPr lang="ar-SA" sz="3600" baseline="0" dirty="0" smtClean="0">
                          <a:latin typeface="KFGQPC Uthman Taha Naskh" panose="02000000000000000000" pitchFamily="2" charset="-78"/>
                          <a:cs typeface="KFGQPC Uthman Taha Naskh" panose="02000000000000000000" pitchFamily="2" charset="-78"/>
                        </a:rPr>
                        <a:t> واحد مذكر غائب</a:t>
                      </a:r>
                    </a:p>
                    <a:p>
                      <a:pPr algn="r" rtl="1"/>
                      <a:r>
                        <a:rPr lang="ar-SA" sz="3200" baseline="0" dirty="0" smtClean="0">
                          <a:latin typeface="KFGQPC Uthman Taha Naskh" panose="02000000000000000000" pitchFamily="2" charset="-78"/>
                          <a:cs typeface="KFGQPC Uthman Taha Naskh" panose="02000000000000000000" pitchFamily="2" charset="-78"/>
                        </a:rPr>
                        <a:t>بحث: إثبات فعل مضارع معروف</a:t>
                      </a:r>
                    </a:p>
                    <a:p>
                      <a:pPr algn="r" rtl="1"/>
                      <a:r>
                        <a:rPr lang="ar-SA" sz="3600" baseline="0" dirty="0" smtClean="0">
                          <a:latin typeface="KFGQPC Uthman Taha Naskh" panose="02000000000000000000" pitchFamily="2" charset="-78"/>
                          <a:cs typeface="KFGQPC Uthman Taha Naskh" panose="02000000000000000000" pitchFamily="2" charset="-78"/>
                        </a:rPr>
                        <a:t>باب: تَفَعُلٌ، </a:t>
                      </a:r>
                      <a:endParaRPr lang="en-US" sz="3600" baseline="0" dirty="0" smtClean="0">
                        <a:latin typeface="KFGQPC Uthman Taha Naskh" panose="02000000000000000000" pitchFamily="2" charset="-78"/>
                        <a:cs typeface="KFGQPC Uthman Taha Naskh" panose="02000000000000000000" pitchFamily="2" charset="-78"/>
                      </a:endParaRPr>
                    </a:p>
                    <a:p>
                      <a:pPr algn="r" rtl="1"/>
                      <a:r>
                        <a:rPr lang="ar-SA" sz="3600" baseline="0" dirty="0" smtClean="0">
                          <a:latin typeface="KFGQPC Uthman Taha Naskh" panose="02000000000000000000" pitchFamily="2" charset="-78"/>
                          <a:cs typeface="KFGQPC Uthman Taha Naskh" panose="02000000000000000000" pitchFamily="2" charset="-78"/>
                        </a:rPr>
                        <a:t>مصدر: التزوجُ</a:t>
                      </a:r>
                    </a:p>
                    <a:p>
                      <a:pPr algn="r" rtl="1"/>
                      <a:r>
                        <a:rPr lang="ar-SA" sz="3600" baseline="0" dirty="0" smtClean="0">
                          <a:latin typeface="KFGQPC Uthman Taha Naskh" panose="02000000000000000000" pitchFamily="2" charset="-78"/>
                          <a:cs typeface="KFGQPC Uthman Taha Naskh" panose="02000000000000000000" pitchFamily="2" charset="-78"/>
                        </a:rPr>
                        <a:t>ماده: ز+و+ج</a:t>
                      </a:r>
                    </a:p>
                    <a:p>
                      <a:pPr algn="r" rtl="1"/>
                      <a:r>
                        <a:rPr lang="ar-SA" sz="3600" baseline="0" dirty="0" smtClean="0">
                          <a:latin typeface="KFGQPC Uthman Taha Naskh" panose="02000000000000000000" pitchFamily="2" charset="-78"/>
                          <a:cs typeface="KFGQPC Uthman Taha Naskh" panose="02000000000000000000" pitchFamily="2" charset="-78"/>
                        </a:rPr>
                        <a:t>جنس: </a:t>
                      </a:r>
                      <a:r>
                        <a:rPr lang="ar-SA" sz="3600" baseline="0" dirty="0" smtClean="0">
                          <a:latin typeface="KFGQPC Uthman Taha Naskh" panose="02000000000000000000" pitchFamily="2" charset="-78"/>
                          <a:cs typeface="KFGQPC Uthman Taha Naskh" panose="02000000000000000000" pitchFamily="2" charset="-78"/>
                        </a:rPr>
                        <a:t>أجوف واوى</a:t>
                      </a:r>
                      <a:endParaRPr lang="ar-SA" sz="3600" baseline="0" dirty="0" smtClean="0">
                        <a:latin typeface="KFGQPC Uthman Taha Naskh" panose="02000000000000000000" pitchFamily="2" charset="-78"/>
                        <a:cs typeface="KFGQPC Uthman Taha Naskh" panose="02000000000000000000" pitchFamily="2" charset="-78"/>
                      </a:endParaRPr>
                    </a:p>
                    <a:p>
                      <a:pPr algn="r" rtl="1"/>
                      <a:r>
                        <a:rPr lang="ar-SA" sz="3600" baseline="0" dirty="0" smtClean="0">
                          <a:latin typeface="KFGQPC Uthman Taha Naskh" panose="02000000000000000000" pitchFamily="2" charset="-78"/>
                          <a:cs typeface="KFGQPC Uthman Taha Naskh" panose="02000000000000000000" pitchFamily="2" charset="-78"/>
                        </a:rPr>
                        <a:t>معنى:</a:t>
                      </a:r>
                      <a:r>
                        <a:rPr lang="bn-BD" sz="3200" baseline="0" dirty="0" smtClean="0">
                          <a:latin typeface="NikoshBAN" panose="02000000000000000000" pitchFamily="2" charset="0"/>
                          <a:cs typeface="NikoshBAN" panose="02000000000000000000" pitchFamily="2" charset="0"/>
                        </a:rPr>
                        <a:t> </a:t>
                      </a:r>
                      <a:r>
                        <a:rPr lang="bn-BD" sz="3600" baseline="0" dirty="0" smtClean="0">
                          <a:latin typeface="NikoshBAN" panose="02000000000000000000" pitchFamily="2" charset="0"/>
                          <a:cs typeface="NikoshBAN" panose="02000000000000000000" pitchFamily="2" charset="0"/>
                        </a:rPr>
                        <a:t>সে বিবাহ করবে </a:t>
                      </a:r>
                      <a:endParaRPr lang="ur-PK" sz="3200" dirty="0" smtClean="0">
                        <a:latin typeface="NikoshBAN" panose="02000000000000000000" pitchFamily="2" charset="0"/>
                        <a:cs typeface="KFGQPC Uthman Taha Naskh" panose="02000000000000000000" pitchFamily="2" charset="-78"/>
                      </a:endParaRPr>
                    </a:p>
                  </a:txBody>
                  <a:tcPr/>
                </a:tc>
              </a:tr>
            </a:tbl>
          </a:graphicData>
        </a:graphic>
      </p:graphicFrame>
    </p:spTree>
    <p:extLst>
      <p:ext uri="{BB962C8B-B14F-4D97-AF65-F5344CB8AC3E}">
        <p14:creationId xmlns:p14="http://schemas.microsoft.com/office/powerpoint/2010/main" val="410200839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Up Ribbon 2"/>
          <p:cNvSpPr/>
          <p:nvPr/>
        </p:nvSpPr>
        <p:spPr>
          <a:xfrm>
            <a:off x="2004514" y="136478"/>
            <a:ext cx="5134970" cy="62779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3600" dirty="0" smtClean="0">
                <a:latin typeface="NikoshBAN" panose="02000000000000000000" pitchFamily="2" charset="0"/>
                <a:cs typeface="NikoshBAN" panose="02000000000000000000" pitchFamily="2" charset="0"/>
              </a:rPr>
              <a:t>রাবীর জীবনী</a:t>
            </a:r>
            <a:endParaRPr lang="en-US" sz="3600" dirty="0">
              <a:latin typeface="NikoshBAN" panose="02000000000000000000" pitchFamily="2" charset="0"/>
              <a:cs typeface="NikoshBAN" panose="02000000000000000000" pitchFamily="2" charset="0"/>
            </a:endParaRPr>
          </a:p>
        </p:txBody>
      </p:sp>
      <p:sp>
        <p:nvSpPr>
          <p:cNvPr id="4" name="Rectangle 3"/>
          <p:cNvSpPr/>
          <p:nvPr/>
        </p:nvSpPr>
        <p:spPr>
          <a:xfrm>
            <a:off x="4479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p:cNvSpPr/>
          <p:nvPr/>
        </p:nvSpPr>
        <p:spPr>
          <a:xfrm>
            <a:off x="4479634" y="2967335"/>
            <a:ext cx="184730" cy="923330"/>
          </a:xfrm>
          <a:prstGeom prst="rect">
            <a:avLst/>
          </a:prstGeom>
          <a:noFill/>
        </p:spPr>
        <p:txBody>
          <a:bodyPr wrap="non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45" name="Diagram 44"/>
          <p:cNvGraphicFramePr/>
          <p:nvPr>
            <p:extLst>
              <p:ext uri="{D42A27DB-BD31-4B8C-83A1-F6EECF244321}">
                <p14:modId xmlns:p14="http://schemas.microsoft.com/office/powerpoint/2010/main" val="3074250023"/>
              </p:ext>
            </p:extLst>
          </p:nvPr>
        </p:nvGraphicFramePr>
        <p:xfrm>
          <a:off x="122830" y="764276"/>
          <a:ext cx="9021170" cy="6093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91682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5">
                                            <p:graphicEl>
                                              <a:dgm id="{4869C6E1-9859-4D7D-88BF-6FC5112ACDFA}"/>
                                            </p:graphicEl>
                                          </p:spTgt>
                                        </p:tgtEl>
                                        <p:attrNameLst>
                                          <p:attrName>style.visibility</p:attrName>
                                        </p:attrNameLst>
                                      </p:cBhvr>
                                      <p:to>
                                        <p:strVal val="visible"/>
                                      </p:to>
                                    </p:set>
                                    <p:animEffect transition="in" filter="wheel(1)">
                                      <p:cBhvr>
                                        <p:cTn id="12" dur="2000"/>
                                        <p:tgtEl>
                                          <p:spTgt spid="45">
                                            <p:graphicEl>
                                              <a:dgm id="{4869C6E1-9859-4D7D-88BF-6FC5112ACDFA}"/>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5">
                                            <p:graphicEl>
                                              <a:dgm id="{2FD95A44-6C73-4162-A284-63C093E4630C}"/>
                                            </p:graphicEl>
                                          </p:spTgt>
                                        </p:tgtEl>
                                        <p:attrNameLst>
                                          <p:attrName>style.visibility</p:attrName>
                                        </p:attrNameLst>
                                      </p:cBhvr>
                                      <p:to>
                                        <p:strVal val="visible"/>
                                      </p:to>
                                    </p:set>
                                    <p:animEffect transition="in" filter="wheel(1)">
                                      <p:cBhvr>
                                        <p:cTn id="17" dur="2000"/>
                                        <p:tgtEl>
                                          <p:spTgt spid="45">
                                            <p:graphicEl>
                                              <a:dgm id="{2FD95A44-6C73-4162-A284-63C093E4630C}"/>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45">
                                            <p:graphicEl>
                                              <a:dgm id="{A256C7FB-B982-46F5-98A5-9F995BE8D70A}"/>
                                            </p:graphicEl>
                                          </p:spTgt>
                                        </p:tgtEl>
                                        <p:attrNameLst>
                                          <p:attrName>style.visibility</p:attrName>
                                        </p:attrNameLst>
                                      </p:cBhvr>
                                      <p:to>
                                        <p:strVal val="visible"/>
                                      </p:to>
                                    </p:set>
                                    <p:animEffect transition="in" filter="wheel(1)">
                                      <p:cBhvr>
                                        <p:cTn id="22" dur="2000"/>
                                        <p:tgtEl>
                                          <p:spTgt spid="45">
                                            <p:graphicEl>
                                              <a:dgm id="{A256C7FB-B982-46F5-98A5-9F995BE8D70A}"/>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45">
                                            <p:graphicEl>
                                              <a:dgm id="{BAD7B091-B0F3-4148-B3B8-24A7D5CCDD67}"/>
                                            </p:graphicEl>
                                          </p:spTgt>
                                        </p:tgtEl>
                                        <p:attrNameLst>
                                          <p:attrName>style.visibility</p:attrName>
                                        </p:attrNameLst>
                                      </p:cBhvr>
                                      <p:to>
                                        <p:strVal val="visible"/>
                                      </p:to>
                                    </p:set>
                                    <p:animEffect transition="in" filter="wheel(1)">
                                      <p:cBhvr>
                                        <p:cTn id="27" dur="2000"/>
                                        <p:tgtEl>
                                          <p:spTgt spid="45">
                                            <p:graphicEl>
                                              <a:dgm id="{BAD7B091-B0F3-4148-B3B8-24A7D5CCDD67}"/>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45">
                                            <p:graphicEl>
                                              <a:dgm id="{2B00FC1E-8B15-4C28-A866-9517E99EEE6F}"/>
                                            </p:graphicEl>
                                          </p:spTgt>
                                        </p:tgtEl>
                                        <p:attrNameLst>
                                          <p:attrName>style.visibility</p:attrName>
                                        </p:attrNameLst>
                                      </p:cBhvr>
                                      <p:to>
                                        <p:strVal val="visible"/>
                                      </p:to>
                                    </p:set>
                                    <p:animEffect transition="in" filter="wheel(1)">
                                      <p:cBhvr>
                                        <p:cTn id="32" dur="2000"/>
                                        <p:tgtEl>
                                          <p:spTgt spid="45">
                                            <p:graphicEl>
                                              <a:dgm id="{2B00FC1E-8B15-4C28-A866-9517E99EEE6F}"/>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45">
                                            <p:graphicEl>
                                              <a:dgm id="{90B18EDA-8B6F-4370-A322-41F14022E4B2}"/>
                                            </p:graphicEl>
                                          </p:spTgt>
                                        </p:tgtEl>
                                        <p:attrNameLst>
                                          <p:attrName>style.visibility</p:attrName>
                                        </p:attrNameLst>
                                      </p:cBhvr>
                                      <p:to>
                                        <p:strVal val="visible"/>
                                      </p:to>
                                    </p:set>
                                    <p:animEffect transition="in" filter="wheel(1)">
                                      <p:cBhvr>
                                        <p:cTn id="37" dur="2000"/>
                                        <p:tgtEl>
                                          <p:spTgt spid="45">
                                            <p:graphicEl>
                                              <a:dgm id="{90B18EDA-8B6F-4370-A322-41F14022E4B2}"/>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45">
                                            <p:graphicEl>
                                              <a:dgm id="{62F3A98D-BBF2-4A87-911E-35917E598642}"/>
                                            </p:graphicEl>
                                          </p:spTgt>
                                        </p:tgtEl>
                                        <p:attrNameLst>
                                          <p:attrName>style.visibility</p:attrName>
                                        </p:attrNameLst>
                                      </p:cBhvr>
                                      <p:to>
                                        <p:strVal val="visible"/>
                                      </p:to>
                                    </p:set>
                                    <p:animEffect transition="in" filter="wheel(1)">
                                      <p:cBhvr>
                                        <p:cTn id="42" dur="2000"/>
                                        <p:tgtEl>
                                          <p:spTgt spid="45">
                                            <p:graphicEl>
                                              <a:dgm id="{62F3A98D-BBF2-4A87-911E-35917E59864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Graphic spid="4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4149" y="352282"/>
            <a:ext cx="3780430" cy="1694882"/>
          </a:xfrm>
          <a:prstGeom prst="rect">
            <a:avLst/>
          </a:prstGeom>
          <a:ln>
            <a:noFill/>
          </a:ln>
          <a:effectLst>
            <a:outerShdw blurRad="190500" algn="tl" rotWithShape="0">
              <a:srgbClr val="000000">
                <a:alpha val="70000"/>
              </a:srgbClr>
            </a:outerShdw>
          </a:effectLst>
        </p:spPr>
      </p:pic>
      <p:sp>
        <p:nvSpPr>
          <p:cNvPr id="3" name="Rectangle 2"/>
          <p:cNvSpPr/>
          <p:nvPr/>
        </p:nvSpPr>
        <p:spPr>
          <a:xfrm>
            <a:off x="232012" y="245660"/>
            <a:ext cx="8789158" cy="6441743"/>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964952" y="560637"/>
            <a:ext cx="2626039" cy="923330"/>
          </a:xfrm>
          <a:prstGeom prst="rect">
            <a:avLst/>
          </a:prstGeom>
          <a:noFill/>
        </p:spPr>
        <p:txBody>
          <a:bodyPr wrap="none" lIns="91440" tIns="45720" rIns="91440" bIns="45720">
            <a:spAutoFit/>
          </a:bodyPr>
          <a:lstStyle/>
          <a:p>
            <a:pPr algn="ctr"/>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বাড়ির কাজ</a:t>
            </a:r>
            <a:endParaRPr lang="en-US" sz="54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Rectangle 4"/>
          <p:cNvSpPr/>
          <p:nvPr/>
        </p:nvSpPr>
        <p:spPr>
          <a:xfrm>
            <a:off x="316238" y="2153786"/>
            <a:ext cx="8620705" cy="3724096"/>
          </a:xfrm>
          <a:prstGeom prst="rect">
            <a:avLst/>
          </a:prstGeom>
          <a:noFill/>
        </p:spPr>
        <p:txBody>
          <a:bodyPr wrap="square" lIns="91440" tIns="45720" rIns="91440" bIns="45720">
            <a:spAutoFit/>
          </a:bodyPr>
          <a:lstStyle/>
          <a:p>
            <a:pPr algn="just"/>
            <a:r>
              <a:rPr lang="bn-BD" sz="4000" b="0" cap="none" spc="0" dirty="0" smtClean="0">
                <a:ln w="0"/>
                <a:solidFill>
                  <a:srgbClr val="002060"/>
                </a:solidFill>
                <a:latin typeface="NikoshBAN" panose="02000000000000000000" pitchFamily="2" charset="0"/>
                <a:cs typeface="NikoshBAN" panose="02000000000000000000" pitchFamily="2" charset="0"/>
              </a:rPr>
              <a:t>১. </a:t>
            </a:r>
            <a:r>
              <a:rPr lang="bn-BD" sz="4000" dirty="0" smtClean="0">
                <a:ln w="0"/>
                <a:solidFill>
                  <a:srgbClr val="002060"/>
                </a:solidFill>
                <a:latin typeface="NikoshBAN" panose="02000000000000000000" pitchFamily="2" charset="0"/>
                <a:cs typeface="NikoshBAN" panose="02000000000000000000" pitchFamily="2" charset="0"/>
              </a:rPr>
              <a:t>স্লাইটে উল্লেখিত </a:t>
            </a:r>
            <a:r>
              <a:rPr lang="bn-BD" sz="4000" b="0" cap="none" spc="0" dirty="0" smtClean="0">
                <a:ln w="0"/>
                <a:solidFill>
                  <a:srgbClr val="002060"/>
                </a:solidFill>
                <a:latin typeface="NikoshBAN" panose="02000000000000000000" pitchFamily="2" charset="0"/>
                <a:cs typeface="NikoshBAN" panose="02000000000000000000" pitchFamily="2" charset="0"/>
              </a:rPr>
              <a:t>হাদীস হতে দশটি শব্দ নির্বাচন করে অর্থ লিখে আনবে।</a:t>
            </a:r>
          </a:p>
          <a:p>
            <a:pPr algn="just"/>
            <a:r>
              <a:rPr lang="bn-BD" sz="4000" b="0" cap="none" spc="0" dirty="0" smtClean="0">
                <a:ln w="0"/>
                <a:solidFill>
                  <a:srgbClr val="C00000"/>
                </a:solidFill>
                <a:latin typeface="NikoshBAN" panose="02000000000000000000" pitchFamily="2" charset="0"/>
                <a:cs typeface="NikoshBAN" panose="02000000000000000000" pitchFamily="2" charset="0"/>
              </a:rPr>
              <a:t>২. হাদীসের প্রেক্ষাপটের সাথে মিল রেখে তোমার জানা একটি ঘটনার বর্ণনা লিখে আনবে।</a:t>
            </a:r>
          </a:p>
          <a:p>
            <a:pPr algn="just"/>
            <a:r>
              <a:rPr lang="bn-BD" sz="4000" dirty="0" smtClean="0">
                <a:ln w="0"/>
                <a:solidFill>
                  <a:srgbClr val="002060"/>
                </a:solidFill>
                <a:latin typeface="NikoshBAN" panose="02000000000000000000" pitchFamily="2" charset="0"/>
                <a:cs typeface="NikoshBAN" panose="02000000000000000000" pitchFamily="2" charset="0"/>
              </a:rPr>
              <a:t>৩.</a:t>
            </a:r>
            <a:r>
              <a:rPr lang="ar-SA" sz="4000" b="1" dirty="0" smtClean="0">
                <a:solidFill>
                  <a:srgbClr val="002060"/>
                </a:solidFill>
                <a:cs typeface="Traditional Arabic" pitchFamily="2" charset="-78"/>
              </a:rPr>
              <a:t> إِنَّمَا الأَعْمَالُ بِالنِّيَاتِ </a:t>
            </a:r>
            <a:r>
              <a:rPr lang="bn-BD" sz="4000" dirty="0" smtClean="0">
                <a:ln w="0"/>
                <a:solidFill>
                  <a:srgbClr val="002060"/>
                </a:solidFill>
                <a:latin typeface="NikoshBAN" panose="02000000000000000000" pitchFamily="2" charset="0"/>
                <a:cs typeface="NikoshBAN" panose="02000000000000000000" pitchFamily="2" charset="0"/>
              </a:rPr>
              <a:t>এর তারকিবী বিশ্লেষণ করবে।</a:t>
            </a:r>
          </a:p>
          <a:p>
            <a:pPr algn="just"/>
            <a:r>
              <a:rPr lang="ar-SA" sz="3600" b="1" dirty="0" smtClean="0">
                <a:solidFill>
                  <a:schemeClr val="accent2">
                    <a:lumMod val="50000"/>
                  </a:schemeClr>
                </a:solidFill>
              </a:rPr>
              <a:t> </a:t>
            </a:r>
            <a:endParaRPr lang="en-US" sz="3600" b="0" cap="none" spc="0" dirty="0">
              <a:ln w="0"/>
              <a:solidFill>
                <a:schemeClr val="accent2">
                  <a:lumMod val="50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258771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1+#ppt_w/2"/>
                                          </p:val>
                                        </p:tav>
                                        <p:tav tm="100000">
                                          <p:val>
                                            <p:strVal val="#ppt_x"/>
                                          </p:val>
                                        </p:tav>
                                      </p:tavLst>
                                    </p:anim>
                                    <p:anim calcmode="lin" valueType="num">
                                      <p:cBhvr additive="base">
                                        <p:cTn id="1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iterate type="wd">
                                    <p:tmPct val="10000"/>
                                  </p:iterate>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1+#ppt_w/2"/>
                                          </p:val>
                                        </p:tav>
                                        <p:tav tm="100000">
                                          <p:val>
                                            <p:strVal val="#ppt_x"/>
                                          </p:val>
                                        </p:tav>
                                      </p:tavLst>
                                    </p:anim>
                                    <p:anim calcmode="lin" valueType="num">
                                      <p:cBhvr additive="base">
                                        <p:cTn id="2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Up Ribbon 2"/>
          <p:cNvSpPr/>
          <p:nvPr/>
        </p:nvSpPr>
        <p:spPr>
          <a:xfrm>
            <a:off x="0" y="307803"/>
            <a:ext cx="9144000" cy="4285397"/>
          </a:xfrm>
          <a:prstGeom prst="ribbon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Rectangle 3"/>
          <p:cNvSpPr/>
          <p:nvPr/>
        </p:nvSpPr>
        <p:spPr>
          <a:xfrm>
            <a:off x="2447859" y="634621"/>
            <a:ext cx="4248279" cy="3631763"/>
          </a:xfrm>
          <a:prstGeom prst="rect">
            <a:avLst/>
          </a:prstGeom>
          <a:noFill/>
        </p:spPr>
        <p:txBody>
          <a:bodyPr wrap="none" lIns="91440" tIns="45720" rIns="91440" bIns="45720">
            <a:spAutoFit/>
          </a:bodyPr>
          <a:lstStyle/>
          <a:p>
            <a:pPr algn="ctr"/>
            <a:r>
              <a:rPr lang="bn-BD" sz="115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সকলকে </a:t>
            </a:r>
          </a:p>
          <a:p>
            <a:pPr algn="ctr"/>
            <a:r>
              <a:rPr lang="bn-BD" sz="115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ধন্যবাদ</a:t>
            </a:r>
            <a:endParaRPr lang="en-US" sz="115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Up Ribbon 4"/>
          <p:cNvSpPr/>
          <p:nvPr/>
        </p:nvSpPr>
        <p:spPr>
          <a:xfrm>
            <a:off x="-1" y="4694831"/>
            <a:ext cx="9144000" cy="161790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6000" b="1" dirty="0" smtClean="0">
                <a:solidFill>
                  <a:srgbClr val="C00000"/>
                </a:solidFill>
                <a:cs typeface="Traditional Arabic" pitchFamily="2" charset="-78"/>
              </a:rPr>
              <a:t>فِىْ أَمَانِ اللهِ وَرَسُوْلِهِ</a:t>
            </a:r>
            <a:endParaRPr lang="en-US" sz="6000" b="1" dirty="0">
              <a:solidFill>
                <a:srgbClr val="C00000"/>
              </a:solidFill>
              <a:cs typeface="Traditional Arabic" pitchFamily="2" charset="-78"/>
            </a:endParaRPr>
          </a:p>
        </p:txBody>
      </p:sp>
    </p:spTree>
    <p:extLst>
      <p:ext uri="{BB962C8B-B14F-4D97-AF65-F5344CB8AC3E}">
        <p14:creationId xmlns:p14="http://schemas.microsoft.com/office/powerpoint/2010/main" val="1902269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iterate type="lt">
                                    <p:tmPct val="10000"/>
                                  </p:iterate>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iterate type="lt">
                                    <p:tmPct val="10000"/>
                                  </p:iterate>
                                  <p:childTnLst>
                                    <p:set>
                                      <p:cBhvr>
                                        <p:cTn id="17" dur="1" fill="hold">
                                          <p:stCondLst>
                                            <p:cond delay="0"/>
                                          </p:stCondLst>
                                        </p:cTn>
                                        <p:tgtEl>
                                          <p:spTgt spid="4">
                                            <p:txEl>
                                              <p:pRg st="1" end="1"/>
                                            </p:txEl>
                                          </p:spTgt>
                                        </p:tgtEl>
                                        <p:attrNameLst>
                                          <p:attrName>style.visibility</p:attrName>
                                        </p:attrNameLst>
                                      </p:cBhvr>
                                      <p:to>
                                        <p:strVal val="visible"/>
                                      </p:to>
                                    </p:set>
                                    <p:anim calcmode="lin" valueType="num">
                                      <p:cBhvr additive="base">
                                        <p:cTn id="18"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5" presetClass="entr" presetSubtype="0"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fade">
                                      <p:cBhvr>
                                        <p:cTn id="29" dur="2000"/>
                                        <p:tgtEl>
                                          <p:spTgt spid="5">
                                            <p:txEl>
                                              <p:pRg st="0" end="0"/>
                                            </p:txEl>
                                          </p:spTgt>
                                        </p:tgtEl>
                                      </p:cBhvr>
                                    </p:animEffect>
                                    <p:anim calcmode="lin" valueType="num">
                                      <p:cBhvr>
                                        <p:cTn id="30"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31"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272955" y="286603"/>
            <a:ext cx="8652681" cy="64008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955" y="286603"/>
            <a:ext cx="8652682" cy="6400800"/>
          </a:xfrm>
          <a:prstGeom prst="rect">
            <a:avLst/>
          </a:prstGeom>
        </p:spPr>
      </p:pic>
      <p:sp>
        <p:nvSpPr>
          <p:cNvPr id="7" name="Rectangle 6"/>
          <p:cNvSpPr/>
          <p:nvPr/>
        </p:nvSpPr>
        <p:spPr>
          <a:xfrm>
            <a:off x="398967" y="1148824"/>
            <a:ext cx="8048997" cy="4708981"/>
          </a:xfrm>
          <a:prstGeom prst="rect">
            <a:avLst/>
          </a:prstGeom>
          <a:noFill/>
        </p:spPr>
        <p:txBody>
          <a:bodyPr wrap="square" lIns="91440" tIns="45720" rIns="91440" bIns="45720">
            <a:spAutoFit/>
          </a:bodyPr>
          <a:lstStyle/>
          <a:p>
            <a:pPr algn="just"/>
            <a:r>
              <a:rPr lang="bn-BD" sz="6000" b="1"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rPr>
              <a:t>ওয়াজেদিয়া কামিল (এম.এ) মাদরাসার আলিম ১ম ও ২য় বর্ষের প্রিয় শিক্ষার্থীরা আজকের অনলাইন ক্লাসে সকলকে শুভেচ্ছা ও স্বাগতম।</a:t>
            </a:r>
            <a:endParaRPr lang="en-US" sz="6000" b="1"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5726061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1)">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40001" y="278326"/>
            <a:ext cx="8592457" cy="6487886"/>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6" name="Title 1"/>
          <p:cNvSpPr txBox="1">
            <a:spLocks/>
          </p:cNvSpPr>
          <p:nvPr/>
        </p:nvSpPr>
        <p:spPr>
          <a:xfrm>
            <a:off x="3148996" y="594376"/>
            <a:ext cx="3238925" cy="850811"/>
          </a:xfrm>
          <a:prstGeom prst="rect">
            <a:avLst/>
          </a:prstGeom>
          <a:ln w="76200">
            <a:solidFill>
              <a:srgbClr val="FF0000"/>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dirty="0" err="1" smtClean="0">
                <a:ln w="0"/>
                <a:effectLst>
                  <a:outerShdw blurRad="38100" dist="19050" dir="2700000" algn="tl" rotWithShape="0">
                    <a:schemeClr val="dk1">
                      <a:alpha val="40000"/>
                    </a:schemeClr>
                  </a:outerShdw>
                </a:effectLst>
                <a:latin typeface="SutonnyMJ" pitchFamily="2" charset="0"/>
                <a:cs typeface="SutonnyMJ" pitchFamily="2" charset="0"/>
              </a:rPr>
              <a:t>cvV</a:t>
            </a:r>
            <a:r>
              <a:rPr lang="en-US" sz="5400" dirty="0" smtClean="0">
                <a:ln w="0"/>
                <a:effectLst>
                  <a:outerShdw blurRad="38100" dist="19050" dir="2700000" algn="tl" rotWithShape="0">
                    <a:schemeClr val="dk1">
                      <a:alpha val="40000"/>
                    </a:schemeClr>
                  </a:outerShdw>
                </a:effectLst>
                <a:latin typeface="SutonnyMJ" pitchFamily="2" charset="0"/>
                <a:cs typeface="SutonnyMJ" pitchFamily="2" charset="0"/>
              </a:rPr>
              <a:t> </a:t>
            </a:r>
            <a:r>
              <a:rPr lang="en-US" sz="5400" dirty="0" err="1" smtClean="0">
                <a:ln w="0"/>
                <a:effectLst>
                  <a:outerShdw blurRad="38100" dist="19050" dir="2700000" algn="tl" rotWithShape="0">
                    <a:schemeClr val="dk1">
                      <a:alpha val="40000"/>
                    </a:schemeClr>
                  </a:outerShdw>
                </a:effectLst>
                <a:latin typeface="SutonnyMJ" pitchFamily="2" charset="0"/>
                <a:cs typeface="SutonnyMJ" pitchFamily="2" charset="0"/>
              </a:rPr>
              <a:t>cwiwPwZ</a:t>
            </a:r>
            <a:r>
              <a:rPr lang="en-US" sz="5400" dirty="0" smtClean="0">
                <a:ln w="0"/>
                <a:effectLst>
                  <a:outerShdw blurRad="38100" dist="19050" dir="2700000" algn="tl" rotWithShape="0">
                    <a:schemeClr val="dk1">
                      <a:alpha val="40000"/>
                    </a:schemeClr>
                  </a:outerShdw>
                </a:effectLst>
                <a:latin typeface="SutonnyMJ" pitchFamily="2" charset="0"/>
                <a:cs typeface="SutonnyMJ" pitchFamily="2" charset="0"/>
              </a:rPr>
              <a:t>:</a:t>
            </a:r>
            <a:endParaRPr lang="en-US" sz="5400" dirty="0">
              <a:ln w="0"/>
              <a:effectLst>
                <a:outerShdw blurRad="38100" dist="19050" dir="2700000" algn="tl" rotWithShape="0">
                  <a:schemeClr val="dk1">
                    <a:alpha val="40000"/>
                  </a:schemeClr>
                </a:outerShdw>
              </a:effectLst>
              <a:latin typeface="SutonnyMJ" pitchFamily="2" charset="0"/>
              <a:cs typeface="SutonnyMJ" pitchFamily="2" charset="0"/>
            </a:endParaRPr>
          </a:p>
        </p:txBody>
      </p:sp>
      <p:sp>
        <p:nvSpPr>
          <p:cNvPr id="8" name="Rectangle 7"/>
          <p:cNvSpPr/>
          <p:nvPr/>
        </p:nvSpPr>
        <p:spPr>
          <a:xfrm>
            <a:off x="551543" y="1624756"/>
            <a:ext cx="7953828" cy="4963886"/>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11" name="Rectangle 10"/>
          <p:cNvSpPr/>
          <p:nvPr/>
        </p:nvSpPr>
        <p:spPr>
          <a:xfrm>
            <a:off x="551543" y="1567543"/>
            <a:ext cx="7444667" cy="5078313"/>
          </a:xfrm>
          <a:prstGeom prst="rect">
            <a:avLst/>
          </a:prstGeom>
          <a:noFill/>
        </p:spPr>
        <p:txBody>
          <a:bodyPr wrap="none" lIns="91440" tIns="45720" rIns="91440" bIns="45720">
            <a:spAutoFit/>
          </a:bodyPr>
          <a:lstStyle/>
          <a:p>
            <a:r>
              <a:rPr lang="bn-BD"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বিয়ষঃ </a:t>
            </a:r>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 শরীফ</a:t>
            </a:r>
          </a:p>
          <a:p>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শ্রেণিঃ আলিম ১ম ও ২য় বর্ষ</a:t>
            </a:r>
          </a:p>
          <a:p>
            <a:r>
              <a:rPr lang="bn-BD"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অধ্যায়: কিতাবুল ঈমান</a:t>
            </a:r>
          </a:p>
          <a:p>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মিশকাতুল মাসাবীহ; হাদীস নং-০১</a:t>
            </a:r>
          </a:p>
          <a:p>
            <a:r>
              <a:rPr lang="bn-BD"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 </a:t>
            </a:r>
            <a:r>
              <a:rPr lang="en-US"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0</a:t>
            </a:r>
            <a:r>
              <a:rPr lang="bn-BD"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১/০</a:t>
            </a:r>
            <a:r>
              <a:rPr lang="en-US" sz="5400" b="0" cap="none" spc="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2</a:t>
            </a:r>
            <a:r>
              <a:rPr lang="bn-BD" sz="5400" b="0" cap="none" spc="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/২০২১খ্রিস্টাব্দ</a:t>
            </a:r>
            <a:endParaRPr lang="bn-BD"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সময়ঃ ৪০মিনটি</a:t>
            </a:r>
            <a:endParaRPr lang="bn-BD" sz="54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43159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wd">
                                    <p:tmPct val="10000"/>
                                  </p:iterate>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arn(outHorizontal)">
                                      <p:cBhvr>
                                        <p:cTn id="19" dur="500"/>
                                        <p:tgtEl>
                                          <p:spTgt spid="8"/>
                                        </p:tgtEl>
                                      </p:cBhvr>
                                    </p:animEffect>
                                  </p:childTnLst>
                                </p:cTn>
                              </p:par>
                            </p:childTnLst>
                          </p:cTn>
                        </p:par>
                        <p:par>
                          <p:cTn id="20" fill="hold">
                            <p:stCondLst>
                              <p:cond delay="500"/>
                            </p:stCondLst>
                            <p:childTnLst>
                              <p:par>
                                <p:cTn id="21" presetID="2" presetClass="entr" presetSubtype="2" fill="hold" nodeType="afterEffect">
                                  <p:stCondLst>
                                    <p:cond delay="0"/>
                                  </p:stCondLst>
                                  <p:iterate type="lt">
                                    <p:tmPct val="10000"/>
                                  </p:iterate>
                                  <p:childTnLst>
                                    <p:set>
                                      <p:cBhvr>
                                        <p:cTn id="22" dur="1" fill="hold">
                                          <p:stCondLst>
                                            <p:cond delay="0"/>
                                          </p:stCondLst>
                                        </p:cTn>
                                        <p:tgtEl>
                                          <p:spTgt spid="11">
                                            <p:txEl>
                                              <p:pRg st="0" end="0"/>
                                            </p:txEl>
                                          </p:spTgt>
                                        </p:tgtEl>
                                        <p:attrNameLst>
                                          <p:attrName>style.visibility</p:attrName>
                                        </p:attrNameLst>
                                      </p:cBhvr>
                                      <p:to>
                                        <p:strVal val="visible"/>
                                      </p:to>
                                    </p:set>
                                    <p:anim calcmode="lin" valueType="num">
                                      <p:cBhvr additive="base">
                                        <p:cTn id="23" dur="500" fill="hold"/>
                                        <p:tgtEl>
                                          <p:spTgt spid="11">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1">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1650"/>
                            </p:stCondLst>
                            <p:childTnLst>
                              <p:par>
                                <p:cTn id="26" presetID="2" presetClass="entr" presetSubtype="2" fill="hold" nodeType="afterEffect">
                                  <p:stCondLst>
                                    <p:cond delay="0"/>
                                  </p:stCondLst>
                                  <p:iterate type="lt">
                                    <p:tmPct val="10000"/>
                                  </p:iterate>
                                  <p:childTnLst>
                                    <p:set>
                                      <p:cBhvr>
                                        <p:cTn id="27" dur="1" fill="hold">
                                          <p:stCondLst>
                                            <p:cond delay="0"/>
                                          </p:stCondLst>
                                        </p:cTn>
                                        <p:tgtEl>
                                          <p:spTgt spid="11">
                                            <p:txEl>
                                              <p:pRg st="1" end="1"/>
                                            </p:txEl>
                                          </p:spTgt>
                                        </p:tgtEl>
                                        <p:attrNameLst>
                                          <p:attrName>style.visibility</p:attrName>
                                        </p:attrNameLst>
                                      </p:cBhvr>
                                      <p:to>
                                        <p:strVal val="visible"/>
                                      </p:to>
                                    </p:set>
                                    <p:anim calcmode="lin" valueType="num">
                                      <p:cBhvr additive="base">
                                        <p:cTn id="28" dur="500" fill="hold"/>
                                        <p:tgtEl>
                                          <p:spTgt spid="11">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11">
                                            <p:txEl>
                                              <p:pRg st="1" end="1"/>
                                            </p:txEl>
                                          </p:spTgt>
                                        </p:tgtEl>
                                        <p:attrNameLst>
                                          <p:attrName>ppt_y</p:attrName>
                                        </p:attrNameLst>
                                      </p:cBhvr>
                                      <p:tavLst>
                                        <p:tav tm="0">
                                          <p:val>
                                            <p:strVal val="#ppt_y"/>
                                          </p:val>
                                        </p:tav>
                                        <p:tav tm="100000">
                                          <p:val>
                                            <p:strVal val="#ppt_y"/>
                                          </p:val>
                                        </p:tav>
                                      </p:tavLst>
                                    </p:anim>
                                  </p:childTnLst>
                                </p:cTn>
                              </p:par>
                            </p:childTnLst>
                          </p:cTn>
                        </p:par>
                        <p:par>
                          <p:cTn id="30" fill="hold">
                            <p:stCondLst>
                              <p:cond delay="3100"/>
                            </p:stCondLst>
                            <p:childTnLst>
                              <p:par>
                                <p:cTn id="31" presetID="2" presetClass="entr" presetSubtype="2" fill="hold" nodeType="afterEffect">
                                  <p:stCondLst>
                                    <p:cond delay="0"/>
                                  </p:stCondLst>
                                  <p:iterate type="lt">
                                    <p:tmPct val="10000"/>
                                  </p:iterate>
                                  <p:childTnLst>
                                    <p:set>
                                      <p:cBhvr>
                                        <p:cTn id="32" dur="1" fill="hold">
                                          <p:stCondLst>
                                            <p:cond delay="0"/>
                                          </p:stCondLst>
                                        </p:cTn>
                                        <p:tgtEl>
                                          <p:spTgt spid="11">
                                            <p:txEl>
                                              <p:pRg st="2" end="2"/>
                                            </p:txEl>
                                          </p:spTgt>
                                        </p:tgtEl>
                                        <p:attrNameLst>
                                          <p:attrName>style.visibility</p:attrName>
                                        </p:attrNameLst>
                                      </p:cBhvr>
                                      <p:to>
                                        <p:strVal val="visible"/>
                                      </p:to>
                                    </p:set>
                                    <p:anim calcmode="lin" valueType="num">
                                      <p:cBhvr additive="base">
                                        <p:cTn id="33" dur="500" fill="hold"/>
                                        <p:tgtEl>
                                          <p:spTgt spid="11">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1">
                                            <p:txEl>
                                              <p:pRg st="2" end="2"/>
                                            </p:txEl>
                                          </p:spTgt>
                                        </p:tgtEl>
                                        <p:attrNameLst>
                                          <p:attrName>ppt_y</p:attrName>
                                        </p:attrNameLst>
                                      </p:cBhvr>
                                      <p:tavLst>
                                        <p:tav tm="0">
                                          <p:val>
                                            <p:strVal val="#ppt_y"/>
                                          </p:val>
                                        </p:tav>
                                        <p:tav tm="100000">
                                          <p:val>
                                            <p:strVal val="#ppt_y"/>
                                          </p:val>
                                        </p:tav>
                                      </p:tavLst>
                                    </p:anim>
                                  </p:childTnLst>
                                </p:cTn>
                              </p:par>
                            </p:childTnLst>
                          </p:cTn>
                        </p:par>
                        <p:par>
                          <p:cTn id="35" fill="hold">
                            <p:stCondLst>
                              <p:cond delay="4450"/>
                            </p:stCondLst>
                            <p:childTnLst>
                              <p:par>
                                <p:cTn id="36" presetID="2" presetClass="entr" presetSubtype="2" fill="hold" nodeType="afterEffect">
                                  <p:stCondLst>
                                    <p:cond delay="0"/>
                                  </p:stCondLst>
                                  <p:iterate type="lt">
                                    <p:tmPct val="10000"/>
                                  </p:iterate>
                                  <p:childTnLst>
                                    <p:set>
                                      <p:cBhvr>
                                        <p:cTn id="37" dur="1" fill="hold">
                                          <p:stCondLst>
                                            <p:cond delay="0"/>
                                          </p:stCondLst>
                                        </p:cTn>
                                        <p:tgtEl>
                                          <p:spTgt spid="11">
                                            <p:txEl>
                                              <p:pRg st="3" end="3"/>
                                            </p:txEl>
                                          </p:spTgt>
                                        </p:tgtEl>
                                        <p:attrNameLst>
                                          <p:attrName>style.visibility</p:attrName>
                                        </p:attrNameLst>
                                      </p:cBhvr>
                                      <p:to>
                                        <p:strVal val="visible"/>
                                      </p:to>
                                    </p:set>
                                    <p:anim calcmode="lin" valueType="num">
                                      <p:cBhvr additive="base">
                                        <p:cTn id="38" dur="500" fill="hold"/>
                                        <p:tgtEl>
                                          <p:spTgt spid="11">
                                            <p:txEl>
                                              <p:pRg st="3" end="3"/>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11">
                                            <p:txEl>
                                              <p:pRg st="3" end="3"/>
                                            </p:txEl>
                                          </p:spTgt>
                                        </p:tgtEl>
                                        <p:attrNameLst>
                                          <p:attrName>ppt_y</p:attrName>
                                        </p:attrNameLst>
                                      </p:cBhvr>
                                      <p:tavLst>
                                        <p:tav tm="0">
                                          <p:val>
                                            <p:strVal val="#ppt_y"/>
                                          </p:val>
                                        </p:tav>
                                        <p:tav tm="100000">
                                          <p:val>
                                            <p:strVal val="#ppt_y"/>
                                          </p:val>
                                        </p:tav>
                                      </p:tavLst>
                                    </p:anim>
                                  </p:childTnLst>
                                </p:cTn>
                              </p:par>
                            </p:childTnLst>
                          </p:cTn>
                        </p:par>
                        <p:par>
                          <p:cTn id="40" fill="hold">
                            <p:stCondLst>
                              <p:cond delay="6200"/>
                            </p:stCondLst>
                            <p:childTnLst>
                              <p:par>
                                <p:cTn id="41" presetID="2" presetClass="entr" presetSubtype="2" fill="hold" nodeType="afterEffect">
                                  <p:stCondLst>
                                    <p:cond delay="0"/>
                                  </p:stCondLst>
                                  <p:iterate type="lt">
                                    <p:tmPct val="10000"/>
                                  </p:iterate>
                                  <p:childTnLst>
                                    <p:set>
                                      <p:cBhvr>
                                        <p:cTn id="42" dur="1" fill="hold">
                                          <p:stCondLst>
                                            <p:cond delay="0"/>
                                          </p:stCondLst>
                                        </p:cTn>
                                        <p:tgtEl>
                                          <p:spTgt spid="11">
                                            <p:txEl>
                                              <p:pRg st="4" end="4"/>
                                            </p:txEl>
                                          </p:spTgt>
                                        </p:tgtEl>
                                        <p:attrNameLst>
                                          <p:attrName>style.visibility</p:attrName>
                                        </p:attrNameLst>
                                      </p:cBhvr>
                                      <p:to>
                                        <p:strVal val="visible"/>
                                      </p:to>
                                    </p:set>
                                    <p:anim calcmode="lin" valueType="num">
                                      <p:cBhvr additive="base">
                                        <p:cTn id="43" dur="500" fill="hold"/>
                                        <p:tgtEl>
                                          <p:spTgt spid="11">
                                            <p:txEl>
                                              <p:pRg st="4" end="4"/>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1">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7900"/>
                            </p:stCondLst>
                            <p:childTnLst>
                              <p:par>
                                <p:cTn id="46" presetID="2" presetClass="entr" presetSubtype="2" fill="hold" nodeType="afterEffect">
                                  <p:stCondLst>
                                    <p:cond delay="0"/>
                                  </p:stCondLst>
                                  <p:iterate type="lt">
                                    <p:tmPct val="10000"/>
                                  </p:iterate>
                                  <p:childTnLst>
                                    <p:set>
                                      <p:cBhvr>
                                        <p:cTn id="47" dur="1" fill="hold">
                                          <p:stCondLst>
                                            <p:cond delay="0"/>
                                          </p:stCondLst>
                                        </p:cTn>
                                        <p:tgtEl>
                                          <p:spTgt spid="11">
                                            <p:txEl>
                                              <p:pRg st="5" end="5"/>
                                            </p:txEl>
                                          </p:spTgt>
                                        </p:tgtEl>
                                        <p:attrNameLst>
                                          <p:attrName>style.visibility</p:attrName>
                                        </p:attrNameLst>
                                      </p:cBhvr>
                                      <p:to>
                                        <p:strVal val="visible"/>
                                      </p:to>
                                    </p:set>
                                    <p:anim calcmode="lin" valueType="num">
                                      <p:cBhvr additive="base">
                                        <p:cTn id="48" dur="500" fill="hold"/>
                                        <p:tgtEl>
                                          <p:spTgt spid="11">
                                            <p:txEl>
                                              <p:pRg st="5" end="5"/>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1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240001" y="278326"/>
            <a:ext cx="8592457" cy="6487886"/>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 name="Title 1"/>
          <p:cNvSpPr txBox="1">
            <a:spLocks/>
          </p:cNvSpPr>
          <p:nvPr/>
        </p:nvSpPr>
        <p:spPr>
          <a:xfrm>
            <a:off x="3285640" y="539162"/>
            <a:ext cx="2501177" cy="850811"/>
          </a:xfrm>
          <a:prstGeom prst="rect">
            <a:avLst/>
          </a:prstGeom>
          <a:ln w="76200">
            <a:solidFill>
              <a:srgbClr val="FF0000"/>
            </a:solidFill>
          </a:ln>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শিখন ফল</a:t>
            </a:r>
            <a:r>
              <a:rPr lang="en-US" sz="5400" dirty="0" smtClean="0">
                <a:ln w="0"/>
                <a:effectLst>
                  <a:outerShdw blurRad="38100" dist="19050" dir="2700000" algn="tl" rotWithShape="0">
                    <a:schemeClr val="dk1">
                      <a:alpha val="40000"/>
                    </a:schemeClr>
                  </a:outerShdw>
                </a:effectLst>
                <a:latin typeface="SutonnyMJ" pitchFamily="2" charset="0"/>
                <a:cs typeface="SutonnyMJ" pitchFamily="2" charset="0"/>
              </a:rPr>
              <a:t>:</a:t>
            </a:r>
            <a:endParaRPr lang="en-US" sz="5400" dirty="0">
              <a:ln w="0"/>
              <a:effectLst>
                <a:outerShdw blurRad="38100" dist="19050" dir="2700000" algn="tl" rotWithShape="0">
                  <a:schemeClr val="dk1">
                    <a:alpha val="40000"/>
                  </a:schemeClr>
                </a:outerShdw>
              </a:effectLst>
              <a:latin typeface="SutonnyMJ" pitchFamily="2" charset="0"/>
              <a:cs typeface="SutonnyMJ" pitchFamily="2" charset="0"/>
            </a:endParaRPr>
          </a:p>
        </p:txBody>
      </p:sp>
      <p:sp>
        <p:nvSpPr>
          <p:cNvPr id="4" name="Rectangle 3"/>
          <p:cNvSpPr/>
          <p:nvPr/>
        </p:nvSpPr>
        <p:spPr>
          <a:xfrm>
            <a:off x="395784" y="1624756"/>
            <a:ext cx="8284191" cy="4963886"/>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chemeClr val="accent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 name="Rectangle 4"/>
          <p:cNvSpPr/>
          <p:nvPr/>
        </p:nvSpPr>
        <p:spPr>
          <a:xfrm>
            <a:off x="513199" y="1650809"/>
            <a:ext cx="8166776" cy="4401205"/>
          </a:xfrm>
          <a:prstGeom prst="rect">
            <a:avLst/>
          </a:prstGeom>
          <a:noFill/>
        </p:spPr>
        <p:txBody>
          <a:bodyPr wrap="square" lIns="91440" tIns="45720" rIns="91440" bIns="45720">
            <a:spAutoFit/>
          </a:bodyPr>
          <a:lstStyle/>
          <a:p>
            <a:pPr algn="just"/>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এই পাঠ শেষে শিক্ষার্থীরা-------</a:t>
            </a:r>
          </a:p>
          <a:p>
            <a:pPr algn="just"/>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a:t>
            </a:r>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হাদীসটির</a:t>
            </a:r>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 বর্ণনা করতে পারবে।</a:t>
            </a:r>
          </a:p>
          <a:p>
            <a:pPr algn="just"/>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 </a:t>
            </a:r>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হাদীসটির প্রেক্ষাপট বর্ণনা </a:t>
            </a:r>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করতে পারবে।</a:t>
            </a:r>
          </a:p>
          <a:p>
            <a:pPr algn="just"/>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 </a:t>
            </a:r>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হাদীসের </a:t>
            </a:r>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শিক্ষা বর্ণনা করতে পারবে।</a:t>
            </a:r>
          </a:p>
          <a:p>
            <a:pPr algn="just"/>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৪. </a:t>
            </a:r>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আরবী শব্দের শাব্দিক বিশ্লেষণ করতে পারবে।</a:t>
            </a:r>
          </a:p>
          <a:p>
            <a:pPr algn="just"/>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৫. তারকিবী বিশ্লেষণ করতে পারবে</a:t>
            </a:r>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just"/>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৬. নিয়্যত সংক্রান্ত বিষয়গুলো ব্যাখ্যা করতে পারবে।</a:t>
            </a:r>
            <a:endPar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591951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wd">
                                    <p:tmPct val="1000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anim calcmode="lin" valueType="num">
                                      <p:cBhvr>
                                        <p:cTn id="13" dur="2000" fill="hold"/>
                                        <p:tgtEl>
                                          <p:spTgt spid="3"/>
                                        </p:tgtEl>
                                        <p:attrNameLst>
                                          <p:attrName>ppt_w</p:attrName>
                                        </p:attrNameLst>
                                      </p:cBhvr>
                                      <p:tavLst>
                                        <p:tav tm="0" fmla="#ppt_w*sin(2.5*pi*$)">
                                          <p:val>
                                            <p:fltVal val="0"/>
                                          </p:val>
                                        </p:tav>
                                        <p:tav tm="100000">
                                          <p:val>
                                            <p:fltVal val="1"/>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4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Horizontal)">
                                      <p:cBhvr>
                                        <p:cTn id="19" dur="500"/>
                                        <p:tgtEl>
                                          <p:spTgt spid="4"/>
                                        </p:tgtEl>
                                      </p:cBhvr>
                                    </p:animEffect>
                                  </p:childTnLst>
                                </p:cTn>
                              </p:par>
                            </p:childTnLst>
                          </p:cTn>
                        </p:par>
                        <p:par>
                          <p:cTn id="20" fill="hold">
                            <p:stCondLst>
                              <p:cond delay="500"/>
                            </p:stCondLst>
                            <p:childTnLst>
                              <p:par>
                                <p:cTn id="21" presetID="2" presetClass="entr" presetSubtype="2" fill="hold" nodeType="afterEffect">
                                  <p:stCondLst>
                                    <p:cond delay="0"/>
                                  </p:stCondLst>
                                  <p:iterate type="lt">
                                    <p:tmPct val="10000"/>
                                  </p:iterate>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25" fill="hold">
                            <p:stCondLst>
                              <p:cond delay="2350"/>
                            </p:stCondLst>
                            <p:childTnLst>
                              <p:par>
                                <p:cTn id="26" presetID="2" presetClass="entr" presetSubtype="2" fill="hold" nodeType="afterEffect">
                                  <p:stCondLst>
                                    <p:cond delay="0"/>
                                  </p:stCondLst>
                                  <p:iterate type="lt">
                                    <p:tmPct val="10000"/>
                                  </p:iterate>
                                  <p:childTnLst>
                                    <p:set>
                                      <p:cBhvr>
                                        <p:cTn id="27" dur="1" fill="hold">
                                          <p:stCondLst>
                                            <p:cond delay="0"/>
                                          </p:stCondLst>
                                        </p:cTn>
                                        <p:tgtEl>
                                          <p:spTgt spid="5">
                                            <p:txEl>
                                              <p:pRg st="1" end="1"/>
                                            </p:txEl>
                                          </p:spTgt>
                                        </p:tgtEl>
                                        <p:attrNameLst>
                                          <p:attrName>style.visibility</p:attrName>
                                        </p:attrNameLst>
                                      </p:cBhvr>
                                      <p:to>
                                        <p:strVal val="visible"/>
                                      </p:to>
                                    </p:set>
                                    <p:anim calcmode="lin" valueType="num">
                                      <p:cBhvr additive="base">
                                        <p:cTn id="28"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30" fill="hold">
                            <p:stCondLst>
                              <p:cond delay="4300"/>
                            </p:stCondLst>
                            <p:childTnLst>
                              <p:par>
                                <p:cTn id="31" presetID="2" presetClass="entr" presetSubtype="2" fill="hold" nodeType="afterEffect">
                                  <p:stCondLst>
                                    <p:cond delay="0"/>
                                  </p:stCondLst>
                                  <p:iterate type="lt">
                                    <p:tmPct val="10000"/>
                                  </p:iterate>
                                  <p:childTnLst>
                                    <p:set>
                                      <p:cBhvr>
                                        <p:cTn id="32" dur="1" fill="hold">
                                          <p:stCondLst>
                                            <p:cond delay="0"/>
                                          </p:stCondLst>
                                        </p:cTn>
                                        <p:tgtEl>
                                          <p:spTgt spid="5">
                                            <p:txEl>
                                              <p:pRg st="2" end="2"/>
                                            </p:txEl>
                                          </p:spTgt>
                                        </p:tgtEl>
                                        <p:attrNameLst>
                                          <p:attrName>style.visibility</p:attrName>
                                        </p:attrNameLst>
                                      </p:cBhvr>
                                      <p:to>
                                        <p:strVal val="visible"/>
                                      </p:to>
                                    </p:set>
                                    <p:anim calcmode="lin" valueType="num">
                                      <p:cBhvr additive="base">
                                        <p:cTn id="3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35" fill="hold">
                            <p:stCondLst>
                              <p:cond delay="6550"/>
                            </p:stCondLst>
                            <p:childTnLst>
                              <p:par>
                                <p:cTn id="36" presetID="2" presetClass="entr" presetSubtype="2" fill="hold" nodeType="afterEffect">
                                  <p:stCondLst>
                                    <p:cond delay="0"/>
                                  </p:stCondLst>
                                  <p:iterate type="lt">
                                    <p:tmPct val="10000"/>
                                  </p:iterate>
                                  <p:childTnLst>
                                    <p:set>
                                      <p:cBhvr>
                                        <p:cTn id="37" dur="1" fill="hold">
                                          <p:stCondLst>
                                            <p:cond delay="0"/>
                                          </p:stCondLst>
                                        </p:cTn>
                                        <p:tgtEl>
                                          <p:spTgt spid="5">
                                            <p:txEl>
                                              <p:pRg st="3" end="3"/>
                                            </p:txEl>
                                          </p:spTgt>
                                        </p:tgtEl>
                                        <p:attrNameLst>
                                          <p:attrName>style.visibility</p:attrName>
                                        </p:attrNameLst>
                                      </p:cBhvr>
                                      <p:to>
                                        <p:strVal val="visible"/>
                                      </p:to>
                                    </p:set>
                                    <p:anim calcmode="lin" valueType="num">
                                      <p:cBhvr additive="base">
                                        <p:cTn id="38"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39"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40" fill="hold">
                            <p:stCondLst>
                              <p:cond delay="8550"/>
                            </p:stCondLst>
                            <p:childTnLst>
                              <p:par>
                                <p:cTn id="41" presetID="2" presetClass="entr" presetSubtype="2" fill="hold" nodeType="afterEffect">
                                  <p:stCondLst>
                                    <p:cond delay="0"/>
                                  </p:stCondLst>
                                  <p:iterate type="lt">
                                    <p:tmPct val="10000"/>
                                  </p:iterate>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additive="base">
                                        <p:cTn id="43"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10850"/>
                            </p:stCondLst>
                            <p:childTnLst>
                              <p:par>
                                <p:cTn id="46" presetID="2" presetClass="entr" presetSubtype="2" fill="hold" nodeType="afterEffect">
                                  <p:stCondLst>
                                    <p:cond delay="0"/>
                                  </p:stCondLst>
                                  <p:iterate type="lt">
                                    <p:tmPct val="10000"/>
                                  </p:iterate>
                                  <p:childTnLst>
                                    <p:set>
                                      <p:cBhvr>
                                        <p:cTn id="47" dur="1" fill="hold">
                                          <p:stCondLst>
                                            <p:cond delay="0"/>
                                          </p:stCondLst>
                                        </p:cTn>
                                        <p:tgtEl>
                                          <p:spTgt spid="5">
                                            <p:txEl>
                                              <p:pRg st="5" end="5"/>
                                            </p:txEl>
                                          </p:spTgt>
                                        </p:tgtEl>
                                        <p:attrNameLst>
                                          <p:attrName>style.visibility</p:attrName>
                                        </p:attrNameLst>
                                      </p:cBhvr>
                                      <p:to>
                                        <p:strVal val="visible"/>
                                      </p:to>
                                    </p:set>
                                    <p:anim calcmode="lin" valueType="num">
                                      <p:cBhvr additive="base">
                                        <p:cTn id="48"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par>
                          <p:cTn id="50" fill="hold">
                            <p:stCondLst>
                              <p:cond delay="12650"/>
                            </p:stCondLst>
                            <p:childTnLst>
                              <p:par>
                                <p:cTn id="51" presetID="2" presetClass="entr" presetSubtype="2" fill="hold" nodeType="afterEffect">
                                  <p:stCondLst>
                                    <p:cond delay="0"/>
                                  </p:stCondLst>
                                  <p:iterate type="lt">
                                    <p:tmPct val="10000"/>
                                  </p:iterate>
                                  <p:childTnLst>
                                    <p:set>
                                      <p:cBhvr>
                                        <p:cTn id="52" dur="1" fill="hold">
                                          <p:stCondLst>
                                            <p:cond delay="0"/>
                                          </p:stCondLst>
                                        </p:cTn>
                                        <p:tgtEl>
                                          <p:spTgt spid="5">
                                            <p:txEl>
                                              <p:pRg st="6" end="6"/>
                                            </p:txEl>
                                          </p:spTgt>
                                        </p:tgtEl>
                                        <p:attrNameLst>
                                          <p:attrName>style.visibility</p:attrName>
                                        </p:attrNameLst>
                                      </p:cBhvr>
                                      <p:to>
                                        <p:strVal val="visible"/>
                                      </p:to>
                                    </p:set>
                                    <p:anim calcmode="lin" valueType="num">
                                      <p:cBhvr additive="base">
                                        <p:cTn id="53"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Rectangle 1"/>
          <p:cNvSpPr/>
          <p:nvPr/>
        </p:nvSpPr>
        <p:spPr>
          <a:xfrm>
            <a:off x="335188" y="190267"/>
            <a:ext cx="8519885" cy="6342743"/>
          </a:xfrm>
          <a:prstGeom prst="rect">
            <a:avLst/>
          </a:prstGeom>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ln w="0"/>
              <a:solidFill>
                <a:schemeClr val="tx1"/>
              </a:solidFill>
              <a:effectLst>
                <a:outerShdw blurRad="38100" dist="19050" dir="2700000" algn="tl" rotWithShape="0">
                  <a:schemeClr val="dk1">
                    <a:alpha val="40000"/>
                  </a:schemeClr>
                </a:outerShdw>
              </a:effectLst>
            </a:endParaRPr>
          </a:p>
        </p:txBody>
      </p:sp>
      <p:sp>
        <p:nvSpPr>
          <p:cNvPr id="5" name="Horizontal Scroll 4"/>
          <p:cNvSpPr/>
          <p:nvPr/>
        </p:nvSpPr>
        <p:spPr>
          <a:xfrm>
            <a:off x="1503798" y="252172"/>
            <a:ext cx="6390402" cy="814316"/>
          </a:xfrm>
          <a:prstGeom prst="horizontalScroll">
            <a:avLst/>
          </a:prstGeom>
          <a:ln w="57150">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প্রথমে আমরা </a:t>
            </a:r>
            <a:r>
              <a:rPr lang="en-US" sz="4000" b="0" cap="none" spc="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a:t>
            </a:r>
            <a:r>
              <a:rPr lang="en-US" sz="40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টি</a:t>
            </a:r>
            <a:r>
              <a:rPr lang="bn-BD"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তেলাওয়াত কির</a:t>
            </a:r>
            <a:endParaRPr lang="en-US" sz="4000" b="0" cap="none" spc="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Rectangle 5"/>
          <p:cNvSpPr/>
          <p:nvPr/>
        </p:nvSpPr>
        <p:spPr>
          <a:xfrm>
            <a:off x="4131291" y="2154535"/>
            <a:ext cx="3459680" cy="3157694"/>
          </a:xfrm>
          <a:prstGeom prst="rect">
            <a:avLst/>
          </a:prstGeom>
          <a:noFill/>
        </p:spPr>
        <p:txBody>
          <a:bodyPr wrap="square" lIns="91440" tIns="45720" rIns="91440" bIns="45720">
            <a:spAutoFit/>
          </a:bodyPr>
          <a:lstStyle/>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8" name="Rectangle 7"/>
          <p:cNvSpPr/>
          <p:nvPr/>
        </p:nvSpPr>
        <p:spPr>
          <a:xfrm>
            <a:off x="646790" y="1069431"/>
            <a:ext cx="7988300" cy="2062103"/>
          </a:xfrm>
          <a:prstGeom prst="rect">
            <a:avLst/>
          </a:prstGeo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12700">
            <a:solidFill>
              <a:srgbClr val="C00000"/>
            </a:solidFill>
          </a:ln>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just" rtl="1"/>
            <a:r>
              <a:rPr lang="ar-SA" sz="3200" b="1" dirty="0">
                <a:cs typeface="Traditional Arabic" pitchFamily="2" charset="-78"/>
              </a:rPr>
              <a:t>عَنْ عُمَرَ بْنِ الْخَطَّابِ رَضِيَ اللَّهُ عَنْهُ قَالَ: قَالَ رَسُولُ اللَّهِ </a:t>
            </a:r>
            <a:r>
              <a:rPr lang="ar-SA" sz="3200" dirty="0"/>
              <a:t>﴿ﷺ﴾:</a:t>
            </a:r>
            <a:r>
              <a:rPr lang="ar-SA" sz="3200" b="1" dirty="0"/>
              <a:t> </a:t>
            </a:r>
            <a:r>
              <a:rPr lang="ar-SA" sz="3200" b="1" dirty="0" smtClean="0">
                <a:cs typeface="Traditional Arabic" pitchFamily="2" charset="-78"/>
              </a:rPr>
              <a:t>«</a:t>
            </a:r>
            <a:r>
              <a:rPr lang="ar-SA" sz="3200" b="1" dirty="0">
                <a:cs typeface="Traditional Arabic" pitchFamily="2" charset="-78"/>
              </a:rPr>
              <a:t>إِنَّمَا الْأَعْمَال بِالنِّيَّاتِ وَإِنَّمَا لكل امْرِئ مَا نَوَى فَمَنْ كَانَتْ هِجْرَتُهُ إِلَى اللَّهِ وَرَسُولِهِ فَهِجْرَتُهُ إِلَى اللَّهِ وَرَسُولِهِ وَمَنْ كَانَتْ هِجْرَتُهُ إِلَى دُنْيَا يُصِيبُهَا أَوِ امْرَأَةٍ يَتَزَوَّجُهَا فَهجرَته إِلَى مَا هَاجر إِلَيْهِ</a:t>
            </a:r>
            <a:r>
              <a:rPr lang="ar-SA" sz="3200" b="1" dirty="0" smtClean="0">
                <a:cs typeface="Traditional Arabic" pitchFamily="2" charset="-78"/>
              </a:rPr>
              <a:t>»</a:t>
            </a:r>
            <a:r>
              <a:rPr lang="ar-SA" sz="3200" b="1" dirty="0">
                <a:cs typeface="Traditional Arabic" pitchFamily="2" charset="-78"/>
              </a:rPr>
              <a:t> (مُتَّفق عَلَيْهِ)</a:t>
            </a:r>
            <a:endParaRPr lang="en-US" sz="3200" dirty="0">
              <a:cs typeface="Traditional Arabic" pitchFamily="2" charset="-78"/>
            </a:endParaRPr>
          </a:p>
        </p:txBody>
      </p:sp>
      <p:sp>
        <p:nvSpPr>
          <p:cNvPr id="7" name="Horizontal Scroll 6"/>
          <p:cNvSpPr/>
          <p:nvPr/>
        </p:nvSpPr>
        <p:spPr>
          <a:xfrm>
            <a:off x="497112" y="3131534"/>
            <a:ext cx="8196035" cy="664451"/>
          </a:xfrm>
          <a:prstGeom prst="horizontalScroll">
            <a:avLst/>
          </a:prstGeom>
          <a:noFill/>
          <a:ln w="57150">
            <a:solidFill>
              <a:srgbClr val="C00000"/>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bn-BD" sz="3600" dirty="0" smtClean="0">
                <a:ln w="0"/>
                <a:solidFill>
                  <a:srgbClr val="C0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এবার আমরা কিছু গুরুত্বপূর্ণ শব্দার্থ জানার চেষ্টা করবো</a:t>
            </a:r>
            <a:endParaRPr lang="en-US" sz="3600" b="0" cap="none" spc="0" dirty="0" smtClean="0">
              <a:ln w="0"/>
              <a:solidFill>
                <a:srgbClr val="C0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2923" y="3795985"/>
            <a:ext cx="8196035" cy="2737025"/>
          </a:xfrm>
          <a:prstGeom prst="rect">
            <a:avLst/>
          </a:prstGeom>
          <a:ln w="57150">
            <a:solidFill>
              <a:schemeClr val="tx1"/>
            </a:solidFill>
          </a:ln>
        </p:spPr>
      </p:pic>
    </p:spTree>
    <p:extLst>
      <p:ext uri="{BB962C8B-B14F-4D97-AF65-F5344CB8AC3E}">
        <p14:creationId xmlns:p14="http://schemas.microsoft.com/office/powerpoint/2010/main" val="22600638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barn(inVertical)">
                                      <p:cBhvr>
                                        <p:cTn id="19" dur="500"/>
                                        <p:tgtEl>
                                          <p:spTgt spid="5">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heel(1)">
                                      <p:cBhvr>
                                        <p:cTn id="24" dur="2000"/>
                                        <p:tgtEl>
                                          <p:spTgt spid="8"/>
                                        </p:tgtEl>
                                      </p:cBhvr>
                                    </p:animEffect>
                                  </p:childTnLst>
                                </p:cTn>
                              </p:par>
                            </p:childTnLst>
                          </p:cTn>
                        </p:par>
                        <p:par>
                          <p:cTn id="25" fill="hold">
                            <p:stCondLst>
                              <p:cond delay="2000"/>
                            </p:stCondLst>
                            <p:childTnLst>
                              <p:par>
                                <p:cTn id="26" presetID="2" presetClass="entr" presetSubtype="8" fill="hold" nodeType="afterEffect">
                                  <p:stCondLst>
                                    <p:cond delay="0"/>
                                  </p:stCondLst>
                                  <p:iterate type="wd">
                                    <p:tmPct val="10000"/>
                                  </p:iterate>
                                  <p:childTnLst>
                                    <p:set>
                                      <p:cBhvr>
                                        <p:cTn id="27" dur="1" fill="hold">
                                          <p:stCondLst>
                                            <p:cond delay="0"/>
                                          </p:stCondLst>
                                        </p:cTn>
                                        <p:tgtEl>
                                          <p:spTgt spid="8">
                                            <p:txEl>
                                              <p:pRg st="0" end="0"/>
                                            </p:txEl>
                                          </p:spTgt>
                                        </p:tgtEl>
                                        <p:attrNameLst>
                                          <p:attrName>style.visibility</p:attrName>
                                        </p:attrNameLst>
                                      </p:cBhvr>
                                      <p:to>
                                        <p:strVal val="visible"/>
                                      </p:to>
                                    </p:set>
                                    <p:anim calcmode="lin" valueType="num">
                                      <p:cBhvr additive="base">
                                        <p:cTn id="28"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circle(in)">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7">
                                            <p:txEl>
                                              <p:pRg st="0" end="0"/>
                                            </p:txEl>
                                          </p:spTgt>
                                        </p:tgtEl>
                                        <p:attrNameLst>
                                          <p:attrName>style.visibility</p:attrName>
                                        </p:attrNameLst>
                                      </p:cBhvr>
                                      <p:to>
                                        <p:strVal val="visible"/>
                                      </p:to>
                                    </p:set>
                                    <p:animEffect transition="in" filter="barn(inVertical)">
                                      <p:cBhvr>
                                        <p:cTn id="39" dur="500"/>
                                        <p:tgtEl>
                                          <p:spTgt spid="7">
                                            <p:txEl>
                                              <p:pRg st="0" end="0"/>
                                            </p:txEl>
                                          </p:spTgt>
                                        </p:tgtEl>
                                      </p:cBhvr>
                                    </p:animEffect>
                                  </p:childTnLst>
                                </p:cTn>
                              </p:par>
                              <p:par>
                                <p:cTn id="40" presetID="31" presetClass="entr" presetSubtype="0" fill="hold" nodeType="with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ppt_w</p:attrName>
                                        </p:attrNameLst>
                                      </p:cBhvr>
                                      <p:tavLst>
                                        <p:tav tm="0">
                                          <p:val>
                                            <p:fltVal val="0"/>
                                          </p:val>
                                        </p:tav>
                                        <p:tav tm="100000">
                                          <p:val>
                                            <p:strVal val="#ppt_w"/>
                                          </p:val>
                                        </p:tav>
                                      </p:tavLst>
                                    </p:anim>
                                    <p:anim calcmode="lin" valueType="num">
                                      <p:cBhvr>
                                        <p:cTn id="43" dur="1000" fill="hold"/>
                                        <p:tgtEl>
                                          <p:spTgt spid="10"/>
                                        </p:tgtEl>
                                        <p:attrNameLst>
                                          <p:attrName>ppt_h</p:attrName>
                                        </p:attrNameLst>
                                      </p:cBhvr>
                                      <p:tavLst>
                                        <p:tav tm="0">
                                          <p:val>
                                            <p:fltVal val="0"/>
                                          </p:val>
                                        </p:tav>
                                        <p:tav tm="100000">
                                          <p:val>
                                            <p:strVal val="#ppt_h"/>
                                          </p:val>
                                        </p:tav>
                                      </p:tavLst>
                                    </p:anim>
                                    <p:anim calcmode="lin" valueType="num">
                                      <p:cBhvr>
                                        <p:cTn id="44" dur="1000" fill="hold"/>
                                        <p:tgtEl>
                                          <p:spTgt spid="10"/>
                                        </p:tgtEl>
                                        <p:attrNameLst>
                                          <p:attrName>style.rotation</p:attrName>
                                        </p:attrNameLst>
                                      </p:cBhvr>
                                      <p:tavLst>
                                        <p:tav tm="0">
                                          <p:val>
                                            <p:fltVal val="90"/>
                                          </p:val>
                                        </p:tav>
                                        <p:tav tm="100000">
                                          <p:val>
                                            <p:fltVal val="0"/>
                                          </p:val>
                                        </p:tav>
                                      </p:tavLst>
                                    </p:anim>
                                    <p:animEffect transition="in" filter="fade">
                                      <p:cBhvr>
                                        <p:cTn id="4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163773" y="122830"/>
            <a:ext cx="8871045" cy="6591869"/>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rgbClr val="00B050"/>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5" name="Up Ribbon 4"/>
          <p:cNvSpPr/>
          <p:nvPr/>
        </p:nvSpPr>
        <p:spPr>
          <a:xfrm>
            <a:off x="1340892" y="232012"/>
            <a:ext cx="6516806" cy="491319"/>
          </a:xfrm>
          <a:prstGeom prst="ribbon2">
            <a:avLst/>
          </a:prstGeom>
          <a:gradFill>
            <a:gsLst>
              <a:gs pos="0">
                <a:schemeClr val="accent2">
                  <a:satMod val="105000"/>
                  <a:tint val="67000"/>
                  <a:lumMod val="91000"/>
                  <a:lumOff val="9000"/>
                </a:schemeClr>
              </a:gs>
              <a:gs pos="50000">
                <a:schemeClr val="accent2">
                  <a:lumMod val="105000"/>
                  <a:satMod val="103000"/>
                  <a:tint val="73000"/>
                </a:schemeClr>
              </a:gs>
              <a:gs pos="100000">
                <a:schemeClr val="accent2">
                  <a:lumMod val="105000"/>
                  <a:satMod val="109000"/>
                  <a:tint val="81000"/>
                </a:schemeClr>
              </a:gs>
            </a:gsLst>
          </a:gradFill>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হাদীসের অনুবাদ</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Rectangle 5"/>
          <p:cNvSpPr/>
          <p:nvPr/>
        </p:nvSpPr>
        <p:spPr>
          <a:xfrm>
            <a:off x="300252" y="832513"/>
            <a:ext cx="8598088" cy="5663821"/>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rgbClr val="92D05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7" name="Rectangle 6"/>
          <p:cNvSpPr/>
          <p:nvPr/>
        </p:nvSpPr>
        <p:spPr>
          <a:xfrm>
            <a:off x="300252" y="910385"/>
            <a:ext cx="8598088" cy="5016758"/>
          </a:xfrm>
          <a:prstGeom prst="rect">
            <a:avLst/>
          </a:prstGeom>
          <a:noFill/>
        </p:spPr>
        <p:txBody>
          <a:bodyPr wrap="square" lIns="91440" tIns="45720" rIns="91440" bIns="45720">
            <a:spAutoFit/>
          </a:bodyPr>
          <a:lstStyle/>
          <a:p>
            <a:pPr algn="just"/>
            <a:r>
              <a:rPr lang="bn-BD" sz="3200" dirty="0" smtClean="0">
                <a:ln w="0"/>
                <a:latin typeface="NikoshBAN" panose="02000000000000000000" pitchFamily="2" charset="0"/>
                <a:cs typeface="NikoshBAN" panose="02000000000000000000" pitchFamily="2" charset="0"/>
              </a:rPr>
              <a:t>আমিরুল মু’মিনীন হযরত উমর ইবনুল খাত্তাব (রাদ্বিআল্লাহু আনহু) হতে বর্ণিত, তিনি বলেনঃ হুজুর রাসূলে আরবী (সাল্লাল্লাহু আলাইহি ওয়া সাল্লাম) ইরশাদ করেনঃ নিশ্চয়ই প্রতিটি কাজ নিয়্যত অনুযায়ীই হয়ে থাকে। আর প্রত্যেক ব্যক্তি (তার কর্মের প্রতিদান তাই পাবে) যা সে নিয়্যত করে থাকে। সুতরাং </a:t>
            </a:r>
            <a:r>
              <a:rPr lang="bn-BD" sz="3200" dirty="0">
                <a:ln w="0"/>
                <a:latin typeface="NikoshBAN" panose="02000000000000000000" pitchFamily="2" charset="0"/>
                <a:cs typeface="NikoshBAN" panose="02000000000000000000" pitchFamily="2" charset="0"/>
              </a:rPr>
              <a:t>যে আল্লাহ ও তাঁর রাসূল (সাল্লাল্লাহু আলাইহি ওয়া সাল্লাম) এর সন্তুষ্টির জন্য হিজরত </a:t>
            </a:r>
            <a:r>
              <a:rPr lang="bn-BD" sz="3200" dirty="0" smtClean="0">
                <a:ln w="0"/>
                <a:latin typeface="NikoshBAN" panose="02000000000000000000" pitchFamily="2" charset="0"/>
                <a:cs typeface="NikoshBAN" panose="02000000000000000000" pitchFamily="2" charset="0"/>
              </a:rPr>
              <a:t>করবে তার হিজরত আল্লাহ ও তাঁর রাসূল (সাল্লাল্লাহু আলাইহি ওয়া সাল্লাম) এর সন্তুষ্টির জন্যই গণ্য হবে। আর যে ব্যক্তি দুনিয়ার স্বার্থপ্রাপ্তির জন্য অথবা কোন মহিলাকে বিবাহের জন্য হিজরত করবে সে হিজরত নিয়্যত অনুসারেই হবে যে নিয়্যতে সে হিজরত করেছে।</a:t>
            </a:r>
            <a:endParaRPr lang="en-US" sz="3200" b="0" cap="none" spc="0" dirty="0">
              <a:ln w="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57729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iterate type="wd">
                                    <p:tmPct val="10000"/>
                                  </p:iterate>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Rectangle 3"/>
          <p:cNvSpPr/>
          <p:nvPr/>
        </p:nvSpPr>
        <p:spPr>
          <a:xfrm>
            <a:off x="263823" y="126609"/>
            <a:ext cx="8625385" cy="6540743"/>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5" name="Up Ribbon 4"/>
          <p:cNvSpPr/>
          <p:nvPr/>
        </p:nvSpPr>
        <p:spPr>
          <a:xfrm>
            <a:off x="1904834" y="126610"/>
            <a:ext cx="5343361" cy="675250"/>
          </a:xfrm>
          <a:prstGeom prst="ribbon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হাদীসের প্রেক্ষাপট</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Rectangle 5"/>
          <p:cNvSpPr/>
          <p:nvPr/>
        </p:nvSpPr>
        <p:spPr>
          <a:xfrm>
            <a:off x="352743" y="801860"/>
            <a:ext cx="8425497" cy="5739618"/>
          </a:xfrm>
          <a:prstGeom prst="rect">
            <a:avLst/>
          </a:prstGeom>
          <a:gradFill>
            <a:gsLst>
              <a:gs pos="0">
                <a:schemeClr val="accent6">
                  <a:lumMod val="5000"/>
                  <a:lumOff val="95000"/>
                </a:schemeClr>
              </a:gs>
              <a:gs pos="39000">
                <a:schemeClr val="accent6">
                  <a:lumMod val="45000"/>
                  <a:lumOff val="55000"/>
                </a:schemeClr>
              </a:gs>
              <a:gs pos="61000">
                <a:schemeClr val="accent6">
                  <a:lumMod val="45000"/>
                  <a:lumOff val="55000"/>
                </a:schemeClr>
              </a:gs>
              <a:gs pos="76500">
                <a:srgbClr val="C9E2B8"/>
              </a:gs>
              <a:gs pos="87000">
                <a:schemeClr val="accent6">
                  <a:lumMod val="30000"/>
                  <a:lumOff val="70000"/>
                </a:schemeClr>
              </a:gs>
            </a:gsLst>
            <a:lin ang="5400000" scaled="1"/>
          </a:gradFill>
          <a:ln w="3810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bn-BD" sz="3200" dirty="0" smtClean="0">
                <a:latin typeface="NikoshBAN" panose="02000000000000000000" pitchFamily="2" charset="0"/>
                <a:cs typeface="NikoshBAN" panose="02000000000000000000" pitchFamily="2" charset="0"/>
              </a:rPr>
              <a:t>হযরত আব্দুল্লাহ ইবনে মাসউদ (রাঃ) বলেনঃ হুজুর রাসূলে আরবী (সাল্লাল্লাহু আলাইহি ওয়া সাল্লাম) মদীনায় হিজরতের পর মক্কার নিপীড়িত মুসলমানগণ সময় ও সুযোগমত হিজরত করতে থাকেন। এ সময় মক্কার জনৈক ব্যক্তি উম্মে কাইস নামক এক মহিলাকে বিবাহের প্রস্তাব দেয়। কিন্তু মহিলা তা প্রত্যাখ্যান করে এবং ইসলাম গ্রহণ করে রাসূলে আরবী (সাল্লাল্লাহু আলাইহি ওয়া সাল্লাম) এর নির্দেশ মোতাবেক অন্যান্য সাহাবীগণের সাথে হিজরত করে মদীনায় চলে আসে। অতঃপর ঐ ব্যক্তিও উম্মে কাইসকে বিয়ে করার উদ্দেশ্যে হিজরত করে মদীনায় চলে আসে। হযরত জিবরাঈল (আঃ) এর মাধ্যমে মহানবী হযরত মুহাম্মদ (সাল্লাল্লাহু আলাইহি ওয়া সাল্লাম) ঐ লোকটির হিজরতের আসল উদ্দেশ্য জানতে পারলেন। তখন তিনি সাহাবীদের উদ্দেশ্যে আলোচ্য হাদীস ইরশাদ করেন।</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012507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iterate type="wd">
                                    <p:tmPct val="10000"/>
                                  </p:iterate>
                                  <p:childTnLst>
                                    <p:set>
                                      <p:cBhvr>
                                        <p:cTn id="21" dur="1" fill="hold">
                                          <p:stCondLst>
                                            <p:cond delay="0"/>
                                          </p:stCondLst>
                                        </p:cTn>
                                        <p:tgtEl>
                                          <p:spTgt spid="6">
                                            <p:txEl>
                                              <p:pRg st="0" end="0"/>
                                            </p:txEl>
                                          </p:spTgt>
                                        </p:tgtEl>
                                        <p:attrNameLst>
                                          <p:attrName>style.visibility</p:attrName>
                                        </p:attrNameLst>
                                      </p:cBhvr>
                                      <p:to>
                                        <p:strVal val="visible"/>
                                      </p:to>
                                    </p:set>
                                    <p:anim calcmode="lin" valueType="num">
                                      <p:cBhvr additive="base">
                                        <p:cTn id="2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Rectangle 2"/>
          <p:cNvSpPr/>
          <p:nvPr/>
        </p:nvSpPr>
        <p:spPr>
          <a:xfrm>
            <a:off x="191066" y="89273"/>
            <a:ext cx="8816453" cy="6550925"/>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Up Ribbon 3"/>
          <p:cNvSpPr/>
          <p:nvPr/>
        </p:nvSpPr>
        <p:spPr>
          <a:xfrm>
            <a:off x="423077" y="194762"/>
            <a:ext cx="8352430" cy="62779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3600" dirty="0" smtClean="0">
                <a:latin typeface="NikoshBAN" panose="02000000000000000000" pitchFamily="2" charset="0"/>
                <a:cs typeface="Traditional Arabic" pitchFamily="2" charset="-78"/>
              </a:rPr>
              <a:t> </a:t>
            </a:r>
            <a:r>
              <a:rPr lang="ar-SA" sz="3600" b="1" dirty="0" smtClean="0">
                <a:latin typeface="NikoshBAN" panose="02000000000000000000" pitchFamily="2" charset="0"/>
                <a:cs typeface="Traditional Arabic" pitchFamily="2" charset="-78"/>
              </a:rPr>
              <a:t>النية</a:t>
            </a:r>
            <a:r>
              <a:rPr lang="bn-BD" sz="3600" dirty="0" smtClean="0">
                <a:latin typeface="NikoshBAN" panose="02000000000000000000" pitchFamily="2" charset="0"/>
                <a:cs typeface="NikoshBAN" panose="02000000000000000000" pitchFamily="2" charset="0"/>
              </a:rPr>
              <a:t>সংক্রান্ত আলোচনা</a:t>
            </a:r>
            <a:endParaRPr lang="en-US" sz="3600" dirty="0">
              <a:latin typeface="NikoshBAN" panose="02000000000000000000" pitchFamily="2" charset="0"/>
              <a:cs typeface="NikoshBAN" panose="02000000000000000000" pitchFamily="2" charset="0"/>
            </a:endParaRPr>
          </a:p>
        </p:txBody>
      </p:sp>
      <p:sp>
        <p:nvSpPr>
          <p:cNvPr id="2" name="Rectangle 1"/>
          <p:cNvSpPr/>
          <p:nvPr/>
        </p:nvSpPr>
        <p:spPr>
          <a:xfrm>
            <a:off x="191068" y="928049"/>
            <a:ext cx="8816453" cy="2062103"/>
          </a:xfrm>
          <a:prstGeom prst="rect">
            <a:avLst/>
          </a:prstGeom>
          <a:noFill/>
        </p:spPr>
        <p:txBody>
          <a:bodyPr wrap="square" lIns="91440" tIns="45720" rIns="91440" bIns="45720">
            <a:spAutoFit/>
          </a:bodyPr>
          <a:lstStyle/>
          <a:p>
            <a:pPr algn="just"/>
            <a:r>
              <a:rPr lang="ar-SA" sz="3200" dirty="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النية</a:t>
            </a:r>
            <a:r>
              <a:rPr lang="bn-BD"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 শাব্দিক অর্থ- </a:t>
            </a:r>
            <a:r>
              <a:rPr lang="ar-SA"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النية</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শব্দটি মাসদার, বাবে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ضرب</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আবার এটি একবচন, বহুবচনে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النيات</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শাব্দিক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 ১.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القصد</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তথা সংকল্প করা, ২.</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الارادة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তথা ইচ্ছা করা, ৩.</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البعد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তথা দূরত্ব, ৪.</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التحول من مكان الى مكان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এক স্থান হতে অন্যস্থানে গমন করা।</a:t>
            </a:r>
            <a:endParaRPr lang="en-US" sz="32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Rectangle 4"/>
          <p:cNvSpPr/>
          <p:nvPr/>
        </p:nvSpPr>
        <p:spPr>
          <a:xfrm>
            <a:off x="191066" y="2943116"/>
            <a:ext cx="8816453" cy="3539430"/>
          </a:xfrm>
          <a:prstGeom prst="rect">
            <a:avLst/>
          </a:prstGeom>
          <a:noFill/>
        </p:spPr>
        <p:txBody>
          <a:bodyPr wrap="square" lIns="91440" tIns="45720" rIns="91440" bIns="45720">
            <a:spAutoFit/>
          </a:bodyPr>
          <a:lstStyle/>
          <a:p>
            <a:pPr algn="just"/>
            <a:r>
              <a:rPr lang="ar-SA"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النية</a:t>
            </a:r>
            <a:r>
              <a:rPr lang="en-US"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 পারিভাষিক অর্থ-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ফাতহুর রাব্বানী গ্রন্থাকার বলেন-</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النية هُوَ تَوَجه القلب جهة الفعل إبتغاء وجهِ الله تعالى وَإِمْتِثَالًا لأَمْره</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অর্থাৎ আল্লাহর সন্তুষ্টি লাভ ও তাঁর আদেশ পালনার্থে কোন কাজের দিকে মনের ঐকান্তিক আগ্রহ ও অভিপ্রায় প্রয়োগ করাকে নিয়্যত বলে।</a:t>
            </a:r>
            <a:endPar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just"/>
            <a:r>
              <a:rPr lang="bn-BD"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অথবা: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নুরুল ঈযা গ্রন্থাকারের মতে-</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النية هوَ  قصدُ القلبِ على الفعل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কাজের উপর মনের ইচ্ছা পোষণকে নিয়্যত বলে। মোট কথা- মনের দৃঢ় সংকল্পনকে নিয়্যত বলা হয়।</a:t>
            </a:r>
            <a:endParaRPr lang="en-US" sz="32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cxnSp>
        <p:nvCxnSpPr>
          <p:cNvPr id="7" name="Straight Connector 6"/>
          <p:cNvCxnSpPr/>
          <p:nvPr/>
        </p:nvCxnSpPr>
        <p:spPr>
          <a:xfrm>
            <a:off x="191066" y="2943116"/>
            <a:ext cx="8816453" cy="0"/>
          </a:xfrm>
          <a:prstGeom prst="line">
            <a:avLst/>
          </a:prstGeom>
          <a:ln w="57150">
            <a:solidFill>
              <a:srgbClr val="FF0000"/>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9566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iterate type="wd">
                                    <p:tmPct val="10000"/>
                                  </p:iterate>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1+#ppt_w/2"/>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iterate type="wd">
                                    <p:tmPct val="10000"/>
                                  </p:iterate>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1+#ppt_w/2"/>
                                          </p:val>
                                        </p:tav>
                                        <p:tav tm="100000">
                                          <p:val>
                                            <p:strVal val="#ppt_x"/>
                                          </p:val>
                                        </p:tav>
                                      </p:tavLst>
                                    </p:anim>
                                    <p:anim calcmode="lin" valueType="num">
                                      <p:cBhvr additive="base">
                                        <p:cTn id="31"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3" name="Rectangle 2"/>
          <p:cNvSpPr/>
          <p:nvPr/>
        </p:nvSpPr>
        <p:spPr>
          <a:xfrm>
            <a:off x="191066" y="89273"/>
            <a:ext cx="8816453" cy="6550925"/>
          </a:xfrm>
          <a:prstGeom prst="rect">
            <a:avLst/>
          </a:prstGeo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57150">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4" name="Up Ribbon 3"/>
          <p:cNvSpPr/>
          <p:nvPr/>
        </p:nvSpPr>
        <p:spPr>
          <a:xfrm>
            <a:off x="423077" y="194762"/>
            <a:ext cx="8352430" cy="627798"/>
          </a:xfrm>
          <a:prstGeom prst="ribbon2">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ar-SA" sz="3600" dirty="0" smtClean="0">
                <a:latin typeface="NikoshBAN" panose="02000000000000000000" pitchFamily="2" charset="0"/>
                <a:cs typeface="Traditional Arabic" pitchFamily="2" charset="-78"/>
              </a:rPr>
              <a:t> </a:t>
            </a:r>
            <a:r>
              <a:rPr lang="ar-SA" sz="3600" b="1" dirty="0" smtClean="0">
                <a:latin typeface="NikoshBAN" panose="02000000000000000000" pitchFamily="2" charset="0"/>
                <a:cs typeface="Traditional Arabic" pitchFamily="2" charset="-78"/>
              </a:rPr>
              <a:t>النية</a:t>
            </a:r>
            <a:r>
              <a:rPr lang="bn-BD" sz="3600" dirty="0" smtClean="0">
                <a:latin typeface="NikoshBAN" panose="02000000000000000000" pitchFamily="2" charset="0"/>
                <a:cs typeface="NikoshBAN" panose="02000000000000000000" pitchFamily="2" charset="0"/>
              </a:rPr>
              <a:t>সংক্রান্ত আলোচনা</a:t>
            </a:r>
            <a:endParaRPr lang="en-US" sz="3600" dirty="0">
              <a:latin typeface="NikoshBAN" panose="02000000000000000000" pitchFamily="2" charset="0"/>
              <a:cs typeface="NikoshBAN" panose="02000000000000000000" pitchFamily="2" charset="0"/>
            </a:endParaRPr>
          </a:p>
        </p:txBody>
      </p:sp>
      <p:sp>
        <p:nvSpPr>
          <p:cNvPr id="5" name="Rectangle 4"/>
          <p:cNvSpPr/>
          <p:nvPr/>
        </p:nvSpPr>
        <p:spPr>
          <a:xfrm>
            <a:off x="191068" y="928049"/>
            <a:ext cx="8816453" cy="1077218"/>
          </a:xfrm>
          <a:prstGeom prst="rect">
            <a:avLst/>
          </a:prstGeom>
          <a:noFill/>
        </p:spPr>
        <p:txBody>
          <a:bodyPr wrap="square" lIns="91440" tIns="45720" rIns="91440" bIns="45720">
            <a:spAutoFit/>
          </a:bodyPr>
          <a:lstStyle/>
          <a:p>
            <a:pPr algn="just"/>
            <a:r>
              <a:rPr lang="ar-SA" sz="3200" dirty="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প্রতিটি কাজের জন্য নিয়্যত শর্ত কিনা ? এ ব্যাপারে ওলামায়ে কেরামগণের মাঝে মতানৈক্য রয়েছে। </a:t>
            </a:r>
            <a:endParaRPr lang="en-US" sz="3200" b="0" cap="none" spc="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6" name="Rectangle 5"/>
          <p:cNvSpPr/>
          <p:nvPr/>
        </p:nvSpPr>
        <p:spPr>
          <a:xfrm>
            <a:off x="191060" y="4888229"/>
            <a:ext cx="8816453" cy="1569660"/>
          </a:xfrm>
          <a:prstGeom prst="rect">
            <a:avLst/>
          </a:prstGeom>
          <a:noFill/>
        </p:spPr>
        <p:txBody>
          <a:bodyPr wrap="square" lIns="91440" tIns="45720" rIns="91440" bIns="45720">
            <a:spAutoFit/>
          </a:bodyPr>
          <a:lstStyle/>
          <a:p>
            <a:pPr algn="just"/>
            <a:r>
              <a:rPr lang="bn-BD" sz="32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 শাফেয়ী মাযহাবঃ ইমাম শাফেয়ী (র.) এর মতে প্রত্যেক কাজের জন্য নিয়্যত শর্ত। চাই তা</a:t>
            </a:r>
            <a:r>
              <a:rPr lang="ar-SA" sz="3200" dirty="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أَعْمَال (عبادة) </a:t>
            </a:r>
            <a:r>
              <a:rPr lang="ar-SA" sz="32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مقصودة </a:t>
            </a:r>
            <a:r>
              <a:rPr lang="bn-BD" sz="32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হোক বা </a:t>
            </a:r>
            <a:r>
              <a:rPr lang="ar-SA" sz="3200" dirty="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أَعْمَأل (عبادة) غَيْرِ مقصودة </a:t>
            </a:r>
            <a:r>
              <a:rPr lang="en-US" sz="32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হোক।</a:t>
            </a:r>
            <a:endParaRPr lang="en-US" sz="3200" b="0" cap="none" spc="0" dirty="0">
              <a:ln w="0"/>
              <a:solidFill>
                <a:srgbClr val="7030A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8" name="Rectangle 7"/>
          <p:cNvSpPr/>
          <p:nvPr/>
        </p:nvSpPr>
        <p:spPr>
          <a:xfrm>
            <a:off x="191063" y="1841241"/>
            <a:ext cx="8816453" cy="3046988"/>
          </a:xfrm>
          <a:prstGeom prst="rect">
            <a:avLst/>
          </a:prstGeom>
          <a:noFill/>
        </p:spPr>
        <p:txBody>
          <a:bodyPr wrap="square" lIns="91440" tIns="45720" rIns="91440" bIns="45720">
            <a:spAutoFit/>
          </a:bodyPr>
          <a:lstStyle/>
          <a:p>
            <a:pPr algn="just"/>
            <a:r>
              <a:rPr lang="ar-SA" sz="3200" dirty="0">
                <a:ln w="0"/>
                <a:solidFill>
                  <a:srgbClr val="FF000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 হানফী মাযহাবঃ ইমাম আবু হানিফা (রহ.) ও তাঁর অনুসারীদের মতে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মানুষের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(اعمال)</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আ’মাল দু’প্রকার;</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أَعْمَال (عبادة) مقصودة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ও</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أَعْمَال</a:t>
            </a:r>
            <a:r>
              <a:rPr lang="ar-SA"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(عبادة)</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غَيْرِ مقصودة</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সুতরাং</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أَعْمَال </a:t>
            </a:r>
            <a:r>
              <a:rPr lang="ar-SA"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(عبادة) </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مقصودة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এর ক্ষেত্রে নিয়্যত প্রয়োজন। যেমন-সালাত এর জন্য নিয়্যত প্রয়োজন। তবে</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أَعْمَأل</a:t>
            </a:r>
            <a:r>
              <a:rPr lang="ar-SA"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(عبادة)</a:t>
            </a:r>
            <a:r>
              <a:rPr lang="ar-SA"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غَيْرِ مقصودة </a:t>
            </a:r>
            <a:r>
              <a:rPr lang="bn-BD" sz="32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এর ক্ষেত্রে নিয়্যত আবশ্যক নয়। তবে আমলের পূর্ণতার জন্য নিয়্যত আবশ্যক।</a:t>
            </a:r>
            <a:endParaRPr lang="en-US" sz="3200" b="0" cap="none" spc="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031225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grpId="0" nodeType="clickEffect">
                                  <p:stCondLst>
                                    <p:cond delay="0"/>
                                  </p:stCondLst>
                                  <p:iterate type="wd">
                                    <p:tmPct val="10000"/>
                                  </p:iterate>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1+#ppt_w/2"/>
                                          </p:val>
                                        </p:tav>
                                        <p:tav tm="100000">
                                          <p:val>
                                            <p:strVal val="#ppt_x"/>
                                          </p:val>
                                        </p:tav>
                                      </p:tavLst>
                                    </p:anim>
                                    <p:anim calcmode="lin" valueType="num">
                                      <p:cBhvr additive="base">
                                        <p:cTn id="1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iterate type="wd">
                                    <p:tmPct val="10000"/>
                                  </p:iterate>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iterate type="wd">
                                    <p:tmPct val="10000"/>
                                  </p:iterate>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1+#ppt_w/2"/>
                                          </p:val>
                                        </p:tav>
                                        <p:tav tm="100000">
                                          <p:val>
                                            <p:strVal val="#ppt_x"/>
                                          </p:val>
                                        </p:tav>
                                      </p:tavLst>
                                    </p:anim>
                                    <p:anim calcmode="lin" valueType="num">
                                      <p:cBhvr additive="base">
                                        <p:cTn id="30"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1159</Words>
  <Application>Microsoft Office PowerPoint</Application>
  <PresentationFormat>On-screen Show (4:3)</PresentationFormat>
  <Paragraphs>84</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KFGQPC Uthman Taha Naskh</vt:lpstr>
      <vt:lpstr>NikoshBAN</vt:lpstr>
      <vt:lpstr>SutonnyMJ</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144</cp:revision>
  <dcterms:created xsi:type="dcterms:W3CDTF">2021-01-30T06:09:53Z</dcterms:created>
  <dcterms:modified xsi:type="dcterms:W3CDTF">2021-02-01T11:42:53Z</dcterms:modified>
</cp:coreProperties>
</file>