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9"/>
  </p:notesMasterIdLst>
  <p:sldIdLst>
    <p:sldId id="304" r:id="rId2"/>
    <p:sldId id="308" r:id="rId3"/>
    <p:sldId id="306" r:id="rId4"/>
    <p:sldId id="267" r:id="rId5"/>
    <p:sldId id="263" r:id="rId6"/>
    <p:sldId id="266" r:id="rId7"/>
    <p:sldId id="309" r:id="rId8"/>
    <p:sldId id="310" r:id="rId9"/>
    <p:sldId id="298" r:id="rId10"/>
    <p:sldId id="311" r:id="rId11"/>
    <p:sldId id="312" r:id="rId12"/>
    <p:sldId id="300" r:id="rId13"/>
    <p:sldId id="277" r:id="rId14"/>
    <p:sldId id="275" r:id="rId15"/>
    <p:sldId id="302" r:id="rId16"/>
    <p:sldId id="303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842" autoAdjust="0"/>
  </p:normalViewPr>
  <p:slideViewPr>
    <p:cSldViewPr>
      <p:cViewPr>
        <p:scale>
          <a:sx n="60" d="100"/>
          <a:sy n="60" d="100"/>
        </p:scale>
        <p:origin x="-2074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A91E0-AFBD-4D2C-8ED9-C857D9F5B276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7FB5F-2F6B-404D-9CF9-5F16F04E4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স্লাইডে</a:t>
            </a:r>
            <a:r>
              <a:rPr lang="bn-BD" baseline="0" dirty="0" smtClean="0"/>
              <a:t> ছবি</a:t>
            </a:r>
            <a:r>
              <a:rPr lang="en-US" baseline="0" dirty="0" smtClean="0"/>
              <a:t> </a:t>
            </a:r>
            <a:r>
              <a:rPr lang="bn-BD" baseline="0" dirty="0" smtClean="0"/>
              <a:t>ও প্রশ্নোত্তরের মাধ্যমে শিক্ষার্থীদের মনোযোগ আকর্ষণ  করে আজকের পাঠের মানসিক পরিবেশ তৈরির  চেষ্টা করা হয়েছে। তবে বিষয় শিক্ষক  ভিন্ন উপায়েও এ  কাজটি করতে পারেন।</a:t>
            </a:r>
            <a:r>
              <a:rPr lang="en-US" baseline="0" dirty="0" smtClean="0"/>
              <a:t> </a:t>
            </a:r>
            <a:r>
              <a:rPr lang="bn-BD" baseline="0" dirty="0" smtClean="0"/>
              <a:t> 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এই স্লাইডটি শিরোনাম</a:t>
            </a:r>
            <a:r>
              <a:rPr lang="bn-BD" baseline="0" dirty="0" smtClean="0"/>
              <a:t> লেখাসহ </a:t>
            </a:r>
            <a:r>
              <a:rPr lang="bn-BD" dirty="0" smtClean="0"/>
              <a:t>পাঠ</a:t>
            </a:r>
            <a:r>
              <a:rPr lang="bn-BD" baseline="0" dirty="0" smtClean="0"/>
              <a:t> ঘোষণার জন্য রাখা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/>
              <a:t>এই পাঠ শেষে অর্জিতব্য শিখনফলকে সামনে রেখে </a:t>
            </a:r>
            <a:r>
              <a:rPr lang="bn-BD" dirty="0" smtClean="0"/>
              <a:t>পাঠকে</a:t>
            </a:r>
            <a:r>
              <a:rPr lang="bn-BD" baseline="0" dirty="0" smtClean="0"/>
              <a:t> ধারাবাহিকভাবে পরিচালনার উদ্দেশ্যে </a:t>
            </a:r>
            <a:r>
              <a:rPr lang="bn-BD" dirty="0" smtClean="0"/>
              <a:t>এই স্লাইডটি </a:t>
            </a:r>
            <a:r>
              <a:rPr lang="bn-BD" baseline="0" dirty="0" smtClean="0"/>
              <a:t>রাখা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এরিস্টটলের</a:t>
            </a:r>
            <a:r>
              <a:rPr lang="en-US" dirty="0" smtClean="0"/>
              <a:t> </a:t>
            </a:r>
            <a:r>
              <a:rPr lang="en-US" dirty="0" err="1" smtClean="0"/>
              <a:t>মতবাদের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একমত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পোষন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বিখ্যাত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গণিতবিদ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টলেমী।তিনি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জোরালো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যে,পৃথিবীকে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কেন্দ্র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কিছু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ঘুরছে।তার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মতবাদ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দীর্ঘদিন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মানুষ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বিশ্বাস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9AA06-8A9C-4920-9349-5CE5376F195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9AA06-8A9C-4920-9349-5CE5376F195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9AA06-8A9C-4920-9349-5CE5376F195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5C77B-4FCD-4C85-8C55-4034F1444EFD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228600" y="228600"/>
            <a:ext cx="8686800" cy="1524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আজকের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ক্লাসে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স্বাগতম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971800"/>
            <a:ext cx="1981200" cy="2504420"/>
            <a:chOff x="1888410" y="2870819"/>
            <a:chExt cx="1981200" cy="2504420"/>
          </a:xfrm>
        </p:grpSpPr>
        <p:pic>
          <p:nvPicPr>
            <p:cNvPr id="3" name="Picture 2" descr="220px-Johannes_Kepler_161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8410" y="2870819"/>
              <a:ext cx="1981200" cy="208218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888410" y="4852019"/>
              <a:ext cx="1981200" cy="52322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কেপলার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36484" y="3124200"/>
            <a:ext cx="2507518" cy="2504420"/>
            <a:chOff x="5136285" y="2931928"/>
            <a:chExt cx="1975630" cy="2504420"/>
          </a:xfrm>
        </p:grpSpPr>
        <p:pic>
          <p:nvPicPr>
            <p:cNvPr id="6" name="Picture 5" descr="galile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6285" y="2931928"/>
              <a:ext cx="1975630" cy="209727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90740" y="4913128"/>
              <a:ext cx="1921174" cy="52322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গ্যালিলিও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1"/>
            <a:ext cx="2590800" cy="2971799"/>
            <a:chOff x="6096000" y="914400"/>
            <a:chExt cx="2590800" cy="4265395"/>
          </a:xfrm>
        </p:grpSpPr>
        <p:pic>
          <p:nvPicPr>
            <p:cNvPr id="9" name="Picture 8" descr="Nikolaus_Koperniku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0" y="914400"/>
              <a:ext cx="2590798" cy="30194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096000" y="3886200"/>
              <a:ext cx="2590800" cy="129359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  কোপারনিকাস 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600419" y="3244334"/>
            <a:ext cx="1943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সূর্যকেন্দ্রিক মডেল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1"/>
            <a:ext cx="6477000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এরপর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কোপার্নিকাস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নামে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একজন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জ্যোর্তিবিদ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পর্যবেক্ষণের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মাধ্যমে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সম্পূর্ণ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নতুন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মতবাদ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নিয়ে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আসেন।তিনি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পৃথিবীকেন্দ্রিক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মডেলের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পরিবর্তে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সূর্যকেন্দ্রিক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মডেলের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প্রস্তাব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করেন।তার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</a:rPr>
              <a:t>মডেলের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মূল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কথে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হলো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পৃথিবী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সূর্যকে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কেন্দ্র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ঘোরে</a:t>
            </a:r>
            <a:r>
              <a:rPr lang="en-US" sz="2800" dirty="0" smtClean="0">
                <a:solidFill>
                  <a:srgbClr val="FF0000"/>
                </a:solidFill>
              </a:rPr>
              <a:t>।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3200400"/>
            <a:ext cx="472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পরবর্তীতে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বিজ্ঞানী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কেপলার</a:t>
            </a:r>
            <a:r>
              <a:rPr lang="en-US" sz="2000" dirty="0" smtClean="0">
                <a:solidFill>
                  <a:srgbClr val="FFFF00"/>
                </a:solidFill>
              </a:rPr>
              <a:t> ও   </a:t>
            </a:r>
            <a:r>
              <a:rPr lang="en-US" sz="2000" dirty="0" err="1" smtClean="0">
                <a:solidFill>
                  <a:srgbClr val="FFFF00"/>
                </a:solidFill>
              </a:rPr>
              <a:t>গ্যালিলিও</a:t>
            </a:r>
            <a:r>
              <a:rPr lang="en-US" sz="2000" dirty="0" smtClean="0">
                <a:solidFill>
                  <a:srgbClr val="FFFF00"/>
                </a:solidFill>
              </a:rPr>
              <a:t> ,</a:t>
            </a:r>
            <a:r>
              <a:rPr lang="en-US" sz="2000" dirty="0" err="1" smtClean="0">
                <a:solidFill>
                  <a:srgbClr val="FFFF00"/>
                </a:solidFill>
              </a:rPr>
              <a:t>কোপার্নিকাসের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মতবাদের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পক্ষে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প্রমাণ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    </a:t>
            </a:r>
            <a:r>
              <a:rPr lang="en-US" sz="2000" dirty="0" err="1" smtClean="0">
                <a:solidFill>
                  <a:srgbClr val="FFFF00"/>
                </a:solidFill>
              </a:rPr>
              <a:t>হাজির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করেন</a:t>
            </a:r>
            <a:r>
              <a:rPr lang="en-US" sz="2000" dirty="0" smtClean="0">
                <a:solidFill>
                  <a:srgbClr val="FFFF00"/>
                </a:solidFill>
              </a:rPr>
              <a:t>।</a:t>
            </a:r>
          </a:p>
          <a:p>
            <a:r>
              <a:rPr lang="en-US" sz="2000" dirty="0" err="1" smtClean="0">
                <a:solidFill>
                  <a:srgbClr val="FFFF00"/>
                </a:solidFill>
              </a:rPr>
              <a:t>বর্তমানে</a:t>
            </a:r>
            <a:r>
              <a:rPr lang="en-US" sz="2000" dirty="0" smtClean="0">
                <a:solidFill>
                  <a:srgbClr val="FFFF00"/>
                </a:solidFill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</a:rPr>
              <a:t>সূর্যকেন্দ্রিক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এই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মডেল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প্রমাণিত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এবং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বিজ্ঞানীরা</a:t>
            </a:r>
            <a:r>
              <a:rPr lang="en-US" sz="2000" dirty="0" smtClean="0">
                <a:solidFill>
                  <a:srgbClr val="FFFF00"/>
                </a:solidFill>
              </a:rPr>
              <a:t> ও </a:t>
            </a:r>
            <a:r>
              <a:rPr lang="en-US" sz="2000" dirty="0" err="1" smtClean="0">
                <a:solidFill>
                  <a:srgbClr val="FFFF00"/>
                </a:solidFill>
              </a:rPr>
              <a:t>সাধারণ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মানুষ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err="1" smtClean="0">
                <a:solidFill>
                  <a:srgbClr val="FFFF00"/>
                </a:solidFill>
              </a:rPr>
              <a:t>তা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গ্রহণ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করেছে</a:t>
            </a:r>
            <a:r>
              <a:rPr lang="en-US" sz="2000" dirty="0" smtClean="0">
                <a:solidFill>
                  <a:srgbClr val="FFFF00"/>
                </a:solidFill>
              </a:rPr>
              <a:t>।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524000"/>
            <a:ext cx="472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441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0" y="381000"/>
            <a:ext cx="4191000" cy="914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</a:rPr>
              <a:t>পৃথিবী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হলো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গ্রহ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876800" y="381000"/>
            <a:ext cx="4267200" cy="91440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C000"/>
                </a:solidFill>
              </a:rPr>
              <a:t>চাঁদ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হলো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তার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উপগ্রহ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228600" y="2748218"/>
            <a:ext cx="4643184" cy="3804982"/>
            <a:chOff x="1529016" y="2167519"/>
            <a:chExt cx="2966784" cy="2966782"/>
          </a:xfrm>
        </p:grpSpPr>
        <p:pic>
          <p:nvPicPr>
            <p:cNvPr id="5" name="Picture 4" descr="Sunshin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9016" y="2167519"/>
              <a:ext cx="2966784" cy="2966782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8" name="Picture 7" descr="Mysun-1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2073166" y="2682766"/>
              <a:ext cx="1905000" cy="1847850"/>
            </a:xfrm>
            <a:prstGeom prst="ellipse">
              <a:avLst/>
            </a:prstGeom>
            <a:effectLst>
              <a:softEdge rad="63500"/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152400" y="685800"/>
            <a:ext cx="50292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সূর্য তাপ ও আলো ছড়াচ্ছে কেনো?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4191000" y="2133600"/>
            <a:ext cx="4343400" cy="1752600"/>
            <a:chOff x="3708640" y="1219200"/>
            <a:chExt cx="4343400" cy="2057400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3708640" y="1219200"/>
              <a:ext cx="1472960" cy="20574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105400" y="2315526"/>
              <a:ext cx="2946640" cy="9541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সূর্য একটি জ্বলন্ত গ্যাসপিণ্ড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2400" y="228600"/>
            <a:ext cx="87630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সূর্যের ভিতরে কী কী গ্যাস রয়েছে?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4800600"/>
            <a:ext cx="3657600" cy="18158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হাইড্রোজেন, হিলিয়ামে রুপান্তরিত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হবার সময় প্রচুর শক্তি নির্গত হয়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228600" y="1600200"/>
            <a:ext cx="8686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গ্যাসগুলো কীভাবে আলো ও তাপ উৎপন্ন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5" grpId="0" animBg="1"/>
      <p:bldP spid="15" grpId="1" animBg="1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7833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88392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26211" y="282714"/>
            <a:ext cx="206498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105400"/>
            <a:ext cx="899160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সৌরজগতের কোন গ্রহের সাথে আমাদের গ্রহের মিল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রয়েছে বলে তুমি মনে কর, এর স্বপক্ষে যুক্তি দেখাও।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8600"/>
            <a:ext cx="2971800" cy="1666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8600"/>
            <a:ext cx="8686800" cy="707886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4"/>
          <p:cNvGrpSpPr/>
          <p:nvPr/>
        </p:nvGrpSpPr>
        <p:grpSpPr>
          <a:xfrm>
            <a:off x="228600" y="1534180"/>
            <a:ext cx="8763000" cy="5323820"/>
            <a:chOff x="824714" y="914400"/>
            <a:chExt cx="7119354" cy="2961620"/>
          </a:xfrm>
        </p:grpSpPr>
        <p:sp>
          <p:nvSpPr>
            <p:cNvPr id="4" name="TextBox 3"/>
            <p:cNvSpPr txBox="1"/>
            <p:nvPr/>
          </p:nvSpPr>
          <p:spPr>
            <a:xfrm>
              <a:off x="838200" y="914400"/>
              <a:ext cx="7043960" cy="325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Font typeface="Wingdings" pitchFamily="2" charset="2"/>
                <a:buChar char="v"/>
              </a:pP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প্লূটো সৌরজগতের গ্রহ নয়, কারণ-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0914" y="1371600"/>
              <a:ext cx="40703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i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)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এটি ক্ষুদ্র এবং গঠন অসম্পূর্ণ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49247" y="1905000"/>
              <a:ext cx="49471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ii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)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এটি সূর্যের চারিদিকে ঘুরতে সক্ষম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4714" y="2362200"/>
              <a:ext cx="63129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iii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) বর্তমানে এটি জ্যোতিষ্কের মত আচরণ করছে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838200" y="2895600"/>
              <a:ext cx="7105868" cy="980420"/>
              <a:chOff x="838200" y="3124200"/>
              <a:chExt cx="7105868" cy="98042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838200" y="3124200"/>
                <a:ext cx="29145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নিচের কোনটি সঠিক?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5" name="Group 12"/>
              <p:cNvGrpSpPr/>
              <p:nvPr/>
            </p:nvGrpSpPr>
            <p:grpSpPr>
              <a:xfrm>
                <a:off x="914400" y="3581400"/>
                <a:ext cx="7029668" cy="523220"/>
                <a:chOff x="914400" y="3886200"/>
                <a:chExt cx="7029668" cy="523220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914400" y="3886200"/>
                  <a:ext cx="14013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(ক) 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i , iii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791143" y="3886200"/>
                  <a:ext cx="124745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(খ) </a:t>
                  </a:r>
                  <a:r>
                    <a:rPr lang="en-US" sz="2800" dirty="0" err="1" smtClean="0">
                      <a:latin typeface="NikoshBAN" pitchFamily="2" charset="0"/>
                      <a:cs typeface="NikoshBAN" pitchFamily="2" charset="0"/>
                    </a:rPr>
                    <a:t>i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, 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ii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4343400" y="3886200"/>
                  <a:ext cx="183415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(গ) </a:t>
                  </a:r>
                  <a:r>
                    <a:rPr lang="en-US" sz="2800" dirty="0" err="1" smtClean="0">
                      <a:latin typeface="NikoshBAN" pitchFamily="2" charset="0"/>
                      <a:cs typeface="NikoshBAN" pitchFamily="2" charset="0"/>
                    </a:rPr>
                    <a:t>i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, ii, iii 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6477000" y="3886200"/>
                  <a:ext cx="146706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(ঘ) 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ii , iii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</p:grpSp>
      <p:sp>
        <p:nvSpPr>
          <p:cNvPr id="16" name="Freeform 15"/>
          <p:cNvSpPr/>
          <p:nvPr/>
        </p:nvSpPr>
        <p:spPr>
          <a:xfrm>
            <a:off x="882869" y="4038600"/>
            <a:ext cx="488731" cy="315310"/>
          </a:xfrm>
          <a:custGeom>
            <a:avLst/>
            <a:gdLst>
              <a:gd name="connsiteX0" fmla="*/ 0 w 488731"/>
              <a:gd name="connsiteY0" fmla="*/ 63062 h 315310"/>
              <a:gd name="connsiteX1" fmla="*/ 110359 w 488731"/>
              <a:gd name="connsiteY1" fmla="*/ 315310 h 315310"/>
              <a:gd name="connsiteX2" fmla="*/ 488731 w 488731"/>
              <a:gd name="connsiteY2" fmla="*/ 0 h 3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731" h="315310">
                <a:moveTo>
                  <a:pt x="0" y="63062"/>
                </a:moveTo>
                <a:lnTo>
                  <a:pt x="110359" y="315310"/>
                </a:lnTo>
                <a:lnTo>
                  <a:pt x="488731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15"/>
          <p:cNvGrpSpPr/>
          <p:nvPr/>
        </p:nvGrpSpPr>
        <p:grpSpPr>
          <a:xfrm>
            <a:off x="0" y="228601"/>
            <a:ext cx="9144000" cy="2438400"/>
            <a:chOff x="685800" y="990600"/>
            <a:chExt cx="7942428" cy="1270575"/>
          </a:xfrm>
        </p:grpSpPr>
        <p:sp>
          <p:nvSpPr>
            <p:cNvPr id="36" name="TextBox 35"/>
            <p:cNvSpPr txBox="1"/>
            <p:nvPr/>
          </p:nvSpPr>
          <p:spPr>
            <a:xfrm>
              <a:off x="685800" y="990600"/>
              <a:ext cx="7942428" cy="304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ctr">
                <a:buFont typeface="Wingdings" pitchFamily="2" charset="2"/>
                <a:buChar char="v"/>
              </a:pP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কোন গ্রহ গ্যাস ও বরফ দিয়ে গঠিত?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7" name="Group 12"/>
            <p:cNvGrpSpPr/>
            <p:nvPr/>
          </p:nvGrpSpPr>
          <p:grpSpPr>
            <a:xfrm>
              <a:off x="766169" y="1676400"/>
              <a:ext cx="7663499" cy="584775"/>
              <a:chOff x="994769" y="3886200"/>
              <a:chExt cx="7663499" cy="584775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994769" y="3886200"/>
                <a:ext cx="15591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(ক) মঙ্গল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994043" y="3886200"/>
                <a:ext cx="18770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(খ)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বৃহস্পতি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311169" y="3886200"/>
                <a:ext cx="12632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(গ) শনি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014569" y="3886200"/>
                <a:ext cx="16436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(ঘ) </a:t>
                </a:r>
                <a:r>
                  <a:rPr lang="bn-BD" sz="3200" dirty="0" smtClean="0">
                    <a:latin typeface="Times New Roman" pitchFamily="18" charset="0"/>
                    <a:cs typeface="NikoshBAN" pitchFamily="2" charset="0"/>
                  </a:rPr>
                  <a:t>নেপচুন</a:t>
                </a:r>
                <a:endParaRPr lang="en-US" sz="3200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3" name="Group 15"/>
          <p:cNvGrpSpPr/>
          <p:nvPr/>
        </p:nvGrpSpPr>
        <p:grpSpPr>
          <a:xfrm>
            <a:off x="304800" y="3505200"/>
            <a:ext cx="8610600" cy="1270575"/>
            <a:chOff x="247146" y="990600"/>
            <a:chExt cx="9167346" cy="1270575"/>
          </a:xfrm>
        </p:grpSpPr>
        <p:sp>
          <p:nvSpPr>
            <p:cNvPr id="44" name="TextBox 43"/>
            <p:cNvSpPr txBox="1"/>
            <p:nvPr/>
          </p:nvSpPr>
          <p:spPr>
            <a:xfrm>
              <a:off x="247146" y="990600"/>
              <a:ext cx="91673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v"/>
              </a:pP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সৌরজগতের সবচেয়ে বড় গ্রহ কোনটি?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45" name="Group 12"/>
            <p:cNvGrpSpPr/>
            <p:nvPr/>
          </p:nvGrpSpPr>
          <p:grpSpPr>
            <a:xfrm>
              <a:off x="766169" y="1676400"/>
              <a:ext cx="7593673" cy="584775"/>
              <a:chOff x="994769" y="3886200"/>
              <a:chExt cx="7593673" cy="584775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994769" y="3886200"/>
                <a:ext cx="15591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(ক) মঙ্গল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994043" y="3886200"/>
                <a:ext cx="18770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(খ)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বৃহস্পতি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311169" y="3886200"/>
                <a:ext cx="12632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(গ) শনি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014568" y="3886200"/>
                <a:ext cx="15738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(ঘ) </a:t>
                </a:r>
                <a:r>
                  <a:rPr lang="bn-BD" sz="3200" dirty="0" smtClean="0">
                    <a:latin typeface="Times New Roman" pitchFamily="18" charset="0"/>
                    <a:cs typeface="NikoshBAN" pitchFamily="2" charset="0"/>
                  </a:rPr>
                  <a:t>পৃথিবী</a:t>
                </a:r>
                <a:endParaRPr lang="en-US" sz="3200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ytelescope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57912" y="1143000"/>
            <a:ext cx="9009888" cy="5638800"/>
          </a:xfrm>
          <a:prstGeom prst="rect">
            <a:avLst/>
          </a:prstGeom>
          <a:effectLst>
            <a:glow rad="101600">
              <a:srgbClr val="002060">
                <a:alpha val="60000"/>
              </a:srgbClr>
            </a:glow>
          </a:effectLst>
        </p:spPr>
      </p:pic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work bo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304800"/>
            <a:ext cx="1752600" cy="718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9080" y="304800"/>
            <a:ext cx="3567520" cy="76944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4800600"/>
            <a:ext cx="63246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সূর্যকেন্দ্রিক সৌরজগতের গঠন কাঠামোর চিত্র অঙ্কন কর এবং এর সদস্যগুলোর নাম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8600"/>
            <a:ext cx="8839199" cy="20574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7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পরিচিতি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35113"/>
            <a:ext cx="4497388" cy="6397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শিক্ষক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পরিচতি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174874"/>
            <a:ext cx="5029200" cy="4683125"/>
          </a:xfrm>
          <a:solidFill>
            <a:srgbClr val="00206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err="1" smtClean="0">
                <a:solidFill>
                  <a:srgbClr val="00B050"/>
                </a:solidFill>
              </a:rPr>
              <a:t>মো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বায়েজিদুল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হাসান</a:t>
            </a:r>
            <a:endParaRPr lang="en-US" sz="32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3200" dirty="0" err="1" smtClean="0">
                <a:solidFill>
                  <a:srgbClr val="00B050"/>
                </a:solidFill>
              </a:rPr>
              <a:t>সহকারী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শিক্ষক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r>
              <a:rPr lang="en-US" sz="3200" dirty="0" err="1" smtClean="0">
                <a:solidFill>
                  <a:srgbClr val="00B050"/>
                </a:solidFill>
              </a:rPr>
              <a:t>বি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এস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সি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বি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এড</a:t>
            </a:r>
            <a:r>
              <a:rPr lang="en-US" sz="3200" dirty="0" smtClean="0">
                <a:solidFill>
                  <a:srgbClr val="00B050"/>
                </a:solidFill>
              </a:rPr>
              <a:t> (</a:t>
            </a:r>
            <a:r>
              <a:rPr lang="en-US" sz="3200" dirty="0" err="1" smtClean="0">
                <a:solidFill>
                  <a:srgbClr val="00B050"/>
                </a:solidFill>
              </a:rPr>
              <a:t>গণিত</a:t>
            </a:r>
            <a:r>
              <a:rPr lang="en-US" sz="3200" dirty="0" smtClean="0">
                <a:solidFill>
                  <a:srgbClr val="00B050"/>
                </a:solidFill>
              </a:rPr>
              <a:t>)</a:t>
            </a:r>
          </a:p>
          <a:p>
            <a:pPr>
              <a:buNone/>
            </a:pPr>
            <a:r>
              <a:rPr lang="en-US" sz="3200" dirty="0" err="1" smtClean="0">
                <a:solidFill>
                  <a:srgbClr val="00B050"/>
                </a:solidFill>
              </a:rPr>
              <a:t>রাণীগাঁও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দাখিল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মাদ্রাসাহ</a:t>
            </a:r>
            <a:endParaRPr lang="en-US" sz="32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3200" dirty="0" err="1" smtClean="0">
                <a:solidFill>
                  <a:srgbClr val="00B050"/>
                </a:solidFill>
              </a:rPr>
              <a:t>চুনারুঘাট,হবিগঞ্জ</a:t>
            </a:r>
            <a:r>
              <a:rPr lang="en-US" sz="3200" dirty="0" smtClean="0">
                <a:solidFill>
                  <a:srgbClr val="00B050"/>
                </a:solidFill>
              </a:rPr>
              <a:t>।</a:t>
            </a:r>
          </a:p>
          <a:p>
            <a:pPr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মোবাইলঃ০১৭৩৩৯০৯৪৯৩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98975" cy="639762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পাঠ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পরিচিতি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174874"/>
            <a:ext cx="4114800" cy="4683125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শ্রেণিঃ</a:t>
            </a:r>
            <a:r>
              <a:rPr lang="en-US" sz="3600" dirty="0" smtClean="0">
                <a:solidFill>
                  <a:srgbClr val="FF0000"/>
                </a:solidFill>
              </a:rPr>
              <a:t> ৭ম</a:t>
            </a:r>
          </a:p>
          <a:p>
            <a:r>
              <a:rPr lang="en-US" sz="3600" dirty="0" err="1" smtClean="0">
                <a:solidFill>
                  <a:srgbClr val="FF0000"/>
                </a:solidFill>
              </a:rPr>
              <a:t>বিষয়ঃ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বিজ্ঞান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err="1" smtClean="0">
                <a:solidFill>
                  <a:srgbClr val="FF0000"/>
                </a:solidFill>
              </a:rPr>
              <a:t>অধ্যায়ঃ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দ্বাদশ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তারিখঃ৬/২/২০২১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152400"/>
            <a:ext cx="9144000" cy="16002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চিত্র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গুলো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দেখ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এবং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অনুধাবন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করঃ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480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752600"/>
            <a:ext cx="4267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114800"/>
            <a:ext cx="426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-76200"/>
            <a:ext cx="9144000" cy="6934200"/>
            <a:chOff x="-457200" y="-76200"/>
            <a:chExt cx="9144000" cy="6934200"/>
          </a:xfrm>
        </p:grpSpPr>
        <p:pic>
          <p:nvPicPr>
            <p:cNvPr id="31" name="Picture 30" descr="Newsu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57200" y="-76200"/>
              <a:ext cx="9144000" cy="5143500"/>
            </a:xfrm>
            <a:prstGeom prst="rect">
              <a:avLst/>
            </a:prstGeom>
          </p:spPr>
        </p:pic>
        <p:pic>
          <p:nvPicPr>
            <p:cNvPr id="32" name="Picture 31" descr="Moonligh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457200" y="1143000"/>
              <a:ext cx="9144000" cy="57150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581400" y="3429000"/>
            <a:ext cx="48006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ছেলেটি আকাশের দিকে কী দেখাচ্ছে?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2590800"/>
            <a:ext cx="2971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সূর্য কী পৃথিবীর মধ্যে?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0" y="0"/>
            <a:ext cx="9144000" cy="6705600"/>
            <a:chOff x="0" y="152400"/>
            <a:chExt cx="9144000" cy="6705600"/>
          </a:xfrm>
        </p:grpSpPr>
        <p:pic>
          <p:nvPicPr>
            <p:cNvPr id="29" name="Picture 28" descr="Moon in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52400"/>
              <a:ext cx="9144000" cy="5143500"/>
            </a:xfrm>
            <a:prstGeom prst="rect">
              <a:avLst/>
            </a:prstGeom>
          </p:spPr>
        </p:pic>
        <p:pic>
          <p:nvPicPr>
            <p:cNvPr id="30" name="Picture 29" descr="Moonlight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 contrast="-20000"/>
            </a:blip>
            <a:stretch>
              <a:fillRect/>
            </a:stretch>
          </p:blipFill>
          <p:spPr>
            <a:xfrm flipH="1">
              <a:off x="0" y="1143000"/>
              <a:ext cx="9144000" cy="5715000"/>
            </a:xfrm>
            <a:prstGeom prst="rect">
              <a:avLst/>
            </a:prstGeom>
          </p:spPr>
        </p:pic>
        <p:pic>
          <p:nvPicPr>
            <p:cNvPr id="35" name="Picture 34" descr="Jupitar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9881681">
              <a:off x="6770355" y="710314"/>
              <a:ext cx="1031974" cy="1272766"/>
            </a:xfrm>
            <a:prstGeom prst="rect">
              <a:avLst/>
            </a:prstGeom>
          </p:spPr>
        </p:pic>
        <p:pic>
          <p:nvPicPr>
            <p:cNvPr id="38" name="Picture 37" descr="Chand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29478" y="697210"/>
              <a:ext cx="1465996" cy="1450234"/>
            </a:xfrm>
            <a:prstGeom prst="rect">
              <a:avLst/>
            </a:prstGeom>
            <a:effectLst>
              <a:softEdge rad="127000"/>
            </a:effectLst>
          </p:spPr>
        </p:pic>
      </p:grpSp>
      <p:pic>
        <p:nvPicPr>
          <p:cNvPr id="14" name="Picture 13" descr="Boy-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88463" y="3048000"/>
            <a:ext cx="1545337" cy="2888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581400" y="1676400"/>
            <a:ext cx="1295400" cy="21336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99705" y="1447800"/>
            <a:ext cx="3296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রাতের আকাশে ঐটি কী?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1400" y="3429000"/>
            <a:ext cx="3711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চাঁদ কী পৃথিবীর ভিতরে?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5323" y="2209800"/>
            <a:ext cx="6276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তাহলে সূর্য, চাঁদ, পৃথিবী কোথায় অবস্থান করছে?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6" descr="C:\WINDOWS\Application Data\Microsoft\Media Catalog\Downloaded Clips\cl5d\j023475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2438400"/>
            <a:ext cx="1908175" cy="21336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 descr="NASAimpossible-0814-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76200"/>
            <a:ext cx="8967888" cy="668107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" name="TextBox 13"/>
          <p:cNvSpPr txBox="1"/>
          <p:nvPr/>
        </p:nvSpPr>
        <p:spPr>
          <a:xfrm>
            <a:off x="228600" y="12192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সৌরজগতের গঠন ও পরিচয়</a:t>
            </a:r>
            <a:endParaRPr lang="en-US" sz="4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838200" y="304800"/>
            <a:ext cx="6477000" cy="914400"/>
          </a:xfrm>
          <a:prstGeom prst="cube">
            <a:avLst/>
          </a:prstGeom>
          <a:solidFill>
            <a:srgbClr val="002060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পাঠ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শিরোনাম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981200"/>
            <a:ext cx="58674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শিক্ষার্থীরা...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844225"/>
            <a:ext cx="80772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সৌরজগতের গঠন বর্ণনা করতে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520625"/>
            <a:ext cx="8153400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সৌরজগতের গঠন কাঠামোর চিত্র অঙ্কন করতে 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429000"/>
            <a:ext cx="8153400" cy="10772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সৌরজগতের সদস্যদের ভৌত বৈশিষ্ট্য তুলনা করতে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13"/>
          <p:cNvGrpSpPr/>
          <p:nvPr/>
        </p:nvGrpSpPr>
        <p:grpSpPr>
          <a:xfrm>
            <a:off x="2895600" y="304800"/>
            <a:ext cx="3810000" cy="1143000"/>
            <a:chOff x="1295400" y="533400"/>
            <a:chExt cx="3810000" cy="1371600"/>
          </a:xfrm>
        </p:grpSpPr>
        <p:sp>
          <p:nvSpPr>
            <p:cNvPr id="12" name="Round Single Corner Rectangle 81"/>
            <p:cNvSpPr/>
            <p:nvPr/>
          </p:nvSpPr>
          <p:spPr>
            <a:xfrm flipH="1" flipV="1">
              <a:off x="1295400" y="533400"/>
              <a:ext cx="3810000" cy="1371600"/>
            </a:xfrm>
            <a:prstGeom prst="flowChartAlternateProcess">
              <a:avLst/>
            </a:prstGeom>
            <a:gradFill flip="none" rotWithShape="1">
              <a:gsLst>
                <a:gs pos="82000">
                  <a:schemeClr val="bg2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4894" y="914400"/>
              <a:ext cx="21226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219200"/>
            <a:ext cx="4495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47910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সৌরজগত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0" y="4953000"/>
            <a:ext cx="9144000" cy="1905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সূর্য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হল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একটি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নক্ষত্র।সূর্যকে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কেন্দ্র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করে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পৃথিবীসহ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আরও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সাতটি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গ্রহ</a:t>
            </a:r>
            <a:r>
              <a:rPr lang="en-US" sz="3200" dirty="0" smtClean="0">
                <a:solidFill>
                  <a:srgbClr val="00B050"/>
                </a:solidFill>
              </a:rPr>
              <a:t> ও </a:t>
            </a:r>
            <a:r>
              <a:rPr lang="en-US" sz="3200" dirty="0" err="1" smtClean="0">
                <a:solidFill>
                  <a:srgbClr val="00B050"/>
                </a:solidFill>
              </a:rPr>
              <a:t>অন্যান্য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জ্যোতিষ্ক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ঘুরছে</a:t>
            </a:r>
            <a:r>
              <a:rPr lang="en-US" sz="3200" dirty="0" smtClean="0">
                <a:solidFill>
                  <a:srgbClr val="00B050"/>
                </a:solidFill>
              </a:rPr>
              <a:t>।</a:t>
            </a:r>
          </a:p>
          <a:p>
            <a:r>
              <a:rPr lang="en-US" sz="3200" dirty="0" err="1" smtClean="0">
                <a:solidFill>
                  <a:srgbClr val="00B050"/>
                </a:solidFill>
              </a:rPr>
              <a:t>সূর্য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এবং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একে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কেন্দ্র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করে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ঘূর্ণায়মান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সকল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জ্যোতিষ্ক</a:t>
            </a:r>
            <a:r>
              <a:rPr lang="en-US" sz="3200" dirty="0" smtClean="0">
                <a:solidFill>
                  <a:srgbClr val="00B050"/>
                </a:solidFill>
              </a:rPr>
              <a:t> ও </a:t>
            </a:r>
            <a:r>
              <a:rPr lang="en-US" sz="3200" dirty="0" err="1" smtClean="0">
                <a:solidFill>
                  <a:srgbClr val="00B050"/>
                </a:solidFill>
              </a:rPr>
              <a:t>ফাঁকা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জায়গা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নিয়ে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আমাদের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সৌরজগত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গঠিত</a:t>
            </a:r>
            <a:r>
              <a:rPr lang="en-US" sz="3200" dirty="0" smtClean="0">
                <a:solidFill>
                  <a:srgbClr val="00B050"/>
                </a:solidFill>
              </a:rPr>
              <a:t>।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সৌরজগতের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আট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টি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গ্রহের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নামঃ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85800"/>
            <a:ext cx="9144000" cy="6172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/>
              <a:t>১।বুধ</a:t>
            </a:r>
          </a:p>
          <a:p>
            <a:r>
              <a:rPr lang="en-US" sz="4400" b="1" dirty="0" smtClean="0"/>
              <a:t>২।শুক্র</a:t>
            </a:r>
          </a:p>
          <a:p>
            <a:r>
              <a:rPr lang="en-US" sz="4400" b="1" dirty="0" smtClean="0"/>
              <a:t>৩।পৃথিবী</a:t>
            </a:r>
          </a:p>
          <a:p>
            <a:r>
              <a:rPr lang="en-US" sz="4400" b="1" dirty="0" smtClean="0"/>
              <a:t>৪।মঙ্গল</a:t>
            </a:r>
          </a:p>
          <a:p>
            <a:r>
              <a:rPr lang="en-US" sz="4400" b="1" dirty="0" smtClean="0"/>
              <a:t>৫।বৃহস্পতি</a:t>
            </a:r>
          </a:p>
          <a:p>
            <a:r>
              <a:rPr lang="en-US" sz="4400" b="1" dirty="0" smtClean="0"/>
              <a:t>৬।শনি</a:t>
            </a:r>
          </a:p>
          <a:p>
            <a:r>
              <a:rPr lang="en-US" sz="4400" b="1" dirty="0" smtClean="0"/>
              <a:t>৭।নেপচুন</a:t>
            </a:r>
          </a:p>
          <a:p>
            <a:r>
              <a:rPr lang="en-US" sz="4400" b="1" dirty="0" smtClean="0"/>
              <a:t>৮।ইউরেনাস</a:t>
            </a:r>
            <a:endParaRPr lang="en-US" sz="4400" b="1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685800"/>
            <a:ext cx="5791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71800" y="381000"/>
            <a:ext cx="6019800" cy="20621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প্রাচীন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২০০০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দার্শনিক এরিস্টটল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যে,পৃথিবীর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ঘোরে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2667000"/>
            <a:ext cx="4343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পৃথিবীকেন্দ্রিক মডেল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048000"/>
            <a:ext cx="38671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35280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1" y="152401"/>
            <a:ext cx="28193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3274</TotalTime>
  <Words>548</Words>
  <Application>Microsoft Office PowerPoint</Application>
  <PresentationFormat>On-screen Show (4:3)</PresentationFormat>
  <Paragraphs>97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 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TSS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User</cp:lastModifiedBy>
  <cp:revision>780</cp:revision>
  <dcterms:created xsi:type="dcterms:W3CDTF">2014-12-10T13:23:59Z</dcterms:created>
  <dcterms:modified xsi:type="dcterms:W3CDTF">2021-02-07T06:18:54Z</dcterms:modified>
</cp:coreProperties>
</file>