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0D75F-F843-4633-B502-8D89AE2B898C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06847-0F46-40CA-965C-E40911E07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চিত্রে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দেখছ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চিনতে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পাচ্ছ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এদের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মধ্যে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সব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গুলোই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খালি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চোখে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যায়</a:t>
            </a:r>
            <a:r>
              <a:rPr lang="en-US" baseline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6847-0F46-40CA-965C-E40911E07F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8DB09-28F0-4537-A396-1C94646DE59F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E7BE-BF10-476D-8C06-EC5774F7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4419600"/>
            <a:ext cx="9144000" cy="2438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এন্টামিবা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প্রোটিস্টা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রাজ্যভুক্ত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এককোষী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জীব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এন্টামিবাকে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খালি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চোখে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দেখা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না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</a:rPr>
              <a:t>এদের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দেহের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কোন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নির্দিষ্ট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আকৃতি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নাই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এরা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পরজীবী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হিসাবে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মানুষ,বানরজাতীয়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প্রাণী,বিড়াল,কুকুর</a:t>
            </a:r>
            <a:r>
              <a:rPr lang="en-US" sz="2400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শুকর</a:t>
            </a:r>
            <a:r>
              <a:rPr lang="en-US" sz="2400" dirty="0" smtClean="0">
                <a:solidFill>
                  <a:srgbClr val="002060"/>
                </a:solidFill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</a:rPr>
              <a:t>ইদুঁরের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বৃহদন্ত্রে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বাস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এন্টামিবা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এক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আমাশয়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রোগের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জন্য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দায়ী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286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নিউক্লিয়াস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810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গহবর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0" y="8382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প্লাজমালেমা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2600" y="12192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এক্টোপ্লাজম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16002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এন্ডোপ্লাজম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24384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ক্ষণপদ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86200" y="3733800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লোহিত</a:t>
            </a:r>
            <a:r>
              <a:rPr lang="en-US" dirty="0" smtClean="0"/>
              <a:t> </a:t>
            </a:r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কণিকা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36576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ব্যাকটেরিয়া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0" y="0"/>
            <a:ext cx="4724400" cy="220980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</a:rPr>
              <a:t>একক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কাজ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5257800" cy="4154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FF00"/>
                </a:solidFill>
              </a:rPr>
              <a:t>ভাইরাসকে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অকোষীয়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জীব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বলা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হয়</a:t>
            </a:r>
            <a:r>
              <a:rPr lang="en-US" sz="6600" dirty="0" smtClean="0">
                <a:solidFill>
                  <a:srgbClr val="FFFF00"/>
                </a:solidFill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</a:rPr>
              <a:t>কেন</a:t>
            </a:r>
            <a:r>
              <a:rPr lang="en-US" sz="6600" dirty="0" smtClean="0">
                <a:solidFill>
                  <a:srgbClr val="FFFF00"/>
                </a:solidFill>
              </a:rPr>
              <a:t>?</a:t>
            </a:r>
            <a:endParaRPr lang="en-US" sz="66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286000"/>
            <a:ext cx="34385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0"/>
            <a:ext cx="36576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0" y="304800"/>
            <a:ext cx="9144000" cy="2362200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</a:rPr>
              <a:t>মূল্যায়ন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667000"/>
            <a:ext cx="9144000" cy="3631763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১</a:t>
            </a:r>
            <a:r>
              <a:rPr lang="en-US" dirty="0" smtClean="0">
                <a:solidFill>
                  <a:schemeClr val="bg2"/>
                </a:solidFill>
              </a:rPr>
              <a:t>। </a:t>
            </a:r>
            <a:r>
              <a:rPr lang="en-US" dirty="0" err="1" smtClean="0">
                <a:solidFill>
                  <a:schemeClr val="bg2"/>
                </a:solidFill>
              </a:rPr>
              <a:t>নিউমোনিয়া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রোগ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সৃষ্টি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করে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কোন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ব্যাকটেরিয়া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(ক) </a:t>
            </a:r>
            <a:r>
              <a:rPr lang="en-US" dirty="0" err="1" smtClean="0">
                <a:solidFill>
                  <a:schemeClr val="bg2"/>
                </a:solidFill>
              </a:rPr>
              <a:t>স্পাইরিলাম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  (খ) </a:t>
            </a:r>
            <a:r>
              <a:rPr lang="en-US" dirty="0" err="1" smtClean="0">
                <a:solidFill>
                  <a:schemeClr val="bg2"/>
                </a:solidFill>
              </a:rPr>
              <a:t>ব্যাসিলাস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 (গ) </a:t>
            </a:r>
            <a:r>
              <a:rPr lang="en-US" dirty="0" err="1" smtClean="0">
                <a:solidFill>
                  <a:schemeClr val="bg2"/>
                </a:solidFill>
              </a:rPr>
              <a:t>কক্কাস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 (ঘ) </a:t>
            </a:r>
            <a:r>
              <a:rPr lang="en-US" dirty="0" err="1" smtClean="0">
                <a:solidFill>
                  <a:schemeClr val="bg2"/>
                </a:solidFill>
              </a:rPr>
              <a:t>কমা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২। </a:t>
            </a:r>
            <a:r>
              <a:rPr lang="en-US" dirty="0" err="1" smtClean="0">
                <a:solidFill>
                  <a:schemeClr val="bg2"/>
                </a:solidFill>
              </a:rPr>
              <a:t>শৈবাল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ব্যবহৃত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হয়</a:t>
            </a:r>
            <a:r>
              <a:rPr lang="en-US" dirty="0" smtClean="0">
                <a:solidFill>
                  <a:schemeClr val="bg2"/>
                </a:solidFill>
              </a:rPr>
              <a:t>-</a:t>
            </a: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    (</a:t>
            </a:r>
            <a:r>
              <a:rPr lang="en-US" dirty="0" err="1" smtClean="0">
                <a:solidFill>
                  <a:schemeClr val="bg2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) </a:t>
            </a:r>
            <a:r>
              <a:rPr lang="en-US" dirty="0" err="1" smtClean="0">
                <a:solidFill>
                  <a:schemeClr val="bg2"/>
                </a:solidFill>
              </a:rPr>
              <a:t>আইস্ক্রিম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প্রস্তুতকরণে</a:t>
            </a:r>
            <a:r>
              <a:rPr lang="en-US" dirty="0" smtClean="0">
                <a:solidFill>
                  <a:schemeClr val="bg2"/>
                </a:solidFill>
              </a:rPr>
              <a:t> (ii)  </a:t>
            </a:r>
            <a:r>
              <a:rPr lang="en-US" dirty="0" err="1" smtClean="0">
                <a:solidFill>
                  <a:schemeClr val="bg2"/>
                </a:solidFill>
              </a:rPr>
              <a:t>মাছ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চাষের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ক্ষেত্রে</a:t>
            </a:r>
            <a:r>
              <a:rPr lang="en-US" dirty="0" smtClean="0">
                <a:solidFill>
                  <a:schemeClr val="bg2"/>
                </a:solidFill>
              </a:rPr>
              <a:t>  (iii) </a:t>
            </a:r>
            <a:r>
              <a:rPr lang="en-US" dirty="0" err="1" smtClean="0">
                <a:solidFill>
                  <a:schemeClr val="bg2"/>
                </a:solidFill>
              </a:rPr>
              <a:t>ঔষধ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তৈরিতে</a:t>
            </a:r>
            <a:endParaRPr lang="en-US" dirty="0" smtClean="0">
              <a:solidFill>
                <a:schemeClr val="bg2"/>
              </a:solidFill>
            </a:endParaRP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</a:t>
            </a:r>
            <a:r>
              <a:rPr lang="en-US" dirty="0" err="1" smtClean="0">
                <a:solidFill>
                  <a:schemeClr val="bg2"/>
                </a:solidFill>
              </a:rPr>
              <a:t>নিচের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কোনটি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সঠিক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   (ক)  </a:t>
            </a:r>
            <a:r>
              <a:rPr lang="en-US" dirty="0" err="1" smtClean="0">
                <a:solidFill>
                  <a:schemeClr val="bg2"/>
                </a:solidFill>
              </a:rPr>
              <a:t>i</a:t>
            </a:r>
            <a:endParaRPr lang="en-US" dirty="0" smtClean="0">
              <a:solidFill>
                <a:schemeClr val="bg2"/>
              </a:solidFill>
            </a:endParaRP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    (খ)  </a:t>
            </a:r>
            <a:r>
              <a:rPr lang="en-US" dirty="0" err="1" smtClean="0">
                <a:solidFill>
                  <a:schemeClr val="bg2"/>
                </a:solidFill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  ও  iii</a:t>
            </a: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    (গ)  ii  ও   </a:t>
            </a:r>
            <a:r>
              <a:rPr lang="en-US" dirty="0" err="1" smtClean="0">
                <a:solidFill>
                  <a:schemeClr val="bg2"/>
                </a:solidFill>
              </a:rPr>
              <a:t>iiii</a:t>
            </a:r>
            <a:endParaRPr lang="en-US" dirty="0" smtClean="0">
              <a:solidFill>
                <a:schemeClr val="bg2"/>
              </a:solidFill>
            </a:endParaRPr>
          </a:p>
          <a:p>
            <a:pPr marL="400050" indent="-400050"/>
            <a:r>
              <a:rPr lang="en-US" dirty="0" smtClean="0">
                <a:solidFill>
                  <a:schemeClr val="bg2"/>
                </a:solidFill>
              </a:rPr>
              <a:t>       (ঘ)  I , ii     ও    iii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71600"/>
            <a:ext cx="5486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371599"/>
            <a:ext cx="3457575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ছত্রাককে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মৃতজীবী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কেনো</a:t>
            </a:r>
            <a:r>
              <a:rPr lang="en-US" sz="3200" dirty="0" smtClean="0">
                <a:solidFill>
                  <a:schemeClr val="tx1"/>
                </a:solidFill>
              </a:rPr>
              <a:t>? </a:t>
            </a:r>
            <a:r>
              <a:rPr lang="en-US" sz="3200" dirty="0" err="1" smtClean="0">
                <a:solidFill>
                  <a:schemeClr val="tx1"/>
                </a:solidFill>
              </a:rPr>
              <a:t>কারণ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</a:rPr>
              <a:t>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33600" y="0"/>
            <a:ext cx="4572000" cy="12954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বাড়ির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</a:t>
            </a:r>
            <a:endParaRPr lang="en-US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086600" y="3581400"/>
            <a:ext cx="1295400" cy="533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প্রথম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3200401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2954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1371600"/>
            <a:ext cx="3048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2672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3434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1" y="4267200"/>
            <a:ext cx="28193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bg2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</a:rPr>
              <a:t>চিত্র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গুলো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দেখ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2209800" y="4572000"/>
            <a:ext cx="5410200" cy="2057400"/>
          </a:xfrm>
          <a:prstGeom prst="ellips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নিম্নশ্রেণির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জীব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1676400" y="304800"/>
            <a:ext cx="4876800" cy="2286000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শিখনফল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317009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           </a:t>
            </a:r>
            <a:r>
              <a:rPr lang="en-US" sz="4000" dirty="0" err="1" smtClean="0">
                <a:solidFill>
                  <a:schemeClr val="bg1"/>
                </a:solidFill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পাঠ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শেষে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শিক্ষার্থীরা</a:t>
            </a:r>
            <a:r>
              <a:rPr lang="en-US" sz="4000" dirty="0" smtClean="0">
                <a:solidFill>
                  <a:schemeClr val="bg1"/>
                </a:solidFill>
              </a:rPr>
              <a:t> –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অনুজীবের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বৈশিষ্ট্য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ব্যাখ্যা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পারব</a:t>
            </a:r>
            <a:r>
              <a:rPr lang="en-US" sz="4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অনুজীবের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শ্রেণিবিন্যাস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পারব</a:t>
            </a:r>
            <a:r>
              <a:rPr lang="en-US" sz="40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chemeClr val="bg1"/>
                </a:solidFill>
              </a:rPr>
              <a:t>ভাইরাস,ব্যাকটেরিয়া</a:t>
            </a:r>
            <a:r>
              <a:rPr lang="en-US" sz="4000" dirty="0" smtClean="0">
                <a:solidFill>
                  <a:schemeClr val="bg1"/>
                </a:solidFill>
              </a:rPr>
              <a:t> ও  </a:t>
            </a:r>
            <a:r>
              <a:rPr lang="en-US" sz="4000" dirty="0" err="1" smtClean="0">
                <a:solidFill>
                  <a:schemeClr val="bg1"/>
                </a:solidFill>
              </a:rPr>
              <a:t>ছত্রাকের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বৈশিষ্ট্য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ব্যাখ্যা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পারব</a:t>
            </a:r>
            <a:r>
              <a:rPr lang="en-US" sz="4000" dirty="0" smtClean="0">
                <a:solidFill>
                  <a:schemeClr val="bg1"/>
                </a:solidFill>
              </a:rPr>
              <a:t>।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0"/>
            <a:ext cx="29718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অণুজীব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জগ</a:t>
            </a:r>
            <a:r>
              <a:rPr lang="en-US" sz="3200" dirty="0" smtClean="0">
                <a:solidFill>
                  <a:srgbClr val="FF0000"/>
                </a:solidFill>
              </a:rPr>
              <a:t>ৎ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219200"/>
            <a:ext cx="784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3581400" y="5334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229600" y="12192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733800" y="1219200"/>
            <a:ext cx="2286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33400" y="1219200"/>
            <a:ext cx="304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0" y="2438400"/>
            <a:ext cx="2590800" cy="152400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এক্যারিওটা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95600" y="2438400"/>
            <a:ext cx="2971800" cy="144780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প্রোক্যারিওটা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2438400"/>
            <a:ext cx="2590800" cy="13716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ইউক্যারিওটা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434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343400"/>
            <a:ext cx="28194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3434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Down Arrow 17"/>
          <p:cNvSpPr/>
          <p:nvPr/>
        </p:nvSpPr>
        <p:spPr>
          <a:xfrm>
            <a:off x="914400" y="39624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495800" y="38100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772400" y="37338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2667000" y="0"/>
            <a:ext cx="3124200" cy="1219200"/>
          </a:xfrm>
          <a:prstGeom prst="cloud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ব্যাকটেরিয়া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8991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ব্যাকটেরিয়া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হলো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আদি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নিউক্লিয়াসযুক্ত,অসবুজ,এককোষী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অণুবীক্ষণিক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জীব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sz="2400" dirty="0" err="1" smtClean="0">
                <a:solidFill>
                  <a:srgbClr val="002060"/>
                </a:solidFill>
              </a:rPr>
              <a:t>বিজ্ঞানী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লিউয়েন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হুক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সর্ব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ব্যাকটেরিয়া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দেখতে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পান</a:t>
            </a:r>
            <a:r>
              <a:rPr lang="en-US" sz="2400" dirty="0" smtClean="0">
                <a:solidFill>
                  <a:srgbClr val="002060"/>
                </a:solidFill>
              </a:rPr>
              <a:t>। </a:t>
            </a:r>
            <a:r>
              <a:rPr lang="en-US" sz="2400" dirty="0" err="1" smtClean="0">
                <a:solidFill>
                  <a:srgbClr val="002060"/>
                </a:solidFill>
              </a:rPr>
              <a:t>ব্যাকটেরিয়া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কোষ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গোলাকার,দন্ডাকার,কমা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আকার</a:t>
            </a:r>
            <a:r>
              <a:rPr lang="en-US" sz="2400" dirty="0" smtClean="0">
                <a:solidFill>
                  <a:srgbClr val="002060"/>
                </a:solidFill>
              </a:rPr>
              <a:t> ,</a:t>
            </a:r>
            <a:r>
              <a:rPr lang="en-US" sz="2400" dirty="0" err="1" smtClean="0">
                <a:solidFill>
                  <a:srgbClr val="002060"/>
                </a:solidFill>
              </a:rPr>
              <a:t>প্যাচাঁনো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নানা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হতে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পারে</a:t>
            </a:r>
            <a:r>
              <a:rPr lang="en-US" sz="2400" dirty="0" smtClean="0">
                <a:solidFill>
                  <a:srgbClr val="002060"/>
                </a:solidFill>
              </a:rPr>
              <a:t>।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3800"/>
            <a:ext cx="3429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733800"/>
            <a:ext cx="281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4625" y="3733800"/>
            <a:ext cx="2619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33400" y="6400800"/>
            <a:ext cx="19812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ব্যাসিলাস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6324600"/>
            <a:ext cx="16764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কক্কাস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6400800"/>
            <a:ext cx="17526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কমা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আকৃতির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0" y="0"/>
            <a:ext cx="9144000" cy="1143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অ্যামিবার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আণুবীক্ষণিক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গঠন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252</Words>
  <Application>Microsoft Office PowerPoint</Application>
  <PresentationFormat>On-screen Show (4:3)</PresentationFormat>
  <Paragraphs>51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2021-02-07T07:15:04Z</dcterms:created>
  <dcterms:modified xsi:type="dcterms:W3CDTF">2021-02-07T10:44:54Z</dcterms:modified>
</cp:coreProperties>
</file>