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sldIdLst>
    <p:sldId id="277" r:id="rId3"/>
    <p:sldId id="278" r:id="rId4"/>
    <p:sldId id="279" r:id="rId5"/>
    <p:sldId id="285" r:id="rId6"/>
    <p:sldId id="262" r:id="rId7"/>
    <p:sldId id="263" r:id="rId8"/>
    <p:sldId id="282" r:id="rId9"/>
    <p:sldId id="280" r:id="rId10"/>
    <p:sldId id="283" r:id="rId11"/>
    <p:sldId id="281" r:id="rId12"/>
    <p:sldId id="266" r:id="rId13"/>
    <p:sldId id="267" r:id="rId14"/>
    <p:sldId id="270" r:id="rId15"/>
    <p:sldId id="273" r:id="rId16"/>
    <p:sldId id="274" r:id="rId17"/>
    <p:sldId id="286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0"/>
  </p:normalViewPr>
  <p:slideViewPr>
    <p:cSldViewPr>
      <p:cViewPr varScale="1">
        <p:scale>
          <a:sx n="81" d="100"/>
          <a:sy n="81" d="100"/>
        </p:scale>
        <p:origin x="149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EE93-0425-4BB4-9E50-436463171CE3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E4D7-1883-4974-9BFE-C07AA68815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4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EE93-0425-4BB4-9E50-436463171CE3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E4D7-1883-4974-9BFE-C07AA68815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68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EE93-0425-4BB4-9E50-436463171CE3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E4D7-1883-4974-9BFE-C07AA68815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37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025EE93-0425-4BB4-9E50-436463171CE3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66CE4D7-1883-4974-9BFE-C07AA6881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EE93-0425-4BB4-9E50-436463171CE3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E4D7-1883-4974-9BFE-C07AA6881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EE93-0425-4BB4-9E50-436463171CE3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E4D7-1883-4974-9BFE-C07AA6881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EE93-0425-4BB4-9E50-436463171CE3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E4D7-1883-4974-9BFE-C07AA68815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EE93-0425-4BB4-9E50-436463171CE3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E4D7-1883-4974-9BFE-C07AA68815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EE93-0425-4BB4-9E50-436463171CE3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E4D7-1883-4974-9BFE-C07AA6881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EE93-0425-4BB4-9E50-436463171CE3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E4D7-1883-4974-9BFE-C07AA6881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025EE93-0425-4BB4-9E50-436463171CE3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66CE4D7-1883-4974-9BFE-C07AA6881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EE93-0425-4BB4-9E50-436463171CE3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E4D7-1883-4974-9BFE-C07AA68815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98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025EE93-0425-4BB4-9E50-436463171CE3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66CE4D7-1883-4974-9BFE-C07AA6881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EE93-0425-4BB4-9E50-436463171CE3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E4D7-1883-4974-9BFE-C07AA6881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EE93-0425-4BB4-9E50-436463171CE3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E4D7-1883-4974-9BFE-C07AA6881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EE93-0425-4BB4-9E50-436463171CE3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E4D7-1883-4974-9BFE-C07AA68815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41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EE93-0425-4BB4-9E50-436463171CE3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E4D7-1883-4974-9BFE-C07AA68815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85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EE93-0425-4BB4-9E50-436463171CE3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E4D7-1883-4974-9BFE-C07AA68815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91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EE93-0425-4BB4-9E50-436463171CE3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E4D7-1883-4974-9BFE-C07AA68815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98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EE93-0425-4BB4-9E50-436463171CE3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E4D7-1883-4974-9BFE-C07AA68815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2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EE93-0425-4BB4-9E50-436463171CE3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E4D7-1883-4974-9BFE-C07AA68815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3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EE93-0425-4BB4-9E50-436463171CE3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E4D7-1883-4974-9BFE-C07AA68815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17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5EE93-0425-4BB4-9E50-436463171CE3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CE4D7-1883-4974-9BFE-C07AA68815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025EE93-0425-4BB4-9E50-436463171CE3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66CE4D7-1883-4974-9BFE-C07AA6881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1">
                <a:lumMod val="5000"/>
                <a:lumOff val="95000"/>
              </a:schemeClr>
            </a:gs>
            <a:gs pos="6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 ban"/>
              </a:rPr>
              <a:t/>
            </a:r>
            <a:br>
              <a:rPr lang="en-US" dirty="0" smtClean="0">
                <a:latin typeface="Nikos ban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-59871"/>
            <a:ext cx="91440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/>
              <a:t>আজকের জীববিজ্ঞান ক্লাসে সবাইকে শুভেচ্ছা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8329"/>
            <a:ext cx="9144000" cy="607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5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0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58091" y="304800"/>
            <a:ext cx="6477000" cy="1219200"/>
            <a:chOff x="1058091" y="304800"/>
            <a:chExt cx="6477000" cy="1219200"/>
          </a:xfrm>
        </p:grpSpPr>
        <p:sp>
          <p:nvSpPr>
            <p:cNvPr id="2" name="Rectangle 1"/>
            <p:cNvSpPr/>
            <p:nvPr/>
          </p:nvSpPr>
          <p:spPr>
            <a:xfrm>
              <a:off x="1058091" y="304800"/>
              <a:ext cx="6477000" cy="1219200"/>
            </a:xfrm>
            <a:prstGeom prst="rect">
              <a:avLst/>
            </a:prstGeom>
            <a:noFill/>
            <a:ln w="793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8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একক কাজ </a:t>
              </a:r>
              <a:endParaRPr lang="en-US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388620"/>
              <a:ext cx="1051560" cy="1051560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1219200" y="2057400"/>
            <a:ext cx="6315891" cy="3810000"/>
          </a:xfrm>
          <a:prstGeom prst="rect">
            <a:avLst/>
          </a:prstGeom>
          <a:noFill/>
          <a:ln w="635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685800" y="2497506"/>
            <a:ext cx="6858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86150" lvl="7" indent="-285750">
              <a:buFont typeface="Wingdings" pitchFamily="2" charset="2"/>
              <a:buChar char="v"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বৃক্ক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কাকে বলে?</a:t>
            </a:r>
          </a:p>
          <a:p>
            <a:pPr marL="3486150" lvl="7" indent="-285750">
              <a:buFont typeface="Wingdings" pitchFamily="2" charset="2"/>
              <a:buChar char="v"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 নেফ্রন কি?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 descr="Excretory system 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9600" y="582692"/>
            <a:ext cx="4122223" cy="548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62600" y="685800"/>
            <a:ext cx="1410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রেনাল ধমনী 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62600" y="1371600"/>
            <a:ext cx="13516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রেনাল শিরা 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2600" y="220980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বৃক্ক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8800" y="5257800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IN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ূ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এথলি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2600" y="5867400"/>
            <a:ext cx="931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মুএনালি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743200" y="990600"/>
            <a:ext cx="2819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19400" y="1524000"/>
            <a:ext cx="2819400" cy="3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5" idx="1"/>
          </p:cNvCxnSpPr>
          <p:nvPr/>
        </p:nvCxnSpPr>
        <p:spPr>
          <a:xfrm>
            <a:off x="3962400" y="2362200"/>
            <a:ext cx="1600200" cy="1092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638800" y="3810000"/>
            <a:ext cx="1042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ইউরেটার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Connector 16"/>
          <p:cNvCxnSpPr>
            <a:endCxn id="15" idx="1"/>
          </p:cNvCxnSpPr>
          <p:nvPr/>
        </p:nvCxnSpPr>
        <p:spPr>
          <a:xfrm>
            <a:off x="3429000" y="4038601"/>
            <a:ext cx="2209800" cy="2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7" idx="1"/>
          </p:cNvCxnSpPr>
          <p:nvPr/>
        </p:nvCxnSpPr>
        <p:spPr>
          <a:xfrm>
            <a:off x="2971800" y="5486401"/>
            <a:ext cx="2667000" cy="2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8" idx="1"/>
          </p:cNvCxnSpPr>
          <p:nvPr/>
        </p:nvCxnSpPr>
        <p:spPr>
          <a:xfrm>
            <a:off x="2590800" y="5867400"/>
            <a:ext cx="2971800" cy="2308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914400" y="6236732"/>
            <a:ext cx="3848100" cy="468868"/>
          </a:xfrm>
          <a:prstGeom prst="roundRect">
            <a:avLst/>
          </a:prstGeom>
          <a:noFill/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মানব রেচনতন্ত্র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1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red ballo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3000" y="2057400"/>
            <a:ext cx="2174875" cy="2743200"/>
          </a:xfrm>
          <a:prstGeom prst="rect">
            <a:avLst/>
          </a:prstGeom>
        </p:spPr>
      </p:pic>
      <p:pic>
        <p:nvPicPr>
          <p:cNvPr id="3" name="Picture 2" descr="C:\Documents and Settings\Lab-13\Desktop\32. Salahuddin\Excretory system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81601" y="1879262"/>
            <a:ext cx="2366391" cy="3149938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1143000" y="228600"/>
            <a:ext cx="6705600" cy="1264653"/>
            <a:chOff x="1143000" y="228600"/>
            <a:chExt cx="6705600" cy="1264653"/>
          </a:xfrm>
        </p:grpSpPr>
        <p:sp>
          <p:nvSpPr>
            <p:cNvPr id="6" name="Rectangle 5"/>
            <p:cNvSpPr/>
            <p:nvPr/>
          </p:nvSpPr>
          <p:spPr>
            <a:xfrm>
              <a:off x="1143000" y="228600"/>
              <a:ext cx="6705600" cy="1219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531" name="Picture 3" descr="C:\Users\FC\Pictures\Picture5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43000" y="228600"/>
              <a:ext cx="1676400" cy="1264653"/>
            </a:xfrm>
            <a:prstGeom prst="rect">
              <a:avLst/>
            </a:prstGeom>
            <a:noFill/>
          </p:spPr>
        </p:pic>
      </p:grpSp>
      <p:sp>
        <p:nvSpPr>
          <p:cNvPr id="8" name="TextBox 7"/>
          <p:cNvSpPr txBox="1"/>
          <p:nvPr/>
        </p:nvSpPr>
        <p:spPr>
          <a:xfrm>
            <a:off x="3276600" y="6096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5333999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রেচন প্রক্রিয়ার কোন অঙ্গাণুটি দেখতে বেলুনের মত?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এর কাজ লিখ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 flipV="1">
            <a:off x="2760617" y="304799"/>
            <a:ext cx="3657600" cy="685800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বৃক্কের কাজ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371600"/>
            <a:ext cx="8001000" cy="396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বৃক্ক আমদের দেহে  ছাঁকনির মতো কাজ করে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2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n-IN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বৃক্ক শরীর থেকে অতিরিক্ত পানি বের করে দেয়</a:t>
            </a: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2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বৃক্ক মানবদেহের প্রয়োজনীয় তরল  শোষণের পর অপ্রয়োজনীয় নাইট্রোজেনঘটিত বর্জ্য পদার্থগুলো ছেঁকে দেহ থেকে বের করে দেয়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n-IN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বৃক্ক মানবদেহে সোডিয়াম, পটাসিয়াম, ক্লোরাইড ইত্যাদির পরিমাণ নিয়ন্ত্রণ করে।</a:t>
            </a:r>
          </a:p>
          <a:p>
            <a:pPr marL="457200" indent="-457200">
              <a:buFont typeface="+mj-lt"/>
              <a:buAutoNum type="arabicPeriod"/>
            </a:pPr>
            <a:r>
              <a:rPr lang="bn-IN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মানবদেহের রক্তচাপ</a:t>
            </a:r>
            <a:r>
              <a:rPr lang="bn-IN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নিয়ন্ত্রণ, পানি, অম্ল এবং ক্ষারের ভারসাম্য রক্ষা করে।</a:t>
            </a:r>
          </a:p>
          <a:p>
            <a:pPr marL="457200" indent="-457200" algn="ctr"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2209800" y="152400"/>
            <a:ext cx="5334000" cy="2057400"/>
          </a:xfrm>
          <a:prstGeom prst="irregularSeal1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86200" y="765601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667000"/>
            <a:ext cx="8382000" cy="3810000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v"/>
            </a:pP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বৃক্কের একক কী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IN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হাইলাস কাকে বলে?</a:t>
            </a:r>
            <a:endParaRPr lang="bn-BD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নেফ্রন কয়টি অংশ নিয়ে গঠিত?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মানহদেহের বৃক্কে কতটি নেফ্রন থাকে?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372" y="1180605"/>
            <a:ext cx="3918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বৃক্কের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এককে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3" name="Rectangle 2"/>
          <p:cNvSpPr/>
          <p:nvPr/>
        </p:nvSpPr>
        <p:spPr>
          <a:xfrm>
            <a:off x="756458" y="1935934"/>
            <a:ext cx="1553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নিউরন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799640" y="1860989"/>
            <a:ext cx="13596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খ)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নেফ্রন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756458" y="2770832"/>
            <a:ext cx="14590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গ)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মেডুলা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4995509" y="2770832"/>
            <a:ext cx="1729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ঘ)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ক্যাপসুল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6091" y="3495302"/>
            <a:ext cx="39356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/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2.নিচের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–</a:t>
            </a:r>
          </a:p>
        </p:txBody>
      </p:sp>
      <p:pic>
        <p:nvPicPr>
          <p:cNvPr id="8" name="Picture 2" descr="C:\Users\Ohi\Desktop\Eliza\IMP 337A.jpg"/>
          <p:cNvPicPr>
            <a:picLocks noChangeAspect="1" noChangeArrowheads="1"/>
          </p:cNvPicPr>
          <p:nvPr/>
        </p:nvPicPr>
        <p:blipFill>
          <a:blip r:embed="rId2"/>
          <a:srcRect l="27778" t="81746" r="38889"/>
          <a:stretch>
            <a:fillRect/>
          </a:stretch>
        </p:blipFill>
        <p:spPr bwMode="auto">
          <a:xfrm>
            <a:off x="1528538" y="4215499"/>
            <a:ext cx="1295400" cy="889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184227" y="5273000"/>
            <a:ext cx="23936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4392" y="6098319"/>
            <a:ext cx="10583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বৃক্ক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1951210" y="6126599"/>
            <a:ext cx="1734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খ)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ইউরেটর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4235950" y="6117584"/>
            <a:ext cx="16353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গ)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মূত্রনালি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6902979" y="6144509"/>
            <a:ext cx="1667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ঘ)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মূত্রথলি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152400"/>
            <a:ext cx="9144000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13795" y="2084805"/>
            <a:ext cx="609600" cy="4281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28143" y="2031754"/>
            <a:ext cx="914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endParaRPr lang="en-US" sz="3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38715" y="2801609"/>
            <a:ext cx="6078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1330830" y="6140775"/>
            <a:ext cx="6078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endParaRPr lang="en-US" sz="3200" dirty="0"/>
          </a:p>
        </p:txBody>
      </p:sp>
      <p:sp>
        <p:nvSpPr>
          <p:cNvPr id="21" name="Rectangle 20"/>
          <p:cNvSpPr/>
          <p:nvPr/>
        </p:nvSpPr>
        <p:spPr>
          <a:xfrm>
            <a:off x="3660915" y="6153720"/>
            <a:ext cx="60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8470659" y="6183718"/>
            <a:ext cx="6078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endParaRPr lang="en-US" sz="3200" dirty="0"/>
          </a:p>
        </p:txBody>
      </p:sp>
      <p:sp>
        <p:nvSpPr>
          <p:cNvPr id="23" name="Rectangle 22"/>
          <p:cNvSpPr/>
          <p:nvPr/>
        </p:nvSpPr>
        <p:spPr>
          <a:xfrm>
            <a:off x="2524793" y="2811492"/>
            <a:ext cx="6078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5946170" y="6179140"/>
            <a:ext cx="8819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</a:p>
        </p:txBody>
      </p:sp>
    </p:spTree>
    <p:extLst>
      <p:ext uri="{BB962C8B-B14F-4D97-AF65-F5344CB8AC3E}">
        <p14:creationId xmlns:p14="http://schemas.microsoft.com/office/powerpoint/2010/main" val="367196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38200" y="241662"/>
            <a:ext cx="7391400" cy="1282337"/>
            <a:chOff x="1447800" y="381000"/>
            <a:chExt cx="5715000" cy="990600"/>
          </a:xfrm>
        </p:grpSpPr>
        <p:sp>
          <p:nvSpPr>
            <p:cNvPr id="2" name="Rectangle 1"/>
            <p:cNvSpPr/>
            <p:nvPr/>
          </p:nvSpPr>
          <p:spPr>
            <a:xfrm>
              <a:off x="1447800" y="381000"/>
              <a:ext cx="5715000" cy="990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381000"/>
              <a:ext cx="990600" cy="990600"/>
            </a:xfrm>
            <a:prstGeom prst="rect">
              <a:avLst/>
            </a:prstGeom>
          </p:spPr>
        </p:pic>
        <p:sp>
          <p:nvSpPr>
            <p:cNvPr id="7" name="Up Ribbon 6"/>
            <p:cNvSpPr/>
            <p:nvPr/>
          </p:nvSpPr>
          <p:spPr>
            <a:xfrm>
              <a:off x="2514600" y="419100"/>
              <a:ext cx="4191000" cy="914400"/>
            </a:xfrm>
            <a:prstGeom prst="ribbon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5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বাড়ি</a:t>
              </a:r>
              <a:r>
                <a:rPr lang="bn-BD" sz="5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 </a:t>
              </a:r>
              <a:r>
                <a:rPr lang="bn-BD" sz="5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0" y="1828800"/>
            <a:ext cx="9144000" cy="4648200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বৃক্ককে মানব দেহের ছাঁকনি বলার কারণ ব্যাখ্যা কর।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38600" y="914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3520" cy="6705600"/>
          </a:xfrm>
          <a:prstGeom prst="rect">
            <a:avLst/>
          </a:prstGeom>
          <a:gradFill>
            <a:gsLst>
              <a:gs pos="10000">
                <a:srgbClr val="FFC000"/>
              </a:gs>
              <a:gs pos="6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3" name="Rounded Rectangle 2"/>
          <p:cNvSpPr/>
          <p:nvPr/>
        </p:nvSpPr>
        <p:spPr>
          <a:xfrm>
            <a:off x="3352800" y="609600"/>
            <a:ext cx="5486400" cy="1828800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3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1">
                <a:lumMod val="5000"/>
                <a:lumOff val="95000"/>
              </a:schemeClr>
            </a:gs>
            <a:gs pos="6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65"/>
          <a:stretch/>
        </p:blipFill>
        <p:spPr>
          <a:xfrm>
            <a:off x="3505200" y="522601"/>
            <a:ext cx="1600200" cy="26313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924482" y="552453"/>
            <a:ext cx="1745879" cy="213595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762000" y="3429000"/>
            <a:ext cx="3810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শিরীন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সুলতানা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মিরপুর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পাইলট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মিরপুর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shirinmirpur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4953000" y="685800"/>
            <a:ext cx="3194790" cy="27432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শ্রেনিঃ দশম </a:t>
            </a:r>
          </a:p>
          <a:p>
            <a:pPr algn="just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জীব বিজ্ঞান </a:t>
            </a:r>
          </a:p>
          <a:p>
            <a:pPr algn="just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অষ্টম </a:t>
            </a:r>
          </a:p>
          <a:p>
            <a:pPr algn="just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 রেচন প্রক্রিয়া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352" y="3429000"/>
            <a:ext cx="2756648" cy="269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3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FFC000"/>
            </a:gs>
            <a:gs pos="6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1000"/>
            <a:ext cx="7772400" cy="1470025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নিচের ছবি গুলো দেখি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46551"/>
            <a:ext cx="3124200" cy="33684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743200"/>
            <a:ext cx="41910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3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FFC000"/>
            </a:gs>
            <a:gs pos="6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752679"/>
              </p:ext>
            </p:extLst>
          </p:nvPr>
        </p:nvGraphicFramePr>
        <p:xfrm>
          <a:off x="4114800" y="3032125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Packager Shell Object" showAsIcon="1" r:id="rId3" imgW="914400" imgH="792360" progId="Package">
                  <p:embed/>
                </p:oleObj>
              </mc:Choice>
              <mc:Fallback>
                <p:oleObj name="Packager Shell Object" showAsIcon="1" r:id="rId3" imgW="914400" imgH="7923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32125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640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2">
                <a:lumMod val="40000"/>
                <a:lumOff val="60000"/>
              </a:schemeClr>
            </a:gs>
            <a:gs pos="6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66700" y="152400"/>
            <a:ext cx="8572500" cy="17526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dirty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33600"/>
            <a:ext cx="3505200" cy="39624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562600" y="2345871"/>
            <a:ext cx="2514600" cy="3429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1500" dirty="0" smtClean="0">
                <a:latin typeface="NikoshBAN" pitchFamily="2" charset="0"/>
                <a:cs typeface="NikoshBAN" pitchFamily="2" charset="0"/>
              </a:rPr>
              <a:t>বৃক্ক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Ribbon 2"/>
          <p:cNvSpPr/>
          <p:nvPr/>
        </p:nvSpPr>
        <p:spPr>
          <a:xfrm>
            <a:off x="1524000" y="381000"/>
            <a:ext cx="6629400" cy="1371600"/>
          </a:xfrm>
          <a:prstGeom prst="ribbon2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0" y="2286000"/>
            <a:ext cx="9144000" cy="4038600"/>
          </a:xfrm>
          <a:prstGeom prst="roundRect">
            <a:avLst>
              <a:gd name="adj" fmla="val 2367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q"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বৃক্কের গঠন ও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নেফ্রনের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 ও কাজ ব্যাখ্যা করতে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অসমোরেগুলেশনে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বৃক্কের ভুমিকা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590800"/>
            <a:ext cx="8001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09600"/>
            <a:ext cx="8686800" cy="4648200"/>
          </a:xfrm>
        </p:spPr>
        <p:txBody>
          <a:bodyPr>
            <a:normAutofit fontScale="90000"/>
          </a:bodyPr>
          <a:lstStyle/>
          <a:p>
            <a:pPr algn="just"/>
            <a:r>
              <a:rPr lang="bn-IN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মানবদেহের রেচন অঙ্গ হলো কিডনি বা বৃক্ক। বৃক্কের একক হলো নেফ্রন। এটি উদরের পিছনের অংশে, মেরুদণ্ডের দুদিকে বক্ষপিঞ্জরের নিচে পিঠ-সংলগ্ন অবস্থায় দুটি</a:t>
            </a:r>
            <a:r>
              <a:rPr lang="bn-IN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বৃক্ক অবস্থান করে। প্রতিটি বৃক্ক দেখতে শিমবিচির মত এবং লালচে হয়। বৃক্কের বাইরের দিকে উত্তল এবং ভিতরের দিকে অবতল। অবতল অংশের ভাঁজকে হাইলাস বলে।</a:t>
            </a:r>
            <a:endParaRPr lang="en-US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572000"/>
            <a:ext cx="2667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4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8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" y="0"/>
            <a:ext cx="9037320" cy="3886200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বৃক্কঃ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বৃক্কের ইউরিনিফেরাস নালিকার ক্ষরণকারী অংশ এবং কাজ করার একককে নেফ্রন বলে। মানবদেহের  প্রতিটি বৃক্কে ১০-১২ লক্ষ নেফ্রন থাকে। প্রতিটি নেফ্রন একটি রেনাল করপাসল বা মাল পিজিয়ান অঙ্গ এবং রেনাল টিউব্যুল নিয়ে গঠিত।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124200"/>
            <a:ext cx="4829383" cy="391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7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671</TotalTime>
  <Words>324</Words>
  <Application>Microsoft Office PowerPoint</Application>
  <PresentationFormat>On-screen Show (4:3)</PresentationFormat>
  <Paragraphs>68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Arial</vt:lpstr>
      <vt:lpstr>Brush Script MT</vt:lpstr>
      <vt:lpstr>Calibri</vt:lpstr>
      <vt:lpstr>Constantia</vt:lpstr>
      <vt:lpstr>Franklin Gothic Book</vt:lpstr>
      <vt:lpstr>Nikos ban</vt:lpstr>
      <vt:lpstr>NikoshBAN</vt:lpstr>
      <vt:lpstr>Rage Italic</vt:lpstr>
      <vt:lpstr>Times New Roman</vt:lpstr>
      <vt:lpstr>Vrinda</vt:lpstr>
      <vt:lpstr>Wingdings</vt:lpstr>
      <vt:lpstr>Office Theme</vt:lpstr>
      <vt:lpstr>Pushpin</vt:lpstr>
      <vt:lpstr>Packager Shell Object</vt:lpstr>
      <vt:lpstr>  </vt:lpstr>
      <vt:lpstr>PowerPoint Presentation</vt:lpstr>
      <vt:lpstr>নিচের ছবি গুলো দেখি</vt:lpstr>
      <vt:lpstr>PowerPoint Presentation</vt:lpstr>
      <vt:lpstr>PowerPoint Presentation</vt:lpstr>
      <vt:lpstr>PowerPoint Presentation</vt:lpstr>
      <vt:lpstr>মানবদেহের রেচন অঙ্গ হলো কিডনি বা বৃক্ক। বৃক্কের একক হলো নেফ্রন। এটি উদরের পিছনের অংশে, মেরুদণ্ডের দুদিকে বক্ষপিঞ্জরের নিচে পিঠ-সংলগ্ন অবস্থায় দুটি বৃক্ক অবস্থান করে। প্রতিটি বৃক্ক দেখতে শিমবিচির মত এবং লালচে হয়। বৃক্কের বাইরের দিকে উত্তল এবং ভিতরের দিকে অবতল। অবতল অংশের ভাঁজকে হাইলাস বলে।</vt:lpstr>
      <vt:lpstr>PowerPoint Presentation</vt:lpstr>
      <vt:lpstr>বৃক্কঃ বৃক্কের ইউরিনিফেরাস নালিকার ক্ষরণকারী অংশ এবং কাজ করার একককে নেফ্রন বলে। মানবদেহের  প্রতিটি বৃক্কে ১০-১২ লক্ষ নেফ্রন থাকে। প্রতিটি নেফ্রন একটি রেনাল করপাসল বা মাল পিজিয়ান অঙ্গ এবং রেনাল টিউব্যুল নিয়ে গঠিত।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FC</dc:creator>
  <cp:lastModifiedBy>ACT</cp:lastModifiedBy>
  <cp:revision>92</cp:revision>
  <dcterms:created xsi:type="dcterms:W3CDTF">2018-05-08T15:58:10Z</dcterms:created>
  <dcterms:modified xsi:type="dcterms:W3CDTF">2021-02-07T15:49:33Z</dcterms:modified>
</cp:coreProperties>
</file>