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0" r:id="rId1"/>
  </p:sldMasterIdLst>
  <p:notesMasterIdLst>
    <p:notesMasterId r:id="rId25"/>
  </p:notesMasterIdLst>
  <p:sldIdLst>
    <p:sldId id="280" r:id="rId2"/>
    <p:sldId id="281" r:id="rId3"/>
    <p:sldId id="314" r:id="rId4"/>
    <p:sldId id="315" r:id="rId5"/>
    <p:sldId id="316" r:id="rId6"/>
    <p:sldId id="323" r:id="rId7"/>
    <p:sldId id="324" r:id="rId8"/>
    <p:sldId id="322" r:id="rId9"/>
    <p:sldId id="319" r:id="rId10"/>
    <p:sldId id="325" r:id="rId11"/>
    <p:sldId id="256" r:id="rId12"/>
    <p:sldId id="301" r:id="rId13"/>
    <p:sldId id="300" r:id="rId14"/>
    <p:sldId id="302" r:id="rId15"/>
    <p:sldId id="303" r:id="rId16"/>
    <p:sldId id="304" r:id="rId17"/>
    <p:sldId id="305" r:id="rId18"/>
    <p:sldId id="306" r:id="rId19"/>
    <p:sldId id="311" r:id="rId20"/>
    <p:sldId id="308" r:id="rId21"/>
    <p:sldId id="309" r:id="rId22"/>
    <p:sldId id="310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928"/>
    <a:srgbClr val="F07015"/>
    <a:srgbClr val="FFCA3F"/>
    <a:srgbClr val="5C26F4"/>
    <a:srgbClr val="0D740D"/>
    <a:srgbClr val="E5D0ED"/>
    <a:srgbClr val="3C0D55"/>
    <a:srgbClr val="5495C6"/>
    <a:srgbClr val="00CD27"/>
    <a:srgbClr val="FED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8" d="100"/>
          <a:sy n="7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98276-3002-46E9-81CB-6B036FF8A9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CE002-8DCC-40FD-A57E-7BF9E59D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6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8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6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E002-8DCC-40FD-A57E-7BF9E59D44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FCB4-B1AA-4962-A90F-73F11C2C1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64723-DD07-4403-84EA-BC35011CC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70735-C03C-4F12-91CE-B4F12708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42451-ED10-404D-840F-3D62006D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586B5-7F6F-4324-82F8-7308B877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64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CD79-96C0-4939-B3A3-30AC76CF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33869-CD18-4440-8BD7-9BCE9905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534CE-88E1-4207-8009-64401524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8C2C0-27CE-414A-B0C9-CE02B19B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BF95-4D31-48DE-BF3A-AC19BA9C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1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CA867-A71E-4E3A-A016-4ECE3203E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DF195-446A-432C-B08E-A36FEAF2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7E2D1-9A33-43D6-8134-715C193A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080E-67E7-4F37-A6B0-4AE4592D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5B2A-0185-4022-A582-BDFA9AF5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4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28BB-BA95-4D6E-9677-04CBC41B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C9E2-5F4E-4A5C-A052-1FDC3A58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11C55-B5EF-4B38-8A6A-3336C260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DFFD5-3BB5-4646-8D67-A2708DE8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CE083-FF6C-42F4-8CBC-2D008C3F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D0FF-EBED-4BDB-90BD-1D58E34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4B56-8F44-455F-8D9E-CC1EA3D7D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92601-CF22-451D-9DBD-2AF4E427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6AD00-0526-4B26-921F-0498F0A0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50E0-61B2-4238-8C0D-CF14D0B6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BD86-0B7D-4DFD-AEE4-CD6EB2FF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EF39-65B0-4FCF-8454-969BCC93D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D1E4E-97A1-4A05-AD63-4143AB4E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931D4-1FE0-4F1D-B4F1-93D62B35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A758B-C852-4CBC-86A6-ED315A29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11109-0F60-46AF-A7E6-4530DDD5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2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55D9-15F7-4B1D-9C25-666ED185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A66F8-C527-42B8-8C53-5D342427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CF9F8-A4D7-49E0-8BD7-A1CB075AA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D66B4-F9BD-43E0-B648-8EC779BA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2FB53-BFE0-4185-9743-08CE1AB29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E5E65-8F14-4AC9-9CDA-8BEE9818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C1D82-DA12-4988-9B6F-98321D6B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A5454A-37F6-417D-83C8-D088B108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0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AF69-4C61-4D23-B157-52C7EA95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55A9A-A36D-44FC-B89E-440588CA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CFCC-2EED-41A2-BC0B-D272DD4F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FA73B-7816-4AB0-93DE-8BD52FFE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32B4C-5738-4832-8872-2A5CC82B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1E9B5-F58F-442B-BE09-A3AA0D6C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52A2-22C4-40EE-804B-B3EA3E5F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2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A73B-B778-463F-A4D1-46DF65B6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5598-7050-44C5-8A5C-E40F49B25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E558-F2C8-4148-B044-AB4CB4F23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EFDAE-E3B3-4189-B19E-A92989F8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E8CF4-29FF-48A6-8DA3-446E8A0F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35DA2-26E3-4447-8345-6A28BB87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9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865A-E90C-4767-9E3D-5D83542D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BFCB7-9F6C-4BEA-9F9D-40A125809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BE4C7-FCC5-4815-AB1C-A40AD6BEC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46DCF-803A-4F7C-8EA0-2C02FFF7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FE505-A145-4398-B797-3614C9A1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9C964-E58B-4B10-AC9F-33D01DB6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88147-1243-4A95-8D29-C1754E48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D55B8-6202-4D34-A1CA-CE2C2B3E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63D9-8653-44F2-83E2-106A277B6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0BAC-6F5D-4525-81F4-EC16D24F40A6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008C3-69A5-4C47-A67D-ECC73AF21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66AF-9B39-4477-A7A5-516010138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2772-862E-40CF-8D87-8CC24F02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6F4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81200" y="207771"/>
            <a:ext cx="8382000" cy="98608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85800" y="3605536"/>
            <a:ext cx="5516106" cy="297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মোস্তাক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মোহাম্মদপুর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দাখিল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মাদ্রাসা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429000"/>
            <a:ext cx="4913646" cy="22024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93860"/>
            <a:ext cx="1875747" cy="2411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99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5AD46-EAC5-437D-B277-F50DEDF01D4B}"/>
              </a:ext>
            </a:extLst>
          </p:cNvPr>
          <p:cNvSpPr txBox="1"/>
          <p:nvPr/>
        </p:nvSpPr>
        <p:spPr>
          <a:xfrm>
            <a:off x="152400" y="304800"/>
            <a:ext cx="974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জ্ঞান</a:t>
            </a:r>
            <a:r>
              <a:rPr lang="en-US" sz="2800" dirty="0"/>
              <a:t> </a:t>
            </a:r>
            <a:r>
              <a:rPr lang="en-US" sz="2800" dirty="0" err="1"/>
              <a:t>ভিত্তিক</a:t>
            </a:r>
            <a:r>
              <a:rPr lang="en-US" sz="2800" dirty="0"/>
              <a:t> </a:t>
            </a:r>
            <a:r>
              <a:rPr lang="en-US" sz="2800" dirty="0" err="1"/>
              <a:t>সমাজ</a:t>
            </a:r>
            <a:r>
              <a:rPr lang="en-US" sz="2800" dirty="0"/>
              <a:t> </a:t>
            </a:r>
            <a:r>
              <a:rPr lang="en-US" sz="2800" dirty="0" err="1"/>
              <a:t>তৈরির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যা</a:t>
            </a:r>
            <a:r>
              <a:rPr lang="en-US" sz="2800" dirty="0"/>
              <a:t> </a:t>
            </a:r>
            <a:r>
              <a:rPr lang="en-US" sz="2800" dirty="0" err="1"/>
              <a:t>কিছুর</a:t>
            </a:r>
            <a:r>
              <a:rPr lang="en-US" sz="2800" dirty="0"/>
              <a:t> </a:t>
            </a:r>
            <a:r>
              <a:rPr lang="en-US" sz="2800" dirty="0" err="1"/>
              <a:t>প্রয়োজন</a:t>
            </a:r>
            <a:r>
              <a:rPr lang="en-US" sz="2800" dirty="0"/>
              <a:t> </a:t>
            </a:r>
            <a:r>
              <a:rPr lang="en-US" sz="2800" dirty="0" err="1"/>
              <a:t>তা</a:t>
            </a:r>
            <a:r>
              <a:rPr lang="en-US" sz="2800" dirty="0"/>
              <a:t> </a:t>
            </a:r>
            <a:r>
              <a:rPr lang="en-US" sz="2800" dirty="0" err="1"/>
              <a:t>হল</a:t>
            </a:r>
            <a:r>
              <a:rPr lang="en-US" sz="2800" dirty="0"/>
              <a:t>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F0375-44AB-4D4C-9C92-4CF5D4C09D73}"/>
              </a:ext>
            </a:extLst>
          </p:cNvPr>
          <p:cNvSpPr txBox="1"/>
          <p:nvPr/>
        </p:nvSpPr>
        <p:spPr>
          <a:xfrm>
            <a:off x="1776915" y="1155525"/>
            <a:ext cx="6521594" cy="4546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পারস্পরিক</a:t>
            </a:r>
            <a:r>
              <a:rPr lang="en-US" sz="2800" dirty="0"/>
              <a:t> </a:t>
            </a:r>
            <a:r>
              <a:rPr lang="en-US" sz="2800" dirty="0" err="1"/>
              <a:t>সহযোগীতার</a:t>
            </a:r>
            <a:r>
              <a:rPr lang="en-US" sz="2800" dirty="0"/>
              <a:t> </a:t>
            </a:r>
            <a:r>
              <a:rPr lang="en-US" sz="2800" dirty="0" err="1"/>
              <a:t>মনোভাব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যোগাযোগ</a:t>
            </a:r>
            <a:r>
              <a:rPr lang="en-US" sz="2800" dirty="0"/>
              <a:t> </a:t>
            </a:r>
            <a:r>
              <a:rPr lang="en-US" sz="2800" dirty="0" err="1"/>
              <a:t>দক্ষতা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সুনাগরিকত্ব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সমস্যা</a:t>
            </a:r>
            <a:r>
              <a:rPr lang="en-US" sz="2800" dirty="0"/>
              <a:t> </a:t>
            </a:r>
            <a:r>
              <a:rPr lang="en-US" sz="2800" dirty="0" err="1"/>
              <a:t>সমাধানে</a:t>
            </a:r>
            <a:r>
              <a:rPr lang="en-US" sz="2800" dirty="0"/>
              <a:t> </a:t>
            </a:r>
            <a:r>
              <a:rPr lang="en-US" sz="2800" dirty="0" err="1"/>
              <a:t>পারদর্শিতা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বিশ্লেষণী</a:t>
            </a:r>
            <a:r>
              <a:rPr lang="en-US" sz="2800" dirty="0"/>
              <a:t> </a:t>
            </a:r>
            <a:r>
              <a:rPr lang="en-US" sz="2800" dirty="0" err="1"/>
              <a:t>চিন্তন</a:t>
            </a:r>
            <a:r>
              <a:rPr lang="en-US" sz="2800" dirty="0"/>
              <a:t> </a:t>
            </a:r>
            <a:r>
              <a:rPr lang="en-US" sz="2800" dirty="0" err="1"/>
              <a:t>দক্ষতা</a:t>
            </a:r>
            <a:r>
              <a:rPr lang="en-US" sz="2800" dirty="0"/>
              <a:t> (Critical Thinking)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সৃজনশীলতা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/>
              <a:t>তথ্য</a:t>
            </a:r>
            <a:r>
              <a:rPr lang="en-US" sz="2800" dirty="0"/>
              <a:t> ও </a:t>
            </a:r>
            <a:r>
              <a:rPr lang="en-US" sz="2800" dirty="0" err="1"/>
              <a:t>যোগাযোগ</a:t>
            </a:r>
            <a:r>
              <a:rPr lang="en-US" sz="2800" dirty="0"/>
              <a:t> </a:t>
            </a:r>
            <a:r>
              <a:rPr lang="en-US" sz="2800" dirty="0" err="1"/>
              <a:t>প্রযুক্তিতে</a:t>
            </a:r>
            <a:r>
              <a:rPr lang="en-US" sz="2800" dirty="0"/>
              <a:t> </a:t>
            </a:r>
            <a:r>
              <a:rPr lang="en-US" sz="2800" dirty="0" err="1"/>
              <a:t>পারদর্শিতা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5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5" y="155817"/>
            <a:ext cx="12280154" cy="608916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7" y="155047"/>
            <a:ext cx="10773050" cy="60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46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64" y="762000"/>
            <a:ext cx="12393518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34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8" y="1148126"/>
            <a:ext cx="11908452" cy="54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40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" y="503882"/>
            <a:ext cx="12028697" cy="57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51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56" y="918420"/>
            <a:ext cx="12288556" cy="48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25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" y="1219200"/>
            <a:ext cx="1165721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12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26" y="1600200"/>
            <a:ext cx="125550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9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3" y="1600200"/>
            <a:ext cx="119363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602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122" y="338208"/>
            <a:ext cx="9753601" cy="106030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5BBA8-8F60-4C86-A537-6F0C49E06D03}"/>
              </a:ext>
            </a:extLst>
          </p:cNvPr>
          <p:cNvSpPr txBox="1"/>
          <p:nvPr/>
        </p:nvSpPr>
        <p:spPr>
          <a:xfrm>
            <a:off x="1295400" y="2209800"/>
            <a:ext cx="10134600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একুশ</a:t>
            </a:r>
            <a:r>
              <a:rPr lang="en-US" sz="2400" dirty="0"/>
              <a:t> </a:t>
            </a:r>
            <a:r>
              <a:rPr lang="en-US" sz="2400" dirty="0" err="1"/>
              <a:t>শতক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তথ্য</a:t>
            </a:r>
            <a:r>
              <a:rPr lang="en-US" sz="2400" dirty="0"/>
              <a:t> ও </a:t>
            </a:r>
            <a:r>
              <a:rPr lang="en-US" sz="2400" dirty="0" err="1"/>
              <a:t>যোগাযোগ</a:t>
            </a:r>
            <a:r>
              <a:rPr lang="en-US" sz="2400" dirty="0"/>
              <a:t> </a:t>
            </a:r>
            <a:r>
              <a:rPr lang="en-US" sz="2400" dirty="0" err="1"/>
              <a:t>প্রযুক্তি</a:t>
            </a:r>
            <a:endParaRPr lang="en-US" sz="2400" dirty="0"/>
          </a:p>
          <a:p>
            <a:pPr marL="628650" indent="-6286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তথ্য</a:t>
            </a:r>
            <a:r>
              <a:rPr lang="en-US" sz="2400" dirty="0"/>
              <a:t> ও </a:t>
            </a:r>
            <a:r>
              <a:rPr lang="en-US" sz="2400" dirty="0" err="1"/>
              <a:t>যোগাযোগ</a:t>
            </a:r>
            <a:r>
              <a:rPr lang="en-US" sz="2400" dirty="0"/>
              <a:t> </a:t>
            </a:r>
            <a:r>
              <a:rPr lang="en-US" sz="2400" dirty="0" err="1"/>
              <a:t>প্রযুক্তির</a:t>
            </a:r>
            <a:r>
              <a:rPr lang="en-US" sz="2400" dirty="0"/>
              <a:t> </a:t>
            </a:r>
            <a:r>
              <a:rPr lang="en-US" sz="2400" dirty="0" err="1"/>
              <a:t>বিকাশে</a:t>
            </a:r>
            <a:r>
              <a:rPr lang="en-US" sz="2400" dirty="0"/>
              <a:t> </a:t>
            </a:r>
            <a:r>
              <a:rPr lang="en-US" sz="2400" dirty="0" err="1"/>
              <a:t>উল্লেখযোগ্য</a:t>
            </a:r>
            <a:r>
              <a:rPr lang="en-US" sz="2400" dirty="0"/>
              <a:t> </a:t>
            </a:r>
            <a:r>
              <a:rPr lang="en-US" sz="2400" dirty="0" err="1"/>
              <a:t>ব্যক্তিত্ব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0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8686800" cy="1523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0" y="1219200"/>
            <a:ext cx="11802048" cy="37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793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574"/>
            <a:ext cx="10668000" cy="299662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6000" b="1" dirty="0" err="1">
                <a:solidFill>
                  <a:srgbClr val="F070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rgbClr val="F070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070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rgbClr val="F070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71600" y="1066801"/>
            <a:ext cx="9067800" cy="5791200"/>
          </a:xfrm>
        </p:spPr>
        <p:txBody>
          <a:bodyPr>
            <a:no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জগদীশ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চন্দ্র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বসু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তরঙ্গের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গুগলিয়েলমো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আবিষ্কার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রেমন্ড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স্যামুয়েল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টমলিনসন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– ই –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স্টিভ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জবস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অ্যাপেলের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প্রতিষ্ঠাতা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উইলিয়াম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হেনরি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গেটস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মাইক্রোসফটের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প্রতিষ্ঠাতা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স্যার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টিমোথি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টিম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বার্নাস-লি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WWW 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জনক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জাকারবার্গ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ফেসবুকের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জনক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9130" y="304800"/>
            <a:ext cx="9872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10210800" cy="129302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l"/>
            <a:r>
              <a:rPr lang="en-US" sz="6000" dirty="0" err="1">
                <a:solidFill>
                  <a:srgbClr val="1A076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rgbClr val="1A076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799"/>
            <a:ext cx="10210800" cy="4024125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আইবিএম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Arpanet?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http?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WWW?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0" y="2590798"/>
            <a:ext cx="8534400" cy="402412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International Business Machine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নেটওয়াকিং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Hypertext Transfer Protocol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World Wide Web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724400"/>
            <a:ext cx="11201400" cy="1378396"/>
          </a:xfrm>
          <a:prstGeom prst="rect">
            <a:avLst/>
          </a:prstGeom>
          <a:solidFill>
            <a:srgbClr val="C12928"/>
          </a:solidFill>
          <a:ln>
            <a:solidFill>
              <a:srgbClr val="FED47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9" y="185"/>
            <a:ext cx="5266801" cy="420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" y="185"/>
            <a:ext cx="6892069" cy="4203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838200"/>
            <a:ext cx="4267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4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25BBA8-8F60-4C86-A537-6F0C49E06D03}"/>
              </a:ext>
            </a:extLst>
          </p:cNvPr>
          <p:cNvSpPr txBox="1"/>
          <p:nvPr/>
        </p:nvSpPr>
        <p:spPr>
          <a:xfrm>
            <a:off x="1295400" y="2209800"/>
            <a:ext cx="10134600" cy="1463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তথ্য</a:t>
            </a:r>
            <a:r>
              <a:rPr lang="en-US" sz="2400" dirty="0"/>
              <a:t> ও </a:t>
            </a:r>
            <a:r>
              <a:rPr lang="en-US" sz="2400" dirty="0" err="1"/>
              <a:t>যোগাযোগ</a:t>
            </a:r>
            <a:r>
              <a:rPr lang="en-US" sz="2400" dirty="0"/>
              <a:t> </a:t>
            </a:r>
            <a:r>
              <a:rPr lang="en-US" sz="2400" dirty="0" err="1"/>
              <a:t>প্রযুক্তির</a:t>
            </a:r>
            <a:r>
              <a:rPr lang="en-US" sz="2400" dirty="0"/>
              <a:t> </a:t>
            </a:r>
            <a:r>
              <a:rPr lang="en-US" sz="2400" dirty="0" err="1"/>
              <a:t>ব্যাখ্যা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পারবে</a:t>
            </a:r>
            <a:endParaRPr lang="en-US" sz="2400" dirty="0"/>
          </a:p>
          <a:p>
            <a:pPr marL="628650" indent="-6286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 err="1"/>
              <a:t>তথ্য</a:t>
            </a:r>
            <a:r>
              <a:rPr lang="en-US" sz="2400" dirty="0"/>
              <a:t> ও </a:t>
            </a:r>
            <a:r>
              <a:rPr lang="en-US" sz="2400" dirty="0" err="1"/>
              <a:t>যোগাযোগ</a:t>
            </a:r>
            <a:r>
              <a:rPr lang="en-US" sz="2400" dirty="0"/>
              <a:t> </a:t>
            </a:r>
            <a:r>
              <a:rPr lang="en-US" sz="2400" dirty="0" err="1"/>
              <a:t>প্রযুক্তির</a:t>
            </a:r>
            <a:r>
              <a:rPr lang="en-US" sz="2400" dirty="0"/>
              <a:t> </a:t>
            </a:r>
            <a:r>
              <a:rPr lang="en-US" sz="2400" dirty="0" err="1"/>
              <a:t>সংশ্লিষ্ট</a:t>
            </a:r>
            <a:r>
              <a:rPr lang="en-US" sz="2400" dirty="0"/>
              <a:t> </a:t>
            </a:r>
            <a:r>
              <a:rPr lang="en-US" sz="2400" dirty="0" err="1"/>
              <a:t>ব্যক্তিবর্গের</a:t>
            </a:r>
            <a:r>
              <a:rPr lang="en-US" sz="2400" dirty="0"/>
              <a:t> </a:t>
            </a:r>
            <a:r>
              <a:rPr lang="en-US" sz="2400" dirty="0" err="1"/>
              <a:t>অবদান</a:t>
            </a:r>
            <a:r>
              <a:rPr lang="en-US" sz="2400" dirty="0"/>
              <a:t> </a:t>
            </a:r>
            <a:r>
              <a:rPr lang="en-US" sz="2400" dirty="0" err="1"/>
              <a:t>বর্ণণা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পারবে</a:t>
            </a:r>
            <a:r>
              <a:rPr lang="en-US" sz="2400" dirty="0"/>
              <a:t>।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56B7E2-43C1-49DB-A2CD-B62975883F41}"/>
              </a:ext>
            </a:extLst>
          </p:cNvPr>
          <p:cNvSpPr txBox="1">
            <a:spLocks/>
          </p:cNvSpPr>
          <p:nvPr/>
        </p:nvSpPr>
        <p:spPr>
          <a:xfrm>
            <a:off x="1295400" y="457200"/>
            <a:ext cx="10058400" cy="1456899"/>
          </a:xfrm>
          <a:prstGeom prst="rect">
            <a:avLst/>
          </a:prstGeom>
          <a:gradFill>
            <a:gsLst>
              <a:gs pos="63706">
                <a:srgbClr val="002060"/>
              </a:gs>
              <a:gs pos="18000">
                <a:schemeClr val="accent1">
                  <a:lumMod val="75000"/>
                </a:schemeClr>
              </a:gs>
              <a:gs pos="100000">
                <a:srgbClr val="00B0F0"/>
              </a:gs>
              <a:gs pos="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এই পাঠ শেষে শিক্ষার্থীরা----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আদিম মানুষ">
            <a:extLst>
              <a:ext uri="{FF2B5EF4-FFF2-40B4-BE49-F238E27FC236}">
                <a16:creationId xmlns:a16="http://schemas.microsoft.com/office/drawing/2014/main" id="{5ECE9BA6-C268-4285-B117-44272FA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আদিম মানেুষের চাকা আবিষ্কার">
            <a:extLst>
              <a:ext uri="{FF2B5EF4-FFF2-40B4-BE49-F238E27FC236}">
                <a16:creationId xmlns:a16="http://schemas.microsoft.com/office/drawing/2014/main" id="{32DE13CF-7979-4C4A-BBB1-C5474AD4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70" y="4267200"/>
            <a:ext cx="4895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আদিম মানেুষের আগুণ আবিষ্কার">
            <a:extLst>
              <a:ext uri="{FF2B5EF4-FFF2-40B4-BE49-F238E27FC236}">
                <a16:creationId xmlns:a16="http://schemas.microsoft.com/office/drawing/2014/main" id="{FD271C4F-39E9-4D7B-BEC3-2919B2E7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853440"/>
            <a:ext cx="46863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E82A7F-9B8D-4810-88EA-F98FE4566CB5}"/>
              </a:ext>
            </a:extLst>
          </p:cNvPr>
          <p:cNvSpPr txBox="1"/>
          <p:nvPr/>
        </p:nvSpPr>
        <p:spPr>
          <a:xfrm>
            <a:off x="4343400" y="119747"/>
            <a:ext cx="391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মানুষের</a:t>
            </a:r>
            <a:r>
              <a:rPr lang="en-US" sz="3600" dirty="0"/>
              <a:t> </a:t>
            </a:r>
            <a:r>
              <a:rPr lang="en-US" sz="3600" dirty="0" err="1"/>
              <a:t>ক্রমবিকাশ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F9E20-B935-4305-BE3C-DE6DC5E85A1A}"/>
              </a:ext>
            </a:extLst>
          </p:cNvPr>
          <p:cNvSpPr txBox="1"/>
          <p:nvPr/>
        </p:nvSpPr>
        <p:spPr>
          <a:xfrm>
            <a:off x="746760" y="4953000"/>
            <a:ext cx="282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আদিম</a:t>
            </a:r>
            <a:r>
              <a:rPr lang="en-US" sz="3600" dirty="0"/>
              <a:t> </a:t>
            </a:r>
            <a:r>
              <a:rPr lang="en-US" sz="3600" dirty="0" err="1"/>
              <a:t>সমাজ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EEE71-90BF-4154-9893-F92EC2AF513A}"/>
              </a:ext>
            </a:extLst>
          </p:cNvPr>
          <p:cNvSpPr txBox="1"/>
          <p:nvPr/>
        </p:nvSpPr>
        <p:spPr>
          <a:xfrm>
            <a:off x="7239000" y="3579227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আগুণ</a:t>
            </a:r>
            <a:r>
              <a:rPr lang="en-US" sz="3600" dirty="0"/>
              <a:t> </a:t>
            </a:r>
            <a:r>
              <a:rPr lang="en-US" sz="3600" dirty="0" err="1"/>
              <a:t>আবিষ্কার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4DC69-B610-4C8C-9211-DCABBF28A6D8}"/>
              </a:ext>
            </a:extLst>
          </p:cNvPr>
          <p:cNvSpPr txBox="1"/>
          <p:nvPr/>
        </p:nvSpPr>
        <p:spPr>
          <a:xfrm>
            <a:off x="7269480" y="6215747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চাকা</a:t>
            </a:r>
            <a:r>
              <a:rPr lang="en-US" sz="3600" dirty="0"/>
              <a:t> </a:t>
            </a:r>
            <a:r>
              <a:rPr lang="en-US" sz="3600" dirty="0" err="1"/>
              <a:t>আবিষ্কার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00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জ্ঞান">
            <a:extLst>
              <a:ext uri="{FF2B5EF4-FFF2-40B4-BE49-F238E27FC236}">
                <a16:creationId xmlns:a16="http://schemas.microsoft.com/office/drawing/2014/main" id="{DF477345-07F8-4828-ADE7-2E34F547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182" y="256146"/>
            <a:ext cx="6607175" cy="63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325915-2A11-4E87-AD5D-C3A92BB525BE}"/>
              </a:ext>
            </a:extLst>
          </p:cNvPr>
          <p:cNvSpPr txBox="1"/>
          <p:nvPr/>
        </p:nvSpPr>
        <p:spPr>
          <a:xfrm>
            <a:off x="6934200" y="1219200"/>
            <a:ext cx="2230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/>
              <a:t>জ্ঞান</a:t>
            </a:r>
            <a:endParaRPr lang="en-US" sz="7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9E8BD8-53E0-43B2-9D93-5F102DB5D7F6}"/>
              </a:ext>
            </a:extLst>
          </p:cNvPr>
          <p:cNvSpPr/>
          <p:nvPr/>
        </p:nvSpPr>
        <p:spPr>
          <a:xfrm>
            <a:off x="-76200" y="0"/>
            <a:ext cx="12344400" cy="739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05F2D-45AB-4C11-8191-4552FBC44CEA}"/>
              </a:ext>
            </a:extLst>
          </p:cNvPr>
          <p:cNvSpPr txBox="1"/>
          <p:nvPr/>
        </p:nvSpPr>
        <p:spPr>
          <a:xfrm>
            <a:off x="1752600" y="2618249"/>
            <a:ext cx="8402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বর্তমান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বিশ্ব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কিসের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উপর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ভিত্তি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করে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en-US" sz="6000" b="1" dirty="0" err="1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চলছে</a:t>
            </a:r>
            <a:r>
              <a:rPr lang="en-US" sz="6000" b="1" dirty="0">
                <a:gradFill flip="none" rotWithShape="1">
                  <a:gsLst>
                    <a:gs pos="0">
                      <a:srgbClr val="C12928"/>
                    </a:gs>
                    <a:gs pos="27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</a:rPr>
              <a:t>?</a:t>
            </a:r>
          </a:p>
        </p:txBody>
      </p:sp>
      <p:pic>
        <p:nvPicPr>
          <p:cNvPr id="2054" name="Picture 6" descr="Image result for বিশ্ব">
            <a:extLst>
              <a:ext uri="{FF2B5EF4-FFF2-40B4-BE49-F238E27FC236}">
                <a16:creationId xmlns:a16="http://schemas.microsoft.com/office/drawing/2014/main" id="{A9FAA045-827C-4A35-BD15-798CB1B7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9715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25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25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3C180-C3D6-4482-B3E0-7E3F4B9D4AD8}"/>
              </a:ext>
            </a:extLst>
          </p:cNvPr>
          <p:cNvSpPr txBox="1"/>
          <p:nvPr/>
        </p:nvSpPr>
        <p:spPr>
          <a:xfrm>
            <a:off x="340360" y="914400"/>
            <a:ext cx="534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Globalization / </a:t>
            </a:r>
            <a:r>
              <a:rPr lang="en-US" sz="3600" dirty="0" err="1"/>
              <a:t>বিশ্বায়ন</a:t>
            </a:r>
            <a:r>
              <a:rPr lang="en-US" sz="3600" dirty="0"/>
              <a:t> </a:t>
            </a:r>
            <a:r>
              <a:rPr lang="en-US" sz="3600" dirty="0" err="1"/>
              <a:t>কি</a:t>
            </a:r>
            <a:r>
              <a:rPr lang="en-US" sz="3600" dirty="0"/>
              <a:t>?</a:t>
            </a:r>
          </a:p>
        </p:txBody>
      </p:sp>
      <p:pic>
        <p:nvPicPr>
          <p:cNvPr id="7172" name="Picture 4" descr="Image result for বিশ্ব">
            <a:extLst>
              <a:ext uri="{FF2B5EF4-FFF2-40B4-BE49-F238E27FC236}">
                <a16:creationId xmlns:a16="http://schemas.microsoft.com/office/drawing/2014/main" id="{172818E9-7EAA-4418-871A-5067EA6A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47" y="609600"/>
            <a:ext cx="4893733" cy="36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45F235-092F-439B-908B-6816CD7DDCC5}"/>
              </a:ext>
            </a:extLst>
          </p:cNvPr>
          <p:cNvSpPr txBox="1"/>
          <p:nvPr/>
        </p:nvSpPr>
        <p:spPr>
          <a:xfrm>
            <a:off x="340360" y="2794000"/>
            <a:ext cx="6172003" cy="249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/>
              <a:t>সমগ্র</a:t>
            </a:r>
            <a:r>
              <a:rPr lang="en-US" sz="3600" dirty="0"/>
              <a:t> </a:t>
            </a:r>
            <a:r>
              <a:rPr lang="en-US" sz="3600" dirty="0" err="1"/>
              <a:t>পৃথিবীকে</a:t>
            </a:r>
            <a:r>
              <a:rPr lang="en-US" sz="3600" dirty="0"/>
              <a:t> </a:t>
            </a:r>
            <a:r>
              <a:rPr lang="en-US" sz="3600" dirty="0" err="1"/>
              <a:t>পারস্পরিক</a:t>
            </a:r>
            <a:r>
              <a:rPr lang="en-US" sz="3600" dirty="0"/>
              <a:t> </a:t>
            </a:r>
            <a:r>
              <a:rPr lang="en-US" sz="3600" dirty="0" err="1"/>
              <a:t>সম্পর্কের</a:t>
            </a:r>
            <a:r>
              <a:rPr lang="en-US" sz="3600" dirty="0"/>
              <a:t> </a:t>
            </a:r>
            <a:r>
              <a:rPr lang="en-US" sz="3600" dirty="0" err="1"/>
              <a:t>হাতের</a:t>
            </a:r>
            <a:r>
              <a:rPr lang="en-US" sz="3600" dirty="0"/>
              <a:t> </a:t>
            </a:r>
            <a:r>
              <a:rPr lang="en-US" sz="3600" dirty="0" err="1"/>
              <a:t>মুঠোয়</a:t>
            </a:r>
            <a:r>
              <a:rPr lang="en-US" sz="3600" dirty="0"/>
              <a:t> </a:t>
            </a:r>
            <a:r>
              <a:rPr lang="en-US" sz="3600" dirty="0" err="1"/>
              <a:t>নিয়ে</a:t>
            </a:r>
            <a:r>
              <a:rPr lang="en-US" sz="3600" dirty="0"/>
              <a:t> </a:t>
            </a:r>
            <a:r>
              <a:rPr lang="en-US" sz="3600" dirty="0" err="1"/>
              <a:t>আসাই</a:t>
            </a:r>
            <a:r>
              <a:rPr lang="en-US" sz="3600" dirty="0"/>
              <a:t> </a:t>
            </a:r>
            <a:r>
              <a:rPr lang="en-US" sz="3600" dirty="0" err="1"/>
              <a:t>বিশ্বায়ন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14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nternationalization">
            <a:extLst>
              <a:ext uri="{FF2B5EF4-FFF2-40B4-BE49-F238E27FC236}">
                <a16:creationId xmlns:a16="http://schemas.microsoft.com/office/drawing/2014/main" id="{236B31E2-004B-47D0-9936-D54319CC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1032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EC273E-3E5E-47C8-8667-1B8E6EC620D8}"/>
              </a:ext>
            </a:extLst>
          </p:cNvPr>
          <p:cNvSpPr txBox="1"/>
          <p:nvPr/>
        </p:nvSpPr>
        <p:spPr>
          <a:xfrm>
            <a:off x="457200" y="685800"/>
            <a:ext cx="10373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Internationalization/</a:t>
            </a:r>
            <a:r>
              <a:rPr lang="en-US" sz="4800" dirty="0" err="1"/>
              <a:t>আন্তর্জাতিকরণ</a:t>
            </a:r>
            <a:r>
              <a:rPr lang="en-US" sz="4800" dirty="0"/>
              <a:t> </a:t>
            </a:r>
            <a:r>
              <a:rPr lang="en-US" sz="4800" dirty="0" err="1"/>
              <a:t>কী</a:t>
            </a:r>
            <a:r>
              <a:rPr lang="en-US" sz="48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CC2CA-CE6F-4499-8AE0-D07E79D1EBAD}"/>
              </a:ext>
            </a:extLst>
          </p:cNvPr>
          <p:cNvSpPr txBox="1"/>
          <p:nvPr/>
        </p:nvSpPr>
        <p:spPr>
          <a:xfrm>
            <a:off x="457200" y="1676400"/>
            <a:ext cx="11430000" cy="427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/>
              <a:t>আন্তর্জাতিক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সর্বজাতীয়</a:t>
            </a:r>
            <a:r>
              <a:rPr lang="en-US" sz="2800" dirty="0"/>
              <a:t>। </a:t>
            </a:r>
            <a:r>
              <a:rPr lang="en-US" sz="2800" dirty="0" err="1"/>
              <a:t>বিশ্ব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সমগ্র</a:t>
            </a:r>
            <a:r>
              <a:rPr lang="en-US" sz="2800" dirty="0"/>
              <a:t> </a:t>
            </a:r>
            <a:r>
              <a:rPr lang="en-US" sz="2800" dirty="0" err="1"/>
              <a:t>পৃথিবী</a:t>
            </a:r>
            <a:r>
              <a:rPr lang="en-US" sz="2800" dirty="0"/>
              <a:t>। </a:t>
            </a:r>
            <a:r>
              <a:rPr lang="en-US" sz="2800" dirty="0" err="1"/>
              <a:t>অর্থনীতি</a:t>
            </a:r>
            <a:r>
              <a:rPr lang="en-US" sz="2800" dirty="0"/>
              <a:t>, </a:t>
            </a:r>
            <a:r>
              <a:rPr lang="en-US" sz="2800" dirty="0" err="1"/>
              <a:t>প্রযুক্তি</a:t>
            </a:r>
            <a:r>
              <a:rPr lang="en-US" sz="2800" dirty="0"/>
              <a:t> </a:t>
            </a:r>
            <a:r>
              <a:rPr lang="en-US" sz="2800" dirty="0" err="1"/>
              <a:t>প্রভৃতি</a:t>
            </a:r>
            <a:r>
              <a:rPr lang="en-US" sz="2800" dirty="0"/>
              <a:t> </a:t>
            </a:r>
            <a:r>
              <a:rPr lang="en-US" sz="2800" dirty="0" err="1"/>
              <a:t>ক্ষেত্রে</a:t>
            </a:r>
            <a:r>
              <a:rPr lang="en-US" sz="2800" dirty="0"/>
              <a:t> </a:t>
            </a:r>
            <a:r>
              <a:rPr lang="en-US" sz="2800" dirty="0" err="1"/>
              <a:t>উন্নয়নশীল</a:t>
            </a:r>
            <a:r>
              <a:rPr lang="en-US" sz="2800" dirty="0"/>
              <a:t> ও </a:t>
            </a:r>
            <a:r>
              <a:rPr lang="en-US" sz="2800" dirty="0" err="1"/>
              <a:t>উন্নত</a:t>
            </a:r>
            <a:r>
              <a:rPr lang="en-US" sz="2800" dirty="0"/>
              <a:t> </a:t>
            </a:r>
            <a:r>
              <a:rPr lang="en-US" sz="2800" dirty="0" err="1"/>
              <a:t>দেশসমূহের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সমন্বয়</a:t>
            </a:r>
            <a:r>
              <a:rPr lang="en-US" sz="2800" dirty="0"/>
              <a:t> </a:t>
            </a:r>
            <a:r>
              <a:rPr lang="en-US" sz="2800" dirty="0" err="1"/>
              <a:t>সাধনের</a:t>
            </a:r>
            <a:r>
              <a:rPr lang="en-US" sz="2800" dirty="0"/>
              <a:t> </a:t>
            </a:r>
            <a:r>
              <a:rPr lang="en-US" sz="2800" dirty="0" err="1"/>
              <a:t>প্রক্রিয়াকে</a:t>
            </a:r>
            <a:r>
              <a:rPr lang="en-US" sz="2800" dirty="0"/>
              <a:t> </a:t>
            </a:r>
            <a:r>
              <a:rPr lang="en-US" sz="2800" dirty="0" err="1"/>
              <a:t>বিশ্বায়ন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Globalization </a:t>
            </a:r>
            <a:r>
              <a:rPr lang="en-US" sz="2800" dirty="0" err="1"/>
              <a:t>বলে</a:t>
            </a:r>
            <a:r>
              <a:rPr lang="en-US" sz="2800" dirty="0"/>
              <a:t>। </a:t>
            </a:r>
            <a:r>
              <a:rPr lang="en-US" sz="2800" dirty="0" err="1"/>
              <a:t>আর</a:t>
            </a:r>
            <a:r>
              <a:rPr lang="en-US" sz="2800" dirty="0"/>
              <a:t> </a:t>
            </a:r>
            <a:r>
              <a:rPr lang="en-US" sz="2800" dirty="0" err="1"/>
              <a:t>পৃথিবীর</a:t>
            </a:r>
            <a:r>
              <a:rPr lang="en-US" sz="2800" dirty="0"/>
              <a:t> </a:t>
            </a:r>
            <a:r>
              <a:rPr lang="en-US" sz="2800" dirty="0" err="1"/>
              <a:t>সকল</a:t>
            </a:r>
            <a:r>
              <a:rPr lang="en-US" sz="2800" dirty="0"/>
              <a:t> </a:t>
            </a:r>
            <a:r>
              <a:rPr lang="en-US" sz="2800" dirty="0" err="1"/>
              <a:t>জাতির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সমন্বয়</a:t>
            </a:r>
            <a:r>
              <a:rPr lang="en-US" sz="2800" dirty="0"/>
              <a:t> </a:t>
            </a:r>
            <a:r>
              <a:rPr lang="en-US" sz="2800" dirty="0" err="1"/>
              <a:t>সাধনের</a:t>
            </a:r>
            <a:r>
              <a:rPr lang="en-US" sz="2800" dirty="0"/>
              <a:t> </a:t>
            </a:r>
            <a:r>
              <a:rPr lang="en-US" sz="2800" dirty="0" err="1"/>
              <a:t>প্রক্রিয়াকে</a:t>
            </a:r>
            <a:r>
              <a:rPr lang="en-US" sz="2800" dirty="0"/>
              <a:t> </a:t>
            </a:r>
            <a:r>
              <a:rPr lang="en-US" sz="2800" dirty="0" err="1"/>
              <a:t>আন্তর্জাতিকরণ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Internationalization </a:t>
            </a:r>
            <a:r>
              <a:rPr lang="en-US" sz="2800" dirty="0" err="1"/>
              <a:t>বলে</a:t>
            </a:r>
            <a:r>
              <a:rPr lang="en-US" sz="2800" dirty="0"/>
              <a:t>। </a:t>
            </a:r>
          </a:p>
          <a:p>
            <a:pPr algn="r">
              <a:lnSpc>
                <a:spcPct val="200000"/>
              </a:lnSpc>
            </a:pPr>
            <a:r>
              <a:rPr lang="en-US" sz="2800" dirty="0" err="1"/>
              <a:t>সূত্র</a:t>
            </a:r>
            <a:r>
              <a:rPr lang="en-US" sz="2800" dirty="0"/>
              <a:t>: </a:t>
            </a:r>
            <a:r>
              <a:rPr lang="en-US" sz="2800" dirty="0" err="1"/>
              <a:t>বাংলা</a:t>
            </a:r>
            <a:r>
              <a:rPr lang="en-US" sz="2800" dirty="0"/>
              <a:t> </a:t>
            </a:r>
            <a:r>
              <a:rPr lang="en-US" sz="2800" dirty="0" err="1"/>
              <a:t>ইংরেজি</a:t>
            </a:r>
            <a:r>
              <a:rPr lang="en-US" sz="2800" dirty="0"/>
              <a:t> </a:t>
            </a:r>
            <a:r>
              <a:rPr lang="en-US" sz="2800" dirty="0" err="1"/>
              <a:t>ডিকশনারী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98F248-1C2B-4CC7-9EAF-D68BA57AEA62}"/>
              </a:ext>
            </a:extLst>
          </p:cNvPr>
          <p:cNvSpPr txBox="1"/>
          <p:nvPr/>
        </p:nvSpPr>
        <p:spPr>
          <a:xfrm>
            <a:off x="381000" y="1676400"/>
            <a:ext cx="11658600" cy="4840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 err="1"/>
              <a:t>অষ্টাদশ</a:t>
            </a:r>
            <a:r>
              <a:rPr lang="en-US" sz="4000" dirty="0"/>
              <a:t> </a:t>
            </a:r>
            <a:r>
              <a:rPr lang="en-US" sz="4000" dirty="0" err="1"/>
              <a:t>থেকে</a:t>
            </a:r>
            <a:r>
              <a:rPr lang="en-US" sz="4000" dirty="0"/>
              <a:t> </a:t>
            </a:r>
            <a:r>
              <a:rPr lang="en-US" sz="4000" dirty="0" err="1"/>
              <a:t>ঊনবিংশ</a:t>
            </a:r>
            <a:r>
              <a:rPr lang="en-US" sz="4000" dirty="0"/>
              <a:t> </a:t>
            </a:r>
            <a:r>
              <a:rPr lang="en-US" sz="4000" dirty="0" err="1"/>
              <a:t>শতাব্দীতে</a:t>
            </a:r>
            <a:r>
              <a:rPr lang="en-US" sz="4000" dirty="0"/>
              <a:t> </a:t>
            </a:r>
            <a:r>
              <a:rPr lang="en-US" sz="4000" dirty="0" err="1"/>
              <a:t>শিল্প</a:t>
            </a:r>
            <a:r>
              <a:rPr lang="en-US" sz="4000" dirty="0"/>
              <a:t> </a:t>
            </a:r>
            <a:r>
              <a:rPr lang="en-US" sz="4000" dirty="0" err="1"/>
              <a:t>বিপ্লবের</a:t>
            </a:r>
            <a:r>
              <a:rPr lang="en-US" sz="4000" dirty="0"/>
              <a:t> </a:t>
            </a:r>
            <a:r>
              <a:rPr lang="en-US" sz="4000" dirty="0" err="1"/>
              <a:t>পর</a:t>
            </a:r>
            <a:r>
              <a:rPr lang="en-US" sz="4000" dirty="0"/>
              <a:t> </a:t>
            </a:r>
            <a:r>
              <a:rPr lang="en-US" sz="4000" dirty="0" err="1"/>
              <a:t>মানুষ</a:t>
            </a:r>
            <a:r>
              <a:rPr lang="en-US" sz="4000" dirty="0"/>
              <a:t> </a:t>
            </a:r>
            <a:r>
              <a:rPr lang="en-US" sz="4000" dirty="0" err="1"/>
              <a:t>যন্ত্রের</a:t>
            </a:r>
            <a:r>
              <a:rPr lang="en-US" sz="4000" dirty="0"/>
              <a:t> </a:t>
            </a:r>
            <a:r>
              <a:rPr lang="en-US" sz="4000" dirty="0" err="1"/>
              <a:t>উপর</a:t>
            </a:r>
            <a:r>
              <a:rPr lang="en-US" sz="4000" dirty="0"/>
              <a:t> </a:t>
            </a:r>
            <a:r>
              <a:rPr lang="en-US" sz="4000" dirty="0" err="1"/>
              <a:t>নির্ভর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  <a:r>
              <a:rPr lang="en-US" sz="4000" dirty="0" err="1"/>
              <a:t>পৃথিবীর</a:t>
            </a:r>
            <a:r>
              <a:rPr lang="en-US" sz="4000" dirty="0"/>
              <a:t> </a:t>
            </a:r>
            <a:r>
              <a:rPr lang="en-US" sz="4000" dirty="0" err="1"/>
              <a:t>অর্থনীতি</a:t>
            </a:r>
            <a:r>
              <a:rPr lang="en-US" sz="4000" dirty="0"/>
              <a:t> </a:t>
            </a:r>
            <a:r>
              <a:rPr lang="en-US" sz="4000" dirty="0" err="1"/>
              <a:t>নিয়ন্ত্রণ</a:t>
            </a:r>
            <a:r>
              <a:rPr lang="en-US" sz="4000" dirty="0"/>
              <a:t> </a:t>
            </a:r>
            <a:r>
              <a:rPr lang="en-US" sz="4000" dirty="0" err="1"/>
              <a:t>করেছে</a:t>
            </a:r>
            <a:r>
              <a:rPr lang="en-US" sz="4000" dirty="0"/>
              <a:t>। </a:t>
            </a:r>
            <a:r>
              <a:rPr lang="en-US" sz="4000" dirty="0" err="1"/>
              <a:t>যে</a:t>
            </a:r>
            <a:r>
              <a:rPr lang="en-US" sz="4000" dirty="0"/>
              <a:t> </a:t>
            </a:r>
            <a:r>
              <a:rPr lang="en-US" sz="4000" dirty="0" err="1"/>
              <a:t>সকল</a:t>
            </a:r>
            <a:r>
              <a:rPr lang="en-US" sz="4000" dirty="0"/>
              <a:t> </a:t>
            </a:r>
            <a:r>
              <a:rPr lang="en-US" sz="4000" dirty="0" err="1"/>
              <a:t>জাতি</a:t>
            </a:r>
            <a:r>
              <a:rPr lang="en-US" sz="4000" dirty="0"/>
              <a:t> </a:t>
            </a:r>
            <a:r>
              <a:rPr lang="en-US" sz="4000" dirty="0" err="1"/>
              <a:t>শিল্পবিপ্লবে</a:t>
            </a:r>
            <a:r>
              <a:rPr lang="en-US" sz="4000" dirty="0"/>
              <a:t> </a:t>
            </a:r>
            <a:r>
              <a:rPr lang="en-US" sz="4000" dirty="0" err="1"/>
              <a:t>অংশ</a:t>
            </a:r>
            <a:r>
              <a:rPr lang="en-US" sz="4000" dirty="0"/>
              <a:t> </a:t>
            </a:r>
            <a:r>
              <a:rPr lang="en-US" sz="4000" dirty="0" err="1"/>
              <a:t>নিয়েছিল</a:t>
            </a:r>
            <a:r>
              <a:rPr lang="en-US" sz="4000" dirty="0"/>
              <a:t>, </a:t>
            </a:r>
            <a:r>
              <a:rPr lang="en-US" sz="4000" dirty="0" err="1"/>
              <a:t>এক</a:t>
            </a:r>
            <a:r>
              <a:rPr lang="en-US" sz="4000" dirty="0"/>
              <a:t> </a:t>
            </a:r>
            <a:r>
              <a:rPr lang="en-US" sz="4000" dirty="0" err="1"/>
              <a:t>সময়</a:t>
            </a:r>
            <a:r>
              <a:rPr lang="en-US" sz="4000" dirty="0"/>
              <a:t> </a:t>
            </a:r>
            <a:r>
              <a:rPr lang="en-US" sz="4000" dirty="0" err="1"/>
              <a:t>তারাই</a:t>
            </a:r>
            <a:r>
              <a:rPr lang="en-US" sz="4000" dirty="0"/>
              <a:t> </a:t>
            </a:r>
            <a:r>
              <a:rPr lang="en-US" sz="4000" dirty="0" err="1"/>
              <a:t>পৃথিবীকে</a:t>
            </a:r>
            <a:r>
              <a:rPr lang="en-US" sz="4000" dirty="0"/>
              <a:t> </a:t>
            </a:r>
            <a:r>
              <a:rPr lang="en-US" sz="4000" dirty="0" err="1"/>
              <a:t>নিয়ন্ত্রণ</a:t>
            </a:r>
            <a:r>
              <a:rPr lang="en-US" sz="4000" dirty="0"/>
              <a:t> </a:t>
            </a:r>
            <a:r>
              <a:rPr lang="en-US" sz="4000" dirty="0" err="1"/>
              <a:t>করেছে</a:t>
            </a:r>
            <a:r>
              <a:rPr lang="en-US" sz="4000" dirty="0"/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8543D-36C8-4925-8CAD-EA4821F5D0D1}"/>
              </a:ext>
            </a:extLst>
          </p:cNvPr>
          <p:cNvSpPr txBox="1"/>
          <p:nvPr/>
        </p:nvSpPr>
        <p:spPr>
          <a:xfrm>
            <a:off x="4417908" y="381000"/>
            <a:ext cx="3100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শিল্প</a:t>
            </a:r>
            <a:r>
              <a:rPr lang="en-US" sz="5400" dirty="0"/>
              <a:t> </a:t>
            </a:r>
            <a:r>
              <a:rPr lang="en-US" sz="5400" dirty="0" err="1"/>
              <a:t>বিপ্লব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252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জ্ঞানভিত্তিক সমাজ">
            <a:extLst>
              <a:ext uri="{FF2B5EF4-FFF2-40B4-BE49-F238E27FC236}">
                <a16:creationId xmlns:a16="http://schemas.microsoft.com/office/drawing/2014/main" id="{C0F82146-4317-44D3-87F0-862B64EF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" y="1846139"/>
            <a:ext cx="5840361" cy="31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C7700-5E2E-4BF8-9E67-918D28F9295A}"/>
              </a:ext>
            </a:extLst>
          </p:cNvPr>
          <p:cNvSpPr txBox="1"/>
          <p:nvPr/>
        </p:nvSpPr>
        <p:spPr>
          <a:xfrm>
            <a:off x="1286557" y="914400"/>
            <a:ext cx="3193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জ্ঞানভিত্তক</a:t>
            </a:r>
            <a:r>
              <a:rPr lang="en-US" sz="2800" b="1" dirty="0"/>
              <a:t> </a:t>
            </a:r>
            <a:r>
              <a:rPr lang="en-US" sz="2800" b="1" dirty="0" err="1"/>
              <a:t>সমাজ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3DBF-0875-4D59-96CA-376CDB7A2ED1}"/>
              </a:ext>
            </a:extLst>
          </p:cNvPr>
          <p:cNvSpPr txBox="1"/>
          <p:nvPr/>
        </p:nvSpPr>
        <p:spPr>
          <a:xfrm>
            <a:off x="6553200" y="1295400"/>
            <a:ext cx="4648200" cy="131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শিল্প</a:t>
            </a:r>
            <a:r>
              <a:rPr lang="en-US" sz="2800" dirty="0"/>
              <a:t> </a:t>
            </a:r>
            <a:r>
              <a:rPr lang="en-US" sz="2800" dirty="0" err="1"/>
              <a:t>বিপ্লবের</a:t>
            </a:r>
            <a:r>
              <a:rPr lang="en-US" sz="2800" dirty="0"/>
              <a:t> </a:t>
            </a:r>
            <a:r>
              <a:rPr lang="en-US" sz="2800" dirty="0" err="1"/>
              <a:t>পর</a:t>
            </a:r>
            <a:r>
              <a:rPr lang="en-US" sz="2800" dirty="0"/>
              <a:t> </a:t>
            </a:r>
            <a:r>
              <a:rPr lang="en-US" sz="2800" dirty="0" err="1"/>
              <a:t>সূচনা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 </a:t>
            </a:r>
            <a:r>
              <a:rPr lang="en-US" sz="2800" dirty="0" err="1"/>
              <a:t>জ্ঞানভিত্তিক</a:t>
            </a:r>
            <a:r>
              <a:rPr lang="en-US" sz="2800" dirty="0"/>
              <a:t> </a:t>
            </a:r>
            <a:r>
              <a:rPr lang="en-US" sz="2800" dirty="0" err="1"/>
              <a:t>অর্থনীতির</a:t>
            </a:r>
            <a:r>
              <a:rPr lang="en-US" sz="2800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6F32C-093C-4766-A949-848C9CF96CAD}"/>
              </a:ext>
            </a:extLst>
          </p:cNvPr>
          <p:cNvSpPr txBox="1"/>
          <p:nvPr/>
        </p:nvSpPr>
        <p:spPr>
          <a:xfrm>
            <a:off x="6553200" y="3084871"/>
            <a:ext cx="4648200" cy="26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যারা</a:t>
            </a:r>
            <a:r>
              <a:rPr lang="en-US" sz="2800" dirty="0"/>
              <a:t> </a:t>
            </a:r>
            <a:r>
              <a:rPr lang="en-US" sz="2800" dirty="0" err="1"/>
              <a:t>জ্ঞান</a:t>
            </a:r>
            <a:r>
              <a:rPr lang="en-US" sz="2800" dirty="0"/>
              <a:t> </a:t>
            </a:r>
            <a:r>
              <a:rPr lang="en-US" sz="2800" dirty="0" err="1"/>
              <a:t>ভিত্তিক</a:t>
            </a:r>
            <a:r>
              <a:rPr lang="en-US" sz="2800" dirty="0"/>
              <a:t> </a:t>
            </a:r>
            <a:r>
              <a:rPr lang="en-US" sz="2800" dirty="0" err="1"/>
              <a:t>সমাজ</a:t>
            </a:r>
            <a:r>
              <a:rPr lang="en-US" sz="2800" dirty="0"/>
              <a:t> </a:t>
            </a:r>
            <a:r>
              <a:rPr lang="en-US" sz="2800" dirty="0" err="1"/>
              <a:t>তৈরি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বিপ্লবে</a:t>
            </a:r>
            <a:r>
              <a:rPr lang="en-US" sz="2800" dirty="0"/>
              <a:t> </a:t>
            </a:r>
            <a:r>
              <a:rPr lang="en-US" sz="2800" dirty="0" err="1"/>
              <a:t>অংশ</a:t>
            </a:r>
            <a:r>
              <a:rPr lang="en-US" sz="2800" dirty="0"/>
              <a:t> </a:t>
            </a:r>
            <a:r>
              <a:rPr lang="en-US" sz="2800" dirty="0" err="1"/>
              <a:t>নেবে</a:t>
            </a:r>
            <a:r>
              <a:rPr lang="en-US" sz="2800" dirty="0"/>
              <a:t> </a:t>
            </a:r>
            <a:r>
              <a:rPr lang="en-US" sz="2800" dirty="0" err="1"/>
              <a:t>তারাই</a:t>
            </a:r>
            <a:r>
              <a:rPr lang="en-US" sz="2800" dirty="0"/>
              <a:t> </a:t>
            </a:r>
            <a:r>
              <a:rPr lang="en-US" sz="2800" dirty="0" err="1"/>
              <a:t>পৃথিবীর</a:t>
            </a:r>
            <a:r>
              <a:rPr lang="en-US" sz="2800" dirty="0"/>
              <a:t> </a:t>
            </a:r>
            <a:r>
              <a:rPr lang="en-US" sz="2800" dirty="0" err="1"/>
              <a:t>চালিকা</a:t>
            </a:r>
            <a:r>
              <a:rPr lang="en-US" sz="2800" dirty="0"/>
              <a:t>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হিসাবে</a:t>
            </a:r>
            <a:r>
              <a:rPr lang="en-US" sz="2800" dirty="0"/>
              <a:t> </a:t>
            </a:r>
            <a:r>
              <a:rPr lang="en-US" sz="2800" dirty="0" err="1"/>
              <a:t>কাজ</a:t>
            </a:r>
            <a:r>
              <a:rPr lang="en-US" sz="2800" dirty="0"/>
              <a:t> </a:t>
            </a:r>
            <a:r>
              <a:rPr lang="en-US" sz="2800" dirty="0" err="1"/>
              <a:t>কেরবে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47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403</Words>
  <Application>Microsoft Office PowerPoint</Application>
  <PresentationFormat>Widescreen</PresentationFormat>
  <Paragraphs>82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পরিচিতি</vt:lpstr>
      <vt:lpstr>     আজকের পাঠ--------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দলীয় কাজ: কোন বিজ্ঞানী কোন ক্ষেত্রে অবদান রেখেছেন তার একটি তালিকা তৈরি কর</vt:lpstr>
      <vt:lpstr>মূল্যায়ন: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ও বিশ্ব পরিচয় নবম শ্রেণি</dc:title>
  <dc:creator>Ark Computer</dc:creator>
  <cp:lastModifiedBy>Sikder Computer</cp:lastModifiedBy>
  <cp:revision>268</cp:revision>
  <dcterms:created xsi:type="dcterms:W3CDTF">2020-02-15T17:25:59Z</dcterms:created>
  <dcterms:modified xsi:type="dcterms:W3CDTF">2021-02-06T18:41:11Z</dcterms:modified>
</cp:coreProperties>
</file>