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6"/>
  </p:notesMasterIdLst>
  <p:sldIdLst>
    <p:sldId id="272" r:id="rId2"/>
    <p:sldId id="270" r:id="rId3"/>
    <p:sldId id="271" r:id="rId4"/>
    <p:sldId id="258" r:id="rId5"/>
    <p:sldId id="256" r:id="rId6"/>
    <p:sldId id="257" r:id="rId7"/>
    <p:sldId id="266" r:id="rId8"/>
    <p:sldId id="264" r:id="rId9"/>
    <p:sldId id="274" r:id="rId10"/>
    <p:sldId id="265" r:id="rId11"/>
    <p:sldId id="261" r:id="rId12"/>
    <p:sldId id="263" r:id="rId13"/>
    <p:sldId id="277" r:id="rId14"/>
    <p:sldId id="268" r:id="rId15"/>
    <p:sldId id="262" r:id="rId16"/>
    <p:sldId id="259" r:id="rId17"/>
    <p:sldId id="276" r:id="rId18"/>
    <p:sldId id="273" r:id="rId19"/>
    <p:sldId id="260" r:id="rId20"/>
    <p:sldId id="278" r:id="rId21"/>
    <p:sldId id="275" r:id="rId22"/>
    <p:sldId id="280" r:id="rId23"/>
    <p:sldId id="269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3B0EC-9B79-4944-9C5A-2BB286FA26F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E6280-5A17-4CB3-9CB9-060E7E77AB05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dirty="0">
              <a:solidFill>
                <a:srgbClr val="C00000"/>
              </a:solidFill>
            </a:rPr>
            <a:t>দলীয় কাজ</a:t>
          </a:r>
          <a:endParaRPr lang="en-US" dirty="0">
            <a:solidFill>
              <a:srgbClr val="C00000"/>
            </a:solidFill>
          </a:endParaRPr>
        </a:p>
      </dgm:t>
    </dgm:pt>
    <dgm:pt modelId="{7A0C2B7D-5434-48C6-A70B-87D1919F27E1}" type="parTrans" cxnId="{8C6130DE-1FDB-4FE0-87F5-043AAD8F6E8C}">
      <dgm:prSet/>
      <dgm:spPr/>
      <dgm:t>
        <a:bodyPr/>
        <a:lstStyle/>
        <a:p>
          <a:endParaRPr lang="en-US"/>
        </a:p>
      </dgm:t>
    </dgm:pt>
    <dgm:pt modelId="{6CA9FE96-4581-434B-AFF3-CF716510AE3E}" type="sibTrans" cxnId="{8C6130DE-1FDB-4FE0-87F5-043AAD8F6E8C}">
      <dgm:prSet/>
      <dgm:spPr/>
      <dgm:t>
        <a:bodyPr/>
        <a:lstStyle/>
        <a:p>
          <a:endParaRPr lang="en-US"/>
        </a:p>
      </dgm:t>
    </dgm:pt>
    <dgm:pt modelId="{FB123643-51F9-4108-AF48-B3EC9BE162B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ইউনিসেফ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C95D2-820C-48CC-81FB-6659BFE5E6C4}" type="parTrans" cxnId="{3D7A3077-5DDB-48BA-B5C1-61CDF28C9087}">
      <dgm:prSet/>
      <dgm:spPr/>
      <dgm:t>
        <a:bodyPr/>
        <a:lstStyle/>
        <a:p>
          <a:endParaRPr lang="en-US"/>
        </a:p>
      </dgm:t>
    </dgm:pt>
    <dgm:pt modelId="{0BD4BF44-B0DF-4851-B316-C62F9B2A4C7D}" type="sibTrans" cxnId="{3D7A3077-5DDB-48BA-B5C1-61CDF28C9087}">
      <dgm:prSet/>
      <dgm:spPr/>
      <dgm:t>
        <a:bodyPr/>
        <a:lstStyle/>
        <a:p>
          <a:endParaRPr lang="en-US"/>
        </a:p>
      </dgm:t>
    </dgm:pt>
    <dgm:pt modelId="{FF7C1F7B-7BC4-4E57-9625-DAC02EA737F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ইউএন ডিপি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7E369-D29E-41F7-95F5-61251FD6327B}" type="parTrans" cxnId="{797CB179-FF22-4BE7-B5AA-F9E3EFB705CF}">
      <dgm:prSet/>
      <dgm:spPr/>
      <dgm:t>
        <a:bodyPr/>
        <a:lstStyle/>
        <a:p>
          <a:endParaRPr lang="en-US"/>
        </a:p>
      </dgm:t>
    </dgm:pt>
    <dgm:pt modelId="{04B8209D-ABFD-47AE-8097-3576B656C9CC}" type="sibTrans" cxnId="{797CB179-FF22-4BE7-B5AA-F9E3EFB705CF}">
      <dgm:prSet/>
      <dgm:spPr/>
      <dgm:t>
        <a:bodyPr/>
        <a:lstStyle/>
        <a:p>
          <a:endParaRPr lang="en-US"/>
        </a:p>
      </dgm:t>
    </dgm:pt>
    <dgm:pt modelId="{6608BB79-1F26-4122-999A-3821277BCAF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  </a:t>
          </a:r>
        </a:p>
        <a:p>
          <a:r>
            <a: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বিশ্বস্বাস্থ্য সংস্থা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702F6E-5A39-400E-8281-ABEAB213EF4B}" type="parTrans" cxnId="{4B4B7FA6-9C75-4D71-909D-6F1BBCD46AF9}">
      <dgm:prSet/>
      <dgm:spPr/>
      <dgm:t>
        <a:bodyPr/>
        <a:lstStyle/>
        <a:p>
          <a:endParaRPr lang="en-US"/>
        </a:p>
      </dgm:t>
    </dgm:pt>
    <dgm:pt modelId="{B26F07F7-A83B-4881-A99F-54CA77976F78}" type="sibTrans" cxnId="{4B4B7FA6-9C75-4D71-909D-6F1BBCD46AF9}">
      <dgm:prSet/>
      <dgm:spPr/>
      <dgm:t>
        <a:bodyPr/>
        <a:lstStyle/>
        <a:p>
          <a:endParaRPr lang="en-US"/>
        </a:p>
      </dgm:t>
    </dgm:pt>
    <dgm:pt modelId="{5901CBE7-9099-48BB-987B-D47A3E52832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  </a:t>
          </a:r>
        </a:p>
        <a:p>
          <a:r>
            <a: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খাদ্য ও কৃষি সংস্থা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35BEDE-E9A4-4F1D-9509-88389836522F}" type="parTrans" cxnId="{7134474D-6C21-4B31-900E-3242D2813062}">
      <dgm:prSet/>
      <dgm:spPr/>
      <dgm:t>
        <a:bodyPr/>
        <a:lstStyle/>
        <a:p>
          <a:endParaRPr lang="en-US"/>
        </a:p>
      </dgm:t>
    </dgm:pt>
    <dgm:pt modelId="{27F994BA-2894-409A-9F43-5B79F8E1D8A6}" type="sibTrans" cxnId="{7134474D-6C21-4B31-900E-3242D2813062}">
      <dgm:prSet/>
      <dgm:spPr/>
      <dgm:t>
        <a:bodyPr/>
        <a:lstStyle/>
        <a:p>
          <a:endParaRPr lang="en-US"/>
        </a:p>
      </dgm:t>
    </dgm:pt>
    <dgm:pt modelId="{083D1E17-E7D6-4B07-BFDE-135B736B19E9}" type="pres">
      <dgm:prSet presAssocID="{9793B0EC-9B79-4944-9C5A-2BB286FA26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C3015-6E96-44DB-A38F-829B6B5E9C47}" type="pres">
      <dgm:prSet presAssocID="{B59E6280-5A17-4CB3-9CB9-060E7E77AB05}" presName="centerShape" presStyleLbl="node0" presStyleIdx="0" presStyleCnt="1"/>
      <dgm:spPr/>
    </dgm:pt>
    <dgm:pt modelId="{3061928B-41C8-473E-BE9A-89F59E29789B}" type="pres">
      <dgm:prSet presAssocID="{0FEC95D2-820C-48CC-81FB-6659BFE5E6C4}" presName="parTrans" presStyleLbl="sibTrans2D1" presStyleIdx="0" presStyleCnt="4"/>
      <dgm:spPr/>
    </dgm:pt>
    <dgm:pt modelId="{51F441A6-6522-4CF7-9042-170C414B02C2}" type="pres">
      <dgm:prSet presAssocID="{0FEC95D2-820C-48CC-81FB-6659BFE5E6C4}" presName="connectorText" presStyleLbl="sibTrans2D1" presStyleIdx="0" presStyleCnt="4"/>
      <dgm:spPr/>
    </dgm:pt>
    <dgm:pt modelId="{F19F7227-1619-47E9-A203-8CDAE8BA2442}" type="pres">
      <dgm:prSet presAssocID="{FB123643-51F9-4108-AF48-B3EC9BE162BF}" presName="node" presStyleLbl="node1" presStyleIdx="0" presStyleCnt="4">
        <dgm:presLayoutVars>
          <dgm:bulletEnabled val="1"/>
        </dgm:presLayoutVars>
      </dgm:prSet>
      <dgm:spPr/>
    </dgm:pt>
    <dgm:pt modelId="{A1A18E53-B12F-430F-9142-0CF84FCDDEF9}" type="pres">
      <dgm:prSet presAssocID="{EAE7E369-D29E-41F7-95F5-61251FD6327B}" presName="parTrans" presStyleLbl="sibTrans2D1" presStyleIdx="1" presStyleCnt="4"/>
      <dgm:spPr/>
    </dgm:pt>
    <dgm:pt modelId="{E041E0D4-D036-4E45-9F6F-B2C1447BA06B}" type="pres">
      <dgm:prSet presAssocID="{EAE7E369-D29E-41F7-95F5-61251FD6327B}" presName="connectorText" presStyleLbl="sibTrans2D1" presStyleIdx="1" presStyleCnt="4"/>
      <dgm:spPr/>
    </dgm:pt>
    <dgm:pt modelId="{12F6201D-2818-43C2-9A70-56078B6A68FB}" type="pres">
      <dgm:prSet presAssocID="{FF7C1F7B-7BC4-4E57-9625-DAC02EA737F6}" presName="node" presStyleLbl="node1" presStyleIdx="1" presStyleCnt="4">
        <dgm:presLayoutVars>
          <dgm:bulletEnabled val="1"/>
        </dgm:presLayoutVars>
      </dgm:prSet>
      <dgm:spPr/>
    </dgm:pt>
    <dgm:pt modelId="{72F45B63-1C92-4F45-84C8-F7CC1164DBF2}" type="pres">
      <dgm:prSet presAssocID="{56702F6E-5A39-400E-8281-ABEAB213EF4B}" presName="parTrans" presStyleLbl="sibTrans2D1" presStyleIdx="2" presStyleCnt="4"/>
      <dgm:spPr/>
    </dgm:pt>
    <dgm:pt modelId="{4A29B9AE-D06F-4212-B076-76B3C7A9BE55}" type="pres">
      <dgm:prSet presAssocID="{56702F6E-5A39-400E-8281-ABEAB213EF4B}" presName="connectorText" presStyleLbl="sibTrans2D1" presStyleIdx="2" presStyleCnt="4"/>
      <dgm:spPr/>
    </dgm:pt>
    <dgm:pt modelId="{1FACA936-474B-46C6-8416-4ADA6008F266}" type="pres">
      <dgm:prSet presAssocID="{6608BB79-1F26-4122-999A-3821277BCAFA}" presName="node" presStyleLbl="node1" presStyleIdx="2" presStyleCnt="4">
        <dgm:presLayoutVars>
          <dgm:bulletEnabled val="1"/>
        </dgm:presLayoutVars>
      </dgm:prSet>
      <dgm:spPr/>
    </dgm:pt>
    <dgm:pt modelId="{F681C66B-03DF-4A31-8508-6469878095CF}" type="pres">
      <dgm:prSet presAssocID="{8F35BEDE-E9A4-4F1D-9509-88389836522F}" presName="parTrans" presStyleLbl="sibTrans2D1" presStyleIdx="3" presStyleCnt="4"/>
      <dgm:spPr/>
    </dgm:pt>
    <dgm:pt modelId="{C2F8D6CD-A84A-493E-B7BF-4E3759F23EE3}" type="pres">
      <dgm:prSet presAssocID="{8F35BEDE-E9A4-4F1D-9509-88389836522F}" presName="connectorText" presStyleLbl="sibTrans2D1" presStyleIdx="3" presStyleCnt="4"/>
      <dgm:spPr/>
    </dgm:pt>
    <dgm:pt modelId="{0012C1DF-248D-4C0B-AE32-A0645E8B2397}" type="pres">
      <dgm:prSet presAssocID="{5901CBE7-9099-48BB-987B-D47A3E528326}" presName="node" presStyleLbl="node1" presStyleIdx="3" presStyleCnt="4">
        <dgm:presLayoutVars>
          <dgm:bulletEnabled val="1"/>
        </dgm:presLayoutVars>
      </dgm:prSet>
      <dgm:spPr/>
    </dgm:pt>
  </dgm:ptLst>
  <dgm:cxnLst>
    <dgm:cxn modelId="{9DB08B14-7B93-4646-BDBF-6D1302090B06}" type="presOf" srcId="{56702F6E-5A39-400E-8281-ABEAB213EF4B}" destId="{72F45B63-1C92-4F45-84C8-F7CC1164DBF2}" srcOrd="0" destOrd="0" presId="urn:microsoft.com/office/officeart/2005/8/layout/radial5"/>
    <dgm:cxn modelId="{C8D67618-15DE-4C25-B3FE-0175542CF2AA}" type="presOf" srcId="{9793B0EC-9B79-4944-9C5A-2BB286FA26F6}" destId="{083D1E17-E7D6-4B07-BFDE-135B736B19E9}" srcOrd="0" destOrd="0" presId="urn:microsoft.com/office/officeart/2005/8/layout/radial5"/>
    <dgm:cxn modelId="{A4EE8433-91BD-48B0-973E-6CEF6E4AB9C7}" type="presOf" srcId="{0FEC95D2-820C-48CC-81FB-6659BFE5E6C4}" destId="{3061928B-41C8-473E-BE9A-89F59E29789B}" srcOrd="0" destOrd="0" presId="urn:microsoft.com/office/officeart/2005/8/layout/radial5"/>
    <dgm:cxn modelId="{D9DEA35F-1429-4EB6-89C3-272033E76F11}" type="presOf" srcId="{FB123643-51F9-4108-AF48-B3EC9BE162BF}" destId="{F19F7227-1619-47E9-A203-8CDAE8BA2442}" srcOrd="0" destOrd="0" presId="urn:microsoft.com/office/officeart/2005/8/layout/radial5"/>
    <dgm:cxn modelId="{7134474D-6C21-4B31-900E-3242D2813062}" srcId="{B59E6280-5A17-4CB3-9CB9-060E7E77AB05}" destId="{5901CBE7-9099-48BB-987B-D47A3E528326}" srcOrd="3" destOrd="0" parTransId="{8F35BEDE-E9A4-4F1D-9509-88389836522F}" sibTransId="{27F994BA-2894-409A-9F43-5B79F8E1D8A6}"/>
    <dgm:cxn modelId="{5C50C250-2538-415C-8FC7-FBB2F98BBD13}" type="presOf" srcId="{8F35BEDE-E9A4-4F1D-9509-88389836522F}" destId="{F681C66B-03DF-4A31-8508-6469878095CF}" srcOrd="0" destOrd="0" presId="urn:microsoft.com/office/officeart/2005/8/layout/radial5"/>
    <dgm:cxn modelId="{79D4EC53-449E-4093-A65C-2D0B4D08B85E}" type="presOf" srcId="{B59E6280-5A17-4CB3-9CB9-060E7E77AB05}" destId="{90CC3015-6E96-44DB-A38F-829B6B5E9C47}" srcOrd="0" destOrd="0" presId="urn:microsoft.com/office/officeart/2005/8/layout/radial5"/>
    <dgm:cxn modelId="{3D7A3077-5DDB-48BA-B5C1-61CDF28C9087}" srcId="{B59E6280-5A17-4CB3-9CB9-060E7E77AB05}" destId="{FB123643-51F9-4108-AF48-B3EC9BE162BF}" srcOrd="0" destOrd="0" parTransId="{0FEC95D2-820C-48CC-81FB-6659BFE5E6C4}" sibTransId="{0BD4BF44-B0DF-4851-B316-C62F9B2A4C7D}"/>
    <dgm:cxn modelId="{B5A1A859-A87C-4357-91A0-A4F1B81B206A}" type="presOf" srcId="{56702F6E-5A39-400E-8281-ABEAB213EF4B}" destId="{4A29B9AE-D06F-4212-B076-76B3C7A9BE55}" srcOrd="1" destOrd="0" presId="urn:microsoft.com/office/officeart/2005/8/layout/radial5"/>
    <dgm:cxn modelId="{797CB179-FF22-4BE7-B5AA-F9E3EFB705CF}" srcId="{B59E6280-5A17-4CB3-9CB9-060E7E77AB05}" destId="{FF7C1F7B-7BC4-4E57-9625-DAC02EA737F6}" srcOrd="1" destOrd="0" parTransId="{EAE7E369-D29E-41F7-95F5-61251FD6327B}" sibTransId="{04B8209D-ABFD-47AE-8097-3576B656C9CC}"/>
    <dgm:cxn modelId="{4F0EBA91-FE98-43DA-841A-298D44E03DAD}" type="presOf" srcId="{8F35BEDE-E9A4-4F1D-9509-88389836522F}" destId="{C2F8D6CD-A84A-493E-B7BF-4E3759F23EE3}" srcOrd="1" destOrd="0" presId="urn:microsoft.com/office/officeart/2005/8/layout/radial5"/>
    <dgm:cxn modelId="{4B4B7FA6-9C75-4D71-909D-6F1BBCD46AF9}" srcId="{B59E6280-5A17-4CB3-9CB9-060E7E77AB05}" destId="{6608BB79-1F26-4122-999A-3821277BCAFA}" srcOrd="2" destOrd="0" parTransId="{56702F6E-5A39-400E-8281-ABEAB213EF4B}" sibTransId="{B26F07F7-A83B-4881-A99F-54CA77976F78}"/>
    <dgm:cxn modelId="{DB647EA9-D867-412F-BF44-94DF2159F267}" type="presOf" srcId="{FF7C1F7B-7BC4-4E57-9625-DAC02EA737F6}" destId="{12F6201D-2818-43C2-9A70-56078B6A68FB}" srcOrd="0" destOrd="0" presId="urn:microsoft.com/office/officeart/2005/8/layout/radial5"/>
    <dgm:cxn modelId="{DE5D90A9-85E8-4B44-AB74-1CEA10AB8432}" type="presOf" srcId="{EAE7E369-D29E-41F7-95F5-61251FD6327B}" destId="{E041E0D4-D036-4E45-9F6F-B2C1447BA06B}" srcOrd="1" destOrd="0" presId="urn:microsoft.com/office/officeart/2005/8/layout/radial5"/>
    <dgm:cxn modelId="{28A1A8D7-41E4-4DD8-9E93-0BC014021F52}" type="presOf" srcId="{6608BB79-1F26-4122-999A-3821277BCAFA}" destId="{1FACA936-474B-46C6-8416-4ADA6008F266}" srcOrd="0" destOrd="0" presId="urn:microsoft.com/office/officeart/2005/8/layout/radial5"/>
    <dgm:cxn modelId="{8C6130DE-1FDB-4FE0-87F5-043AAD8F6E8C}" srcId="{9793B0EC-9B79-4944-9C5A-2BB286FA26F6}" destId="{B59E6280-5A17-4CB3-9CB9-060E7E77AB05}" srcOrd="0" destOrd="0" parTransId="{7A0C2B7D-5434-48C6-A70B-87D1919F27E1}" sibTransId="{6CA9FE96-4581-434B-AFF3-CF716510AE3E}"/>
    <dgm:cxn modelId="{3B102AE9-FE90-480C-BC96-B92F3913B6C8}" type="presOf" srcId="{5901CBE7-9099-48BB-987B-D47A3E528326}" destId="{0012C1DF-248D-4C0B-AE32-A0645E8B2397}" srcOrd="0" destOrd="0" presId="urn:microsoft.com/office/officeart/2005/8/layout/radial5"/>
    <dgm:cxn modelId="{FF1D56F6-6F90-41CA-AD98-45A5E2FB3837}" type="presOf" srcId="{0FEC95D2-820C-48CC-81FB-6659BFE5E6C4}" destId="{51F441A6-6522-4CF7-9042-170C414B02C2}" srcOrd="1" destOrd="0" presId="urn:microsoft.com/office/officeart/2005/8/layout/radial5"/>
    <dgm:cxn modelId="{3F78FBF8-D6F5-4A7B-A423-741F3A919292}" type="presOf" srcId="{EAE7E369-D29E-41F7-95F5-61251FD6327B}" destId="{A1A18E53-B12F-430F-9142-0CF84FCDDEF9}" srcOrd="0" destOrd="0" presId="urn:microsoft.com/office/officeart/2005/8/layout/radial5"/>
    <dgm:cxn modelId="{94FDE1DB-BE53-4516-800D-B84456ADDA26}" type="presParOf" srcId="{083D1E17-E7D6-4B07-BFDE-135B736B19E9}" destId="{90CC3015-6E96-44DB-A38F-829B6B5E9C47}" srcOrd="0" destOrd="0" presId="urn:microsoft.com/office/officeart/2005/8/layout/radial5"/>
    <dgm:cxn modelId="{671FBBD1-90EE-480E-A307-0BCF2C69F2FF}" type="presParOf" srcId="{083D1E17-E7D6-4B07-BFDE-135B736B19E9}" destId="{3061928B-41C8-473E-BE9A-89F59E29789B}" srcOrd="1" destOrd="0" presId="urn:microsoft.com/office/officeart/2005/8/layout/radial5"/>
    <dgm:cxn modelId="{FDF7609D-7EA8-4538-BCFD-7088183D8B83}" type="presParOf" srcId="{3061928B-41C8-473E-BE9A-89F59E29789B}" destId="{51F441A6-6522-4CF7-9042-170C414B02C2}" srcOrd="0" destOrd="0" presId="urn:microsoft.com/office/officeart/2005/8/layout/radial5"/>
    <dgm:cxn modelId="{72957157-44C7-4BC5-AA10-04632CC81F01}" type="presParOf" srcId="{083D1E17-E7D6-4B07-BFDE-135B736B19E9}" destId="{F19F7227-1619-47E9-A203-8CDAE8BA2442}" srcOrd="2" destOrd="0" presId="urn:microsoft.com/office/officeart/2005/8/layout/radial5"/>
    <dgm:cxn modelId="{621EE9DF-3DC7-4328-AB95-E44D8FD7516A}" type="presParOf" srcId="{083D1E17-E7D6-4B07-BFDE-135B736B19E9}" destId="{A1A18E53-B12F-430F-9142-0CF84FCDDEF9}" srcOrd="3" destOrd="0" presId="urn:microsoft.com/office/officeart/2005/8/layout/radial5"/>
    <dgm:cxn modelId="{E7C7EF5C-1DCB-4A47-9CDF-035A8C5B148E}" type="presParOf" srcId="{A1A18E53-B12F-430F-9142-0CF84FCDDEF9}" destId="{E041E0D4-D036-4E45-9F6F-B2C1447BA06B}" srcOrd="0" destOrd="0" presId="urn:microsoft.com/office/officeart/2005/8/layout/radial5"/>
    <dgm:cxn modelId="{BCCF209F-08C3-422D-9FF6-F66F04053467}" type="presParOf" srcId="{083D1E17-E7D6-4B07-BFDE-135B736B19E9}" destId="{12F6201D-2818-43C2-9A70-56078B6A68FB}" srcOrd="4" destOrd="0" presId="urn:microsoft.com/office/officeart/2005/8/layout/radial5"/>
    <dgm:cxn modelId="{869C81B5-9F6E-4DE6-85B7-983385E7CF29}" type="presParOf" srcId="{083D1E17-E7D6-4B07-BFDE-135B736B19E9}" destId="{72F45B63-1C92-4F45-84C8-F7CC1164DBF2}" srcOrd="5" destOrd="0" presId="urn:microsoft.com/office/officeart/2005/8/layout/radial5"/>
    <dgm:cxn modelId="{24581996-BF76-46B0-B736-ABE4BF0DBCFC}" type="presParOf" srcId="{72F45B63-1C92-4F45-84C8-F7CC1164DBF2}" destId="{4A29B9AE-D06F-4212-B076-76B3C7A9BE55}" srcOrd="0" destOrd="0" presId="urn:microsoft.com/office/officeart/2005/8/layout/radial5"/>
    <dgm:cxn modelId="{1E35E7DB-2B97-44F6-A9A2-7905E7ADC9F8}" type="presParOf" srcId="{083D1E17-E7D6-4B07-BFDE-135B736B19E9}" destId="{1FACA936-474B-46C6-8416-4ADA6008F266}" srcOrd="6" destOrd="0" presId="urn:microsoft.com/office/officeart/2005/8/layout/radial5"/>
    <dgm:cxn modelId="{37B6CB3C-C4E3-4EF4-944B-9C77B28B7847}" type="presParOf" srcId="{083D1E17-E7D6-4B07-BFDE-135B736B19E9}" destId="{F681C66B-03DF-4A31-8508-6469878095CF}" srcOrd="7" destOrd="0" presId="urn:microsoft.com/office/officeart/2005/8/layout/radial5"/>
    <dgm:cxn modelId="{3CB6C6F5-888D-4626-A0A6-FCDA9A7AFC2E}" type="presParOf" srcId="{F681C66B-03DF-4A31-8508-6469878095CF}" destId="{C2F8D6CD-A84A-493E-B7BF-4E3759F23EE3}" srcOrd="0" destOrd="0" presId="urn:microsoft.com/office/officeart/2005/8/layout/radial5"/>
    <dgm:cxn modelId="{93A86BDD-2673-49BD-889A-3B84339F229D}" type="presParOf" srcId="{083D1E17-E7D6-4B07-BFDE-135B736B19E9}" destId="{0012C1DF-248D-4C0B-AE32-A0645E8B239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C3015-6E96-44DB-A38F-829B6B5E9C47}">
      <dsp:nvSpPr>
        <dsp:cNvPr id="0" name=""/>
        <dsp:cNvSpPr/>
      </dsp:nvSpPr>
      <dsp:spPr>
        <a:xfrm>
          <a:off x="3324717" y="2047683"/>
          <a:ext cx="1461370" cy="146137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rgbClr val="C00000"/>
              </a:solidFill>
            </a:rPr>
            <a:t>দলীয় কাজ</a:t>
          </a:r>
          <a:endParaRPr lang="en-US" sz="3000" kern="1200" dirty="0">
            <a:solidFill>
              <a:srgbClr val="C00000"/>
            </a:solidFill>
          </a:endParaRPr>
        </a:p>
      </dsp:txBody>
      <dsp:txXfrm>
        <a:off x="3538730" y="2261696"/>
        <a:ext cx="1033344" cy="1033344"/>
      </dsp:txXfrm>
    </dsp:sp>
    <dsp:sp modelId="{3061928B-41C8-473E-BE9A-89F59E29789B}">
      <dsp:nvSpPr>
        <dsp:cNvPr id="0" name=""/>
        <dsp:cNvSpPr/>
      </dsp:nvSpPr>
      <dsp:spPr>
        <a:xfrm rot="16200000">
          <a:off x="3900690" y="1516097"/>
          <a:ext cx="309424" cy="496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947104" y="1661884"/>
        <a:ext cx="216597" cy="298120"/>
      </dsp:txXfrm>
    </dsp:sp>
    <dsp:sp modelId="{F19F7227-1619-47E9-A203-8CDAE8BA2442}">
      <dsp:nvSpPr>
        <dsp:cNvPr id="0" name=""/>
        <dsp:cNvSpPr/>
      </dsp:nvSpPr>
      <dsp:spPr>
        <a:xfrm>
          <a:off x="3324717" y="2492"/>
          <a:ext cx="1461370" cy="146137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1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ইউনিসেফ</a:t>
          </a:r>
          <a:endParaRPr lang="en-US" sz="21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8730" y="216505"/>
        <a:ext cx="1033344" cy="1033344"/>
      </dsp:txXfrm>
    </dsp:sp>
    <dsp:sp modelId="{A1A18E53-B12F-430F-9142-0CF84FCDDEF9}">
      <dsp:nvSpPr>
        <dsp:cNvPr id="0" name=""/>
        <dsp:cNvSpPr/>
      </dsp:nvSpPr>
      <dsp:spPr>
        <a:xfrm>
          <a:off x="4914528" y="2529935"/>
          <a:ext cx="309424" cy="496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14528" y="2629308"/>
        <a:ext cx="216597" cy="298120"/>
      </dsp:txXfrm>
    </dsp:sp>
    <dsp:sp modelId="{12F6201D-2818-43C2-9A70-56078B6A68FB}">
      <dsp:nvSpPr>
        <dsp:cNvPr id="0" name=""/>
        <dsp:cNvSpPr/>
      </dsp:nvSpPr>
      <dsp:spPr>
        <a:xfrm>
          <a:off x="5369908" y="2047683"/>
          <a:ext cx="1461370" cy="146137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ইউএন ডিপি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3921" y="2261696"/>
        <a:ext cx="1033344" cy="1033344"/>
      </dsp:txXfrm>
    </dsp:sp>
    <dsp:sp modelId="{72F45B63-1C92-4F45-84C8-F7CC1164DBF2}">
      <dsp:nvSpPr>
        <dsp:cNvPr id="0" name=""/>
        <dsp:cNvSpPr/>
      </dsp:nvSpPr>
      <dsp:spPr>
        <a:xfrm rot="5400000">
          <a:off x="3900690" y="3543773"/>
          <a:ext cx="309424" cy="496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947104" y="3596733"/>
        <a:ext cx="216597" cy="298120"/>
      </dsp:txXfrm>
    </dsp:sp>
    <dsp:sp modelId="{1FACA936-474B-46C6-8416-4ADA6008F266}">
      <dsp:nvSpPr>
        <dsp:cNvPr id="0" name=""/>
        <dsp:cNvSpPr/>
      </dsp:nvSpPr>
      <dsp:spPr>
        <a:xfrm>
          <a:off x="3324717" y="4092874"/>
          <a:ext cx="1461370" cy="146137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বিশ্বস্বাস্থ্য সংস্থা</a:t>
          </a:r>
          <a:endParaRPr lang="en-US" sz="2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8730" y="4306887"/>
        <a:ext cx="1033344" cy="1033344"/>
      </dsp:txXfrm>
    </dsp:sp>
    <dsp:sp modelId="{F681C66B-03DF-4A31-8508-6469878095CF}">
      <dsp:nvSpPr>
        <dsp:cNvPr id="0" name=""/>
        <dsp:cNvSpPr/>
      </dsp:nvSpPr>
      <dsp:spPr>
        <a:xfrm rot="10800000">
          <a:off x="2886852" y="2529935"/>
          <a:ext cx="309424" cy="496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979679" y="2629308"/>
        <a:ext cx="216597" cy="298120"/>
      </dsp:txXfrm>
    </dsp:sp>
    <dsp:sp modelId="{0012C1DF-248D-4C0B-AE32-A0645E8B2397}">
      <dsp:nvSpPr>
        <dsp:cNvPr id="0" name=""/>
        <dsp:cNvSpPr/>
      </dsp:nvSpPr>
      <dsp:spPr>
        <a:xfrm>
          <a:off x="1279526" y="2047683"/>
          <a:ext cx="1461370" cy="146137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1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 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1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খাদ্য ও কৃষি সংস্থা</a:t>
          </a:r>
          <a:endParaRPr lang="en-US" sz="21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3539" y="2261696"/>
        <a:ext cx="1033344" cy="103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09117-A8A8-42CE-82B5-BB5A17D45D9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AF7C-8A0D-4778-A50E-D9B2A41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AF7C-8A0D-4778-A50E-D9B2A418C0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AF7C-8A0D-4778-A50E-D9B2A418C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AF7C-8A0D-4778-A50E-D9B2A418C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86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4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AA5FA7-A919-45FF-B9B4-6C03D884BDF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B169-E352-40ED-B915-F690D24E4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86016-19DD-44A6-A7B8-7206E0B3257B}"/>
              </a:ext>
            </a:extLst>
          </p:cNvPr>
          <p:cNvSpPr txBox="1"/>
          <p:nvPr/>
        </p:nvSpPr>
        <p:spPr>
          <a:xfrm>
            <a:off x="801858" y="914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78097-E1AE-43F0-B2FE-4BB15AC6EC39}"/>
              </a:ext>
            </a:extLst>
          </p:cNvPr>
          <p:cNvSpPr txBox="1"/>
          <p:nvPr/>
        </p:nvSpPr>
        <p:spPr>
          <a:xfrm>
            <a:off x="40239" y="217713"/>
            <a:ext cx="48111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3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34921-3297-48AA-A236-F767A9CA8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" y="211514"/>
            <a:ext cx="3757425" cy="4979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64BF4-F5F0-410A-B66C-FCDE56C9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02" y="211513"/>
            <a:ext cx="8037094" cy="508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8A0EB-EFFB-46FF-8CCB-E1357240EDE6}"/>
              </a:ext>
            </a:extLst>
          </p:cNvPr>
          <p:cNvSpPr txBox="1"/>
          <p:nvPr/>
        </p:nvSpPr>
        <p:spPr>
          <a:xfrm>
            <a:off x="318837" y="5342021"/>
            <a:ext cx="11554325" cy="1261884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সদর দপ্তর যুক্তরাষ্ট্রের ওয়াশিংটনে। বিশ্বব্যাংক বিশ্বের বিভিন্ন দেশের উন্নয়নে গৃহীত বিভিন্ন প্রকল্পে সাহায্য দিয়ে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C4B85-FA39-4845-A6E6-EB98E282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2" y="121024"/>
            <a:ext cx="9045389" cy="4337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68E22-0140-4211-B7F9-922628897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" y="44050"/>
            <a:ext cx="2689413" cy="4337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9CD6A-EC94-448A-9642-559DD350F49D}"/>
              </a:ext>
            </a:extLst>
          </p:cNvPr>
          <p:cNvSpPr txBox="1"/>
          <p:nvPr/>
        </p:nvSpPr>
        <p:spPr>
          <a:xfrm>
            <a:off x="94129" y="4656222"/>
            <a:ext cx="11853229" cy="175432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এর মূল কাজ বিভিন্ন দেশের উন্নয়নে কাজ করা এবং জাতিসংঘের কাজগুলোর সমন্বয় সাধন। বাংলাদেশে পরিবেশ উন্নয়ন , দুর্যোগ ব্যবস্থাপনা, দারিদ্র বিমোচন ইত্যাদি ক্ষেত্রে এই প্রতিষ্ঠানটি কাজ করছে।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C8013-93E3-473C-8C02-F2A87DEE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32" y="64197"/>
            <a:ext cx="8547489" cy="512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4DEE5-6893-4790-8122-FE4736E8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" y="1532965"/>
            <a:ext cx="3125897" cy="3039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9C940-BE71-4EF2-B469-C7E883BD3B54}"/>
              </a:ext>
            </a:extLst>
          </p:cNvPr>
          <p:cNvSpPr txBox="1"/>
          <p:nvPr/>
        </p:nvSpPr>
        <p:spPr>
          <a:xfrm>
            <a:off x="151001" y="5561405"/>
            <a:ext cx="11889998" cy="70788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এটি সাংস্কৃতিকও শিক্ষা বিষয়ক সংস্থা।সদর দপ্তর ফ্রান্সের প্যারিসে।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63F1A-C365-4DF0-B6B8-6CC6DE888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69"/>
            <a:ext cx="5961668" cy="3750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E7E80-22A3-4A34-8E8C-C2533E22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069"/>
            <a:ext cx="5983323" cy="3750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E3B4CC-F77A-47B2-84AB-5269BCFC51DA}"/>
              </a:ext>
            </a:extLst>
          </p:cNvPr>
          <p:cNvSpPr txBox="1"/>
          <p:nvPr/>
        </p:nvSpPr>
        <p:spPr>
          <a:xfrm>
            <a:off x="140488" y="4751605"/>
            <a:ext cx="11642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ইউনেস্কোর উদ্যোগে একুশে ফেব্রুয়ারি (আমাদের ভাষা শহিদদিবস) আন্তর্জাতিক মাতৃভাষা দিবস এবং বঙ্গবন্ধুর ঐতিহাসিক ৭ই মার্চের ভাষণ ডকুমেন্টারি হেরিটেজ (বিশ্ব প্রামাণ্য ঐতিহ্য) হিসেবে মর্যাদা পেয়েছে।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84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8B52695C-DCD9-4C82-8B6A-A08F4911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44" y="625640"/>
            <a:ext cx="5491233" cy="324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Image result for পাহাড়পুর">
            <a:extLst>
              <a:ext uri="{FF2B5EF4-FFF2-40B4-BE49-F238E27FC236}">
                <a16:creationId xmlns:a16="http://schemas.microsoft.com/office/drawing/2014/main" id="{BA4D110D-CC1A-4C81-9BD9-240E298FA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/>
          <a:stretch/>
        </p:blipFill>
        <p:spPr bwMode="auto">
          <a:xfrm>
            <a:off x="288023" y="625640"/>
            <a:ext cx="5807976" cy="324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B6F70-3218-4C7C-8724-BE0D55364523}"/>
              </a:ext>
            </a:extLst>
          </p:cNvPr>
          <p:cNvSpPr txBox="1"/>
          <p:nvPr/>
        </p:nvSpPr>
        <p:spPr>
          <a:xfrm>
            <a:off x="2330076" y="4040476"/>
            <a:ext cx="172386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9AD5E-8860-4E85-8BB6-0D8D5DDB38EC}"/>
              </a:ext>
            </a:extLst>
          </p:cNvPr>
          <p:cNvSpPr txBox="1"/>
          <p:nvPr/>
        </p:nvSpPr>
        <p:spPr>
          <a:xfrm>
            <a:off x="8379673" y="4040476"/>
            <a:ext cx="1557373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032B3-FEA3-4583-AA03-387F58888816}"/>
              </a:ext>
            </a:extLst>
          </p:cNvPr>
          <p:cNvSpPr txBox="1"/>
          <p:nvPr/>
        </p:nvSpPr>
        <p:spPr>
          <a:xfrm>
            <a:off x="288023" y="5032031"/>
            <a:ext cx="11124488" cy="120032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এদেশে পাহাড়পুরসহ অন্যান্য প্রত্নতাত্বিক নিদর্শন ও সুন্দরবন রক্ষায়            ইউনেস্কো সহযোগিতা করছে।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55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B4E50-FCD4-4F76-874E-9A5E80E43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7" y="212377"/>
            <a:ext cx="3083026" cy="3923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0D6FF7-103E-4372-BA61-ECB0EF5CE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281354"/>
            <a:ext cx="8018716" cy="4021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25FA9-46D8-467A-80E1-21141AF20210}"/>
              </a:ext>
            </a:extLst>
          </p:cNvPr>
          <p:cNvSpPr txBox="1"/>
          <p:nvPr/>
        </p:nvSpPr>
        <p:spPr>
          <a:xfrm flipH="1">
            <a:off x="184484" y="4645076"/>
            <a:ext cx="11823032" cy="2000548"/>
          </a:xfrm>
          <a:prstGeom prst="rect">
            <a:avLst/>
          </a:prstGeom>
          <a:noFill/>
          <a:ln w="57150">
            <a:solidFill>
              <a:srgbClr val="003399"/>
            </a:solidFill>
            <a:prstDash val="sysDot"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সংস্থা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ছয়টি অঞ্চলে কার্যক্রম পরিচালনা করে। বাংলাদেশ সংস্থাটির দক্ষিন পূর্ব এশিয়া অঞ্চলের অন্তরভুক্ত।বিশ্বের বিভিন্ন দেশের মানুষকে স্বাস্থ্য রক্ষার প্রয়োজনীয়তা ও উপায় সম্পর্কে সচেতন করার জন্য প্রতিবছর ৭ই এপ্রিল তারিখে সংস্থাটির উদ্যোগে বিশ্ব স্বাস্থ্য দিবস পালিত হয়। মা ও শিশুর স্বাস্থ্য, পুষ্টি, পরিবার পরিকল্পনা ইত্যাদি ক্ষেত্রে বিশ্ব স্বাস্থ্য সংস্থা কাজ করে যাচ্ছে।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C2A04-D833-4996-B7E9-AD27A773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5" y="104933"/>
            <a:ext cx="8690711" cy="479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D0224C-6126-44F7-B973-A34C5841B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4" y="789581"/>
            <a:ext cx="2539747" cy="3618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1BB85-5672-42B4-B4A8-6EDCE165E4B1}"/>
              </a:ext>
            </a:extLst>
          </p:cNvPr>
          <p:cNvSpPr txBox="1"/>
          <p:nvPr/>
        </p:nvSpPr>
        <p:spPr>
          <a:xfrm>
            <a:off x="278404" y="5318911"/>
            <a:ext cx="11635192" cy="1261884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ইতালির রোমে এর সদর দপ্তর অবস্থিত। খাদ্য ও কৃষি সংস্থা সারা বিশ্বের খাদ্য সমস্যা মোকাবিলা ও জনগণের স্বাস্থ্য ও পুষ্টির উন্নয়নে কাজ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5107D-1496-4A04-B03A-7F617B1E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29" y="176341"/>
            <a:ext cx="4065097" cy="4056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5D905-0164-4C57-AF42-E534207EF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4" y="176342"/>
            <a:ext cx="3407763" cy="4056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75AE8-27D4-4A1A-9BB5-355CEEF24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176341"/>
            <a:ext cx="3964949" cy="4056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BA33FD-C316-45A8-962F-9231314249EA}"/>
              </a:ext>
            </a:extLst>
          </p:cNvPr>
          <p:cNvSpPr txBox="1"/>
          <p:nvPr/>
        </p:nvSpPr>
        <p:spPr>
          <a:xfrm>
            <a:off x="1096853" y="4670539"/>
            <a:ext cx="10225423" cy="156966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প্রাকৃতিক দুর্যোগে খাদ্য ঘাটতি হলে এই সংস্থা আমাদের খাদ্য সরবরাহ করে থাকে।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451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F9AE3B1-3FC4-47FD-A46A-081E2D4F4F3F}"/>
              </a:ext>
            </a:extLst>
          </p:cNvPr>
          <p:cNvSpPr/>
          <p:nvPr/>
        </p:nvSpPr>
        <p:spPr>
          <a:xfrm>
            <a:off x="156566" y="116621"/>
            <a:ext cx="7206759" cy="94705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সাধন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DD668-CF0E-401C-9BB0-C60C305EAA83}"/>
              </a:ext>
            </a:extLst>
          </p:cNvPr>
          <p:cNvSpPr txBox="1"/>
          <p:nvPr/>
        </p:nvSpPr>
        <p:spPr>
          <a:xfrm>
            <a:off x="156565" y="6002424"/>
            <a:ext cx="7354285" cy="707886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নিরব পাঠ, পৃষ্ঠা নং ৯৪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A5C21-27FD-4712-80B5-2312F61B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" y="1295179"/>
            <a:ext cx="7354285" cy="4475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64AC4-60F8-4545-A241-5EFAE941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78" y="116621"/>
            <a:ext cx="4347256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7EF548-6F9D-4A5E-BB9F-987FAA7B6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926330"/>
              </p:ext>
            </p:extLst>
          </p:nvPr>
        </p:nvGraphicFramePr>
        <p:xfrm>
          <a:off x="2040597" y="650630"/>
          <a:ext cx="8110806" cy="555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89EA141-CD6B-48A1-B1EE-CD1D04400CD8}"/>
              </a:ext>
            </a:extLst>
          </p:cNvPr>
          <p:cNvSpPr/>
          <p:nvPr/>
        </p:nvSpPr>
        <p:spPr>
          <a:xfrm>
            <a:off x="103937" y="2702855"/>
            <a:ext cx="1990582" cy="195448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সংস্থার কাজগুলো লিখ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5D4B6B-7FD1-4CF0-A3DC-446D3DF880F6}"/>
              </a:ext>
            </a:extLst>
          </p:cNvPr>
          <p:cNvSpPr/>
          <p:nvPr/>
        </p:nvSpPr>
        <p:spPr>
          <a:xfrm>
            <a:off x="10048248" y="2451759"/>
            <a:ext cx="2039815" cy="1954481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ইউএনডিপির কাজগুলো লিখ।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96F4DA1-E5B5-4F4F-B51A-BC0067333979}"/>
              </a:ext>
            </a:extLst>
          </p:cNvPr>
          <p:cNvSpPr/>
          <p:nvPr/>
        </p:nvSpPr>
        <p:spPr>
          <a:xfrm flipH="1">
            <a:off x="2143751" y="264662"/>
            <a:ext cx="1990582" cy="199761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 কাজগুলো লিখ।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0687EC3-C16A-4860-9B25-B31CF42EE940}"/>
              </a:ext>
            </a:extLst>
          </p:cNvPr>
          <p:cNvSpPr/>
          <p:nvPr/>
        </p:nvSpPr>
        <p:spPr>
          <a:xfrm flipH="1">
            <a:off x="7966917" y="4657336"/>
            <a:ext cx="1990582" cy="199761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সংস্থার কাজগুলো লিখ।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7BDD75-90AE-4DB8-8E56-71D2C815273C}"/>
              </a:ext>
            </a:extLst>
          </p:cNvPr>
          <p:cNvSpPr/>
          <p:nvPr/>
        </p:nvSpPr>
        <p:spPr>
          <a:xfrm>
            <a:off x="6880877" y="5208173"/>
            <a:ext cx="1086040" cy="6611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08A4540-7753-4A50-B2CF-130A6CBC3340}"/>
              </a:ext>
            </a:extLst>
          </p:cNvPr>
          <p:cNvSpPr/>
          <p:nvPr/>
        </p:nvSpPr>
        <p:spPr>
          <a:xfrm rot="10800000">
            <a:off x="4134332" y="926241"/>
            <a:ext cx="1221438" cy="67445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7E5C4BD-9E71-47F8-BC54-578B9E3590E9}"/>
              </a:ext>
            </a:extLst>
          </p:cNvPr>
          <p:cNvSpPr/>
          <p:nvPr/>
        </p:nvSpPr>
        <p:spPr>
          <a:xfrm flipH="1" flipV="1">
            <a:off x="2094519" y="3247977"/>
            <a:ext cx="1135274" cy="68228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1F66FA3-C9F1-4E21-BC65-49BED7904CC0}"/>
              </a:ext>
            </a:extLst>
          </p:cNvPr>
          <p:cNvSpPr/>
          <p:nvPr/>
        </p:nvSpPr>
        <p:spPr>
          <a:xfrm>
            <a:off x="8962208" y="3098408"/>
            <a:ext cx="1086040" cy="66118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C3015-6E96-44DB-A38F-829B6B5E9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0CC3015-6E96-44DB-A38F-829B6B5E9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61928B-41C8-473E-BE9A-89F59E297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061928B-41C8-473E-BE9A-89F59E297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9F7227-1619-47E9-A203-8CDAE8BA2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19F7227-1619-47E9-A203-8CDAE8BA2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18E53-B12F-430F-9142-0CF84FCDD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1A18E53-B12F-430F-9142-0CF84FCDD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6201D-2818-43C2-9A70-56078B6A6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2F6201D-2818-43C2-9A70-56078B6A6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45B63-1C92-4F45-84C8-F7CC1164D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2F45B63-1C92-4F45-84C8-F7CC1164D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ACA936-474B-46C6-8416-4ADA6008F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FACA936-474B-46C6-8416-4ADA6008F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81C66B-03DF-4A31-8508-646987809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681C66B-03DF-4A31-8508-646987809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C1DF-248D-4C0B-AE32-A0645E8B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012C1DF-248D-4C0B-AE32-A0645E8B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493950" y="305296"/>
            <a:ext cx="8706118" cy="1664677"/>
          </a:xfrm>
          <a:prstGeom prst="horizontalScroll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644262" y="2374148"/>
            <a:ext cx="8706119" cy="391550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মোছাঃ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ফেরদৌসী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বেগম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endParaRPr lang="bn-BD" sz="54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ৈরাগীগঞ্জ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রংপুর ।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7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8066B-1EA8-4D44-B76A-CDD87B8AFB56}"/>
              </a:ext>
            </a:extLst>
          </p:cNvPr>
          <p:cNvSpPr txBox="1"/>
          <p:nvPr/>
        </p:nvSpPr>
        <p:spPr>
          <a:xfrm>
            <a:off x="944380" y="704537"/>
            <a:ext cx="589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E184B-3228-403F-AE1A-B446718F843E}"/>
              </a:ext>
            </a:extLst>
          </p:cNvPr>
          <p:cNvSpPr txBox="1"/>
          <p:nvPr/>
        </p:nvSpPr>
        <p:spPr>
          <a:xfrm>
            <a:off x="569625" y="1848534"/>
            <a:ext cx="1046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জাতিসংঘ আন্তর্জাতিক শিশু তহবিল সংক্ষেপে ...............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4FB2F-B0E1-4836-AA61-E997BC1511DA}"/>
              </a:ext>
            </a:extLst>
          </p:cNvPr>
          <p:cNvSpPr txBox="1"/>
          <p:nvPr/>
        </p:nvSpPr>
        <p:spPr>
          <a:xfrm>
            <a:off x="7689954" y="1648087"/>
            <a:ext cx="227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E4FCF-19C0-43C4-B4AB-07CF32200D94}"/>
              </a:ext>
            </a:extLst>
          </p:cNvPr>
          <p:cNvSpPr txBox="1"/>
          <p:nvPr/>
        </p:nvSpPr>
        <p:spPr>
          <a:xfrm flipH="1">
            <a:off x="569625" y="3043004"/>
            <a:ext cx="96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খ)প্রতিবছর ...............তারিখে বিশ্ব স্বাস্থ্য দিবস পালিত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35E84-61CA-4C8B-ABB1-824D1FC0DAF5}"/>
              </a:ext>
            </a:extLst>
          </p:cNvPr>
          <p:cNvSpPr txBox="1"/>
          <p:nvPr/>
        </p:nvSpPr>
        <p:spPr>
          <a:xfrm>
            <a:off x="2383437" y="2782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৭ই এপ্রিল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5006A-9D19-4E26-B751-9F357463E401}"/>
              </a:ext>
            </a:extLst>
          </p:cNvPr>
          <p:cNvSpPr txBox="1"/>
          <p:nvPr/>
        </p:nvSpPr>
        <p:spPr>
          <a:xfrm rot="10800000" flipH="1" flipV="1">
            <a:off x="569626" y="4361880"/>
            <a:ext cx="1026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............ এর উদ্যোগে একুশে ফেব্রুয়ারি আন্তর্জাতিক মাতৃভাষা হিসেবে মর্যাদা পেয়েছে।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5CCEE-454D-478A-9D29-1AFFC6EF0FF3}"/>
              </a:ext>
            </a:extLst>
          </p:cNvPr>
          <p:cNvSpPr txBox="1"/>
          <p:nvPr/>
        </p:nvSpPr>
        <p:spPr>
          <a:xfrm flipH="1">
            <a:off x="1065049" y="4101545"/>
            <a:ext cx="164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7DBAB7-1B95-4E25-BFFC-7A4A313AD7D0}"/>
              </a:ext>
            </a:extLst>
          </p:cNvPr>
          <p:cNvSpPr txBox="1"/>
          <p:nvPr/>
        </p:nvSpPr>
        <p:spPr>
          <a:xfrm rot="10800000" flipV="1">
            <a:off x="2058644" y="502809"/>
            <a:ext cx="912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অংশের সাথে ডানপাশের অংশের মিল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AED11-4BBF-41E6-8950-33A672682FAD}"/>
              </a:ext>
            </a:extLst>
          </p:cNvPr>
          <p:cNvSpPr txBox="1"/>
          <p:nvPr/>
        </p:nvSpPr>
        <p:spPr>
          <a:xfrm>
            <a:off x="1289151" y="2183042"/>
            <a:ext cx="2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প্যারিস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08B50-D461-4CE3-BC13-12BC6081F59D}"/>
              </a:ext>
            </a:extLst>
          </p:cNvPr>
          <p:cNvSpPr txBox="1"/>
          <p:nvPr/>
        </p:nvSpPr>
        <p:spPr>
          <a:xfrm>
            <a:off x="1289151" y="2794879"/>
            <a:ext cx="1618937" cy="6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রোম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8C43E-1275-4CB6-BDA5-03BEA532BECB}"/>
              </a:ext>
            </a:extLst>
          </p:cNvPr>
          <p:cNvSpPr txBox="1"/>
          <p:nvPr/>
        </p:nvSpPr>
        <p:spPr>
          <a:xfrm>
            <a:off x="1289151" y="3429000"/>
            <a:ext cx="36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ওয়াশিংটন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366BC-BE42-4899-831F-B29800D29833}"/>
              </a:ext>
            </a:extLst>
          </p:cNvPr>
          <p:cNvSpPr txBox="1"/>
          <p:nvPr/>
        </p:nvSpPr>
        <p:spPr>
          <a:xfrm flipH="1">
            <a:off x="1289151" y="4200992"/>
            <a:ext cx="268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নিউইয়র্ক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D74F5-A596-48A0-B74E-AC0FB278926B}"/>
              </a:ext>
            </a:extLst>
          </p:cNvPr>
          <p:cNvSpPr txBox="1"/>
          <p:nvPr/>
        </p:nvSpPr>
        <p:spPr>
          <a:xfrm flipH="1">
            <a:off x="6620652" y="4186437"/>
            <a:ext cx="242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ব্যাংক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ACA61-C9DC-4D85-9D85-FCE38AAD45D3}"/>
              </a:ext>
            </a:extLst>
          </p:cNvPr>
          <p:cNvSpPr txBox="1"/>
          <p:nvPr/>
        </p:nvSpPr>
        <p:spPr>
          <a:xfrm>
            <a:off x="3230378" y="1274802"/>
            <a:ext cx="513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কোন সংস্থার সদর দপ্তর?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F6D30-38F2-48B8-885E-7B01D3C61E0A}"/>
              </a:ext>
            </a:extLst>
          </p:cNvPr>
          <p:cNvSpPr txBox="1"/>
          <p:nvPr/>
        </p:nvSpPr>
        <p:spPr>
          <a:xfrm flipH="1">
            <a:off x="6797042" y="2768114"/>
            <a:ext cx="242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0B705-B24E-4502-B378-B17A2A53BD21}"/>
              </a:ext>
            </a:extLst>
          </p:cNvPr>
          <p:cNvSpPr txBox="1"/>
          <p:nvPr/>
        </p:nvSpPr>
        <p:spPr>
          <a:xfrm flipH="1">
            <a:off x="6786297" y="3414445"/>
            <a:ext cx="315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105C79-ACA7-4DC0-8096-5E97A136FFBD}"/>
              </a:ext>
            </a:extLst>
          </p:cNvPr>
          <p:cNvSpPr txBox="1"/>
          <p:nvPr/>
        </p:nvSpPr>
        <p:spPr>
          <a:xfrm flipH="1">
            <a:off x="6797042" y="2183041"/>
            <a:ext cx="242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27213 -0.08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5886 -0.0942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695 L -0.23112 -0.1011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24349 0.291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  <p:bldP spid="16" grpId="0"/>
      <p:bldP spid="16" grpId="1"/>
      <p:bldP spid="17" grpId="0"/>
      <p:bldP spid="17" grpId="1"/>
      <p:bldP spid="18" grpId="1"/>
      <p:bldP spid="1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95C759-CCA2-45E0-948E-6303E98BCFE3}"/>
              </a:ext>
            </a:extLst>
          </p:cNvPr>
          <p:cNvSpPr txBox="1"/>
          <p:nvPr/>
        </p:nvSpPr>
        <p:spPr>
          <a:xfrm>
            <a:off x="749507" y="5122650"/>
            <a:ext cx="59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 ইউনিসেফ এর পাঁচটি কাজ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8515F-D76F-4A3E-A406-67A737F4C28F}"/>
              </a:ext>
            </a:extLst>
          </p:cNvPr>
          <p:cNvSpPr txBox="1"/>
          <p:nvPr/>
        </p:nvSpPr>
        <p:spPr>
          <a:xfrm>
            <a:off x="749507" y="4153153"/>
            <a:ext cx="593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ইউএনডিপি এর ২টি কাজের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8CD68-15CE-4144-A991-D20791CCD76A}"/>
              </a:ext>
            </a:extLst>
          </p:cNvPr>
          <p:cNvSpPr txBox="1"/>
          <p:nvPr/>
        </p:nvSpPr>
        <p:spPr>
          <a:xfrm rot="10800000" flipH="1" flipV="1">
            <a:off x="749507" y="3022074"/>
            <a:ext cx="61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বিশ্ব ব্যাংক এর কাজ কী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15BE1-9E32-4820-B1F3-F8A900AA684E}"/>
              </a:ext>
            </a:extLst>
          </p:cNvPr>
          <p:cNvSpPr txBox="1"/>
          <p:nvPr/>
        </p:nvSpPr>
        <p:spPr>
          <a:xfrm>
            <a:off x="854439" y="91798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লিখঃ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9A95F6DE-01F3-4FF7-B5E4-59CA1365FC2C}"/>
              </a:ext>
            </a:extLst>
          </p:cNvPr>
          <p:cNvSpPr/>
          <p:nvPr/>
        </p:nvSpPr>
        <p:spPr>
          <a:xfrm>
            <a:off x="2405576" y="1477108"/>
            <a:ext cx="7278070" cy="1323439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348E6-C09C-4E5D-B2B2-79B2199AFAA4}"/>
              </a:ext>
            </a:extLst>
          </p:cNvPr>
          <p:cNvSpPr txBox="1"/>
          <p:nvPr/>
        </p:nvSpPr>
        <p:spPr>
          <a:xfrm>
            <a:off x="609600" y="4178105"/>
            <a:ext cx="10972800" cy="132343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 তোমাদের এলাকার জনগণের  উন্নয়নের জন্য করেছে এমন পাঁচটি কাজের নাম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D99CD-B928-4A0C-9412-3D5F621AFF9E}"/>
              </a:ext>
            </a:extLst>
          </p:cNvPr>
          <p:cNvSpPr txBox="1"/>
          <p:nvPr/>
        </p:nvSpPr>
        <p:spPr>
          <a:xfrm>
            <a:off x="6241366" y="0"/>
            <a:ext cx="5950634" cy="144655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121877" y="820616"/>
            <a:ext cx="7151215" cy="1201822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48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1223" y="2409713"/>
            <a:ext cx="7895561" cy="39167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>
                <a:solidFill>
                  <a:srgbClr val="7030A0"/>
                </a:solidFill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9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DA5EB079-2320-4E87-9B87-20AC5777F172}"/>
              </a:ext>
            </a:extLst>
          </p:cNvPr>
          <p:cNvSpPr/>
          <p:nvPr/>
        </p:nvSpPr>
        <p:spPr>
          <a:xfrm>
            <a:off x="1864895" y="156411"/>
            <a:ext cx="7246188" cy="1503947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4B4FA85-C0A0-4F11-9C85-5E3B938E9C98}"/>
              </a:ext>
            </a:extLst>
          </p:cNvPr>
          <p:cNvSpPr/>
          <p:nvPr/>
        </p:nvSpPr>
        <p:spPr>
          <a:xfrm>
            <a:off x="182478" y="3047255"/>
            <a:ext cx="11827043" cy="352265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১৬.৩.৪ জাতিসংঘের কয়েকটি উন্নয়নমূলক সংস্থার নাম ও কাজ বলতে পারবে।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১৬.৩.৫ শিশুদের স্বাস্থ্য ওশিক্ষার উন্নয়নে ইউনিসেফের কাজ উল্লেখ 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5CB64-A0BD-45A5-8B44-85B801D0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26" y="132793"/>
            <a:ext cx="6597748" cy="4298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AD35B-1372-471A-B41E-950FCE7FCB4E}"/>
              </a:ext>
            </a:extLst>
          </p:cNvPr>
          <p:cNvSpPr txBox="1"/>
          <p:nvPr/>
        </p:nvSpPr>
        <p:spPr>
          <a:xfrm>
            <a:off x="773724" y="4761914"/>
            <a:ext cx="1087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বলো দেখি এই লোগো দিয়ে কি বোঝানো হয়?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5895D-E27D-4709-96FF-C4D2A03BFC8E}"/>
              </a:ext>
            </a:extLst>
          </p:cNvPr>
          <p:cNvSpPr txBox="1"/>
          <p:nvPr/>
        </p:nvSpPr>
        <p:spPr>
          <a:xfrm>
            <a:off x="4790050" y="5592911"/>
            <a:ext cx="240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B0B53-9A35-485E-9BEC-284FAD56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6" y="-2997"/>
            <a:ext cx="2047078" cy="1445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4E90E-39ED-472A-A403-F8FB05ECD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0" y="657456"/>
            <a:ext cx="1693153" cy="154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A866A-AE43-46EB-AE2D-253270690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69" y="2567882"/>
            <a:ext cx="1621943" cy="1575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51F566-4A7C-4CD1-94B5-BA5EC0CF7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6" y="3828875"/>
            <a:ext cx="2134036" cy="1541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4BC20-91A4-4C9F-A5CE-4D268E619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55" y="2608503"/>
            <a:ext cx="2082844" cy="1541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767965-4EB2-4344-86D7-B015854A8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27" y="583135"/>
            <a:ext cx="1947382" cy="163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6CA1CB-F52F-491F-A000-293601C58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39" y="1853264"/>
            <a:ext cx="1621943" cy="154130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7E9228-E99F-4949-BE6A-A19C20F9EB5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768955" y="1442581"/>
            <a:ext cx="2" cy="75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1C2EB0-1114-4819-BACB-0A90556DE5D0}"/>
              </a:ext>
            </a:extLst>
          </p:cNvPr>
          <p:cNvCxnSpPr>
            <a:cxnSpLocks/>
          </p:cNvCxnSpPr>
          <p:nvPr/>
        </p:nvCxnSpPr>
        <p:spPr>
          <a:xfrm flipH="1">
            <a:off x="6411382" y="1853264"/>
            <a:ext cx="1175587" cy="667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1779E3-F370-4912-BF84-07944A930701}"/>
              </a:ext>
            </a:extLst>
          </p:cNvPr>
          <p:cNvCxnSpPr>
            <a:cxnSpLocks/>
          </p:cNvCxnSpPr>
          <p:nvPr/>
        </p:nvCxnSpPr>
        <p:spPr>
          <a:xfrm>
            <a:off x="6222015" y="3069347"/>
            <a:ext cx="1464405" cy="392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D5898A-AC2B-4F06-9265-F85B4A2D7AB1}"/>
              </a:ext>
            </a:extLst>
          </p:cNvPr>
          <p:cNvCxnSpPr>
            <a:cxnSpLocks/>
          </p:cNvCxnSpPr>
          <p:nvPr/>
        </p:nvCxnSpPr>
        <p:spPr>
          <a:xfrm>
            <a:off x="5789951" y="3123991"/>
            <a:ext cx="0" cy="72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4ABA9B-7DD9-4469-BA07-45A90C044D53}"/>
              </a:ext>
            </a:extLst>
          </p:cNvPr>
          <p:cNvCxnSpPr>
            <a:cxnSpLocks/>
          </p:cNvCxnSpPr>
          <p:nvPr/>
        </p:nvCxnSpPr>
        <p:spPr>
          <a:xfrm>
            <a:off x="3950941" y="1837520"/>
            <a:ext cx="1280873" cy="72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8E7587-9693-4567-A171-2056088FA817}"/>
              </a:ext>
            </a:extLst>
          </p:cNvPr>
          <p:cNvCxnSpPr>
            <a:cxnSpLocks/>
          </p:cNvCxnSpPr>
          <p:nvPr/>
        </p:nvCxnSpPr>
        <p:spPr>
          <a:xfrm flipV="1">
            <a:off x="3995769" y="3027199"/>
            <a:ext cx="1311343" cy="328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1C045E8-D54C-44AF-9E2C-8757F3047F3E}"/>
              </a:ext>
            </a:extLst>
          </p:cNvPr>
          <p:cNvSpPr txBox="1"/>
          <p:nvPr/>
        </p:nvSpPr>
        <p:spPr>
          <a:xfrm>
            <a:off x="1127315" y="5414583"/>
            <a:ext cx="993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LightBAN" panose="02000000000000000000" pitchFamily="2" charset="0"/>
                <a:cs typeface="NikoshLightBAN" panose="02000000000000000000" pitchFamily="2" charset="0"/>
              </a:rPr>
              <a:t>জাতিসংঘের চারপাশের এই লোগোগুলো কিছু সংস্থাকে নির্দেশ করে যারা জাতিসংঘের সদস্য রাষ্ট্রগুলোর উন্নয়নে কাজ করে। 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75877FD-47FD-4738-9593-54055B395379}"/>
              </a:ext>
            </a:extLst>
          </p:cNvPr>
          <p:cNvSpPr/>
          <p:nvPr/>
        </p:nvSpPr>
        <p:spPr>
          <a:xfrm>
            <a:off x="1708484" y="950495"/>
            <a:ext cx="8422105" cy="127534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3BA6BD-4721-4224-B9B8-E9A6348408AD}"/>
              </a:ext>
            </a:extLst>
          </p:cNvPr>
          <p:cNvSpPr/>
          <p:nvPr/>
        </p:nvSpPr>
        <p:spPr>
          <a:xfrm>
            <a:off x="874294" y="3429000"/>
            <a:ext cx="10443411" cy="1479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FFB63-15B8-4342-8740-450BF9CFC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" y="220660"/>
            <a:ext cx="3697208" cy="466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3EB50-AAF6-41C8-91D6-F89ADF9E1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220660"/>
            <a:ext cx="8025368" cy="466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1AC1C-BB3A-4E26-A57F-1B18ECBCBE4D}"/>
              </a:ext>
            </a:extLst>
          </p:cNvPr>
          <p:cNvSpPr txBox="1"/>
          <p:nvPr/>
        </p:nvSpPr>
        <p:spPr>
          <a:xfrm>
            <a:off x="393032" y="5043453"/>
            <a:ext cx="11405935" cy="160043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পুরো নাম জাতিসংঘ আন্তর্জাতিক শিশু তহবিল। যুক্তরাষ্ট্রের নিউইয়র্ক শহরে এর সদর দপ্তর অবস্থিত।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86367A-FB5C-4DE7-B76E-A4BCC7441046}"/>
              </a:ext>
            </a:extLst>
          </p:cNvPr>
          <p:cNvSpPr txBox="1"/>
          <p:nvPr/>
        </p:nvSpPr>
        <p:spPr>
          <a:xfrm>
            <a:off x="516183" y="5669907"/>
            <a:ext cx="11159633" cy="10772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শিশুদের প্রাথমিক শিক্ষা, গ্রামে বিশুদ্ধ পানি সরবরাহ,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পায়খানা তৈরি, মা ও শিশুর স্বাস্থ্য রক্ষা, শিশুদের বিভিন্ন প্রতিষেধক টিকা দান ইত্যাদি কাজ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FE984A13-6C26-4EAF-9152-B015B8FD8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7514"/>
          <a:stretch/>
        </p:blipFill>
        <p:spPr bwMode="auto">
          <a:xfrm>
            <a:off x="121392" y="110875"/>
            <a:ext cx="3701333" cy="244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BB4A1A3F-1650-4FB2-8C73-4BC15BCA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81" y="110874"/>
            <a:ext cx="3817780" cy="2352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>
            <a:extLst>
              <a:ext uri="{FF2B5EF4-FFF2-40B4-BE49-F238E27FC236}">
                <a16:creationId xmlns:a16="http://schemas.microsoft.com/office/drawing/2014/main" id="{934087EB-19C6-4C0C-B5A8-EF4ADA6A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04" y="110874"/>
            <a:ext cx="3242003" cy="2352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3FEA4-5AA3-46C8-93DC-6B35033BD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15" y="2768556"/>
            <a:ext cx="4326401" cy="2685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CD66E-A374-4713-917F-CFE6BCB0C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71" y="2768556"/>
            <a:ext cx="4121836" cy="27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745</TotalTime>
  <Words>534</Words>
  <Application>Microsoft Office PowerPoint</Application>
  <PresentationFormat>Widescreen</PresentationFormat>
  <Paragraphs>73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Harrington</vt:lpstr>
      <vt:lpstr>NikoshBAN</vt:lpstr>
      <vt:lpstr>NikoshLightBAN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FERDOUSI BEGUM</dc:creator>
  <cp:lastModifiedBy>FERDOUSI BEGUM</cp:lastModifiedBy>
  <cp:revision>90</cp:revision>
  <dcterms:created xsi:type="dcterms:W3CDTF">2020-11-18T11:56:51Z</dcterms:created>
  <dcterms:modified xsi:type="dcterms:W3CDTF">2021-02-07T12:31:25Z</dcterms:modified>
</cp:coreProperties>
</file>