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4" r:id="rId2"/>
    <p:sldId id="306" r:id="rId3"/>
    <p:sldId id="316" r:id="rId4"/>
    <p:sldId id="321" r:id="rId5"/>
    <p:sldId id="261" r:id="rId6"/>
    <p:sldId id="307" r:id="rId7"/>
    <p:sldId id="262" r:id="rId8"/>
    <p:sldId id="259" r:id="rId9"/>
    <p:sldId id="323" r:id="rId10"/>
    <p:sldId id="292" r:id="rId11"/>
    <p:sldId id="293" r:id="rId12"/>
    <p:sldId id="294" r:id="rId13"/>
    <p:sldId id="289" r:id="rId14"/>
    <p:sldId id="276" r:id="rId15"/>
    <p:sldId id="273" r:id="rId16"/>
    <p:sldId id="268" r:id="rId17"/>
    <p:sldId id="309" r:id="rId18"/>
    <p:sldId id="313" r:id="rId19"/>
    <p:sldId id="310" r:id="rId20"/>
    <p:sldId id="311" r:id="rId21"/>
    <p:sldId id="312" r:id="rId22"/>
    <p:sldId id="305" r:id="rId23"/>
    <p:sldId id="264" r:id="rId24"/>
    <p:sldId id="279" r:id="rId25"/>
    <p:sldId id="314" r:id="rId26"/>
    <p:sldId id="280" r:id="rId27"/>
    <p:sldId id="265" r:id="rId28"/>
    <p:sldId id="31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00CC00"/>
    <a:srgbClr val="CC0066"/>
    <a:srgbClr val="FF3300"/>
    <a:srgbClr val="003300"/>
    <a:srgbClr val="33CC33"/>
    <a:srgbClr val="0000FF"/>
    <a:srgbClr val="33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CD64-EA05-45F5-904E-F189772CEEF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28DF-34B4-4AA9-8F4D-66AB17B03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1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28DF-34B4-4AA9-8F4D-66AB17B031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66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3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0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3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2DFD12-9BE3-4741-8792-7ACD0F28BC80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ED77D7-3FAC-453E-BAE3-4CDD7170F4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f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39623" y="1524900"/>
            <a:ext cx="33612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66256" y="6323526"/>
            <a:ext cx="11859492" cy="368219"/>
            <a:chOff x="166256" y="6179128"/>
            <a:chExt cx="11859492" cy="5126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56" y="6179128"/>
              <a:ext cx="5957454" cy="5126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8294" y="6179128"/>
              <a:ext cx="5957454" cy="512618"/>
            </a:xfrm>
            <a:prstGeom prst="rect">
              <a:avLst/>
            </a:prstGeom>
          </p:spPr>
        </p:pic>
      </p:grpSp>
      <p:sp>
        <p:nvSpPr>
          <p:cNvPr id="12" name="Frame 1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blipFill>
            <a:blip r:embed="rId14"/>
            <a:stretch>
              <a:fillRect/>
            </a:stretch>
          </a:blipFill>
          <a:ln w="19050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5"/>
            <a:stretch>
              <a:fillRect/>
            </a:stretch>
          </a:blipFill>
          <a:ln w="22225">
            <a:solidFill>
              <a:srgbClr val="CC00FF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solidFill>
            <a:srgbClr val="33CC3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microsoft.com/office/2007/relationships/hdphoto" Target="../media/hdphoto8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7.wdp"/><Relationship Id="rId4" Type="http://schemas.openxmlformats.org/officeDocument/2006/relationships/image" Target="../media/image33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microsoft.com/office/2007/relationships/hdphoto" Target="../media/hdphoto10.wdp"/><Relationship Id="rId7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microsoft.com/office/2007/relationships/hdphoto" Target="../media/hdphoto11.wdp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71.png"/><Relationship Id="rId4" Type="http://schemas.microsoft.com/office/2007/relationships/hdphoto" Target="../media/hdphoto13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77.png"/><Relationship Id="rId7" Type="http://schemas.openxmlformats.org/officeDocument/2006/relationships/image" Target="../media/image22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8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9"/>
          <a:stretch/>
        </p:blipFill>
        <p:spPr>
          <a:xfrm>
            <a:off x="201706" y="188258"/>
            <a:ext cx="11806518" cy="372158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284522" y="3988085"/>
            <a:ext cx="1810918" cy="1577731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2"/>
          <a:stretch/>
        </p:blipFill>
        <p:spPr>
          <a:xfrm>
            <a:off x="201706" y="3835704"/>
            <a:ext cx="11806518" cy="28340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1706" y="188258"/>
            <a:ext cx="11806518" cy="64814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0687" y="867103"/>
            <a:ext cx="8205962" cy="16927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en-US" sz="52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5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</a:t>
            </a:r>
            <a:r>
              <a:rPr lang="en-US" sz="52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13704 L 3.95833E-6 -0.5092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9880" y="1336980"/>
            <a:ext cx="4598694" cy="2862471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  <a:effectLst>
            <a:reflection blurRad="6350" stA="50000" endA="275" endPos="40000" dist="101600" dir="5400000" sy="-100000" algn="bl" rotWithShape="0"/>
          </a:effectLst>
          <a:scene3d>
            <a:camera prst="perspective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935" y="1336980"/>
            <a:ext cx="2714172" cy="2683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8631" y="1685995"/>
            <a:ext cx="4114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63390"/>
            <a:ext cx="1871443" cy="1651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64" y="2875273"/>
            <a:ext cx="2136670" cy="20902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3" y="3132545"/>
            <a:ext cx="939554" cy="12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6914" y="1528347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36914" y="3321504"/>
            <a:ext cx="2460275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 </a:t>
            </a:r>
            <a:endParaRPr lang="en-GB" sz="3600" b="1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36914" y="5091264"/>
            <a:ext cx="246027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96865" y="1459079"/>
            <a:ext cx="2771431" cy="923513"/>
          </a:xfrm>
          <a:prstGeom prst="roundRect">
            <a:avLst>
              <a:gd name="adj" fmla="val 1974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bn-IN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ধরণের ছোট </a:t>
            </a:r>
            <a:endParaRPr lang="en-US" sz="3200" b="1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 ঝিনুক।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96865" y="3282461"/>
            <a:ext cx="2601615" cy="661139"/>
          </a:xfrm>
          <a:prstGeom prst="roundRect">
            <a:avLst>
              <a:gd name="adj" fmla="val 21566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গাঢ়, সুন্দর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096865" y="4873077"/>
            <a:ext cx="3084941" cy="1074810"/>
          </a:xfrm>
          <a:prstGeom prst="roundRect">
            <a:avLst>
              <a:gd name="adj" fmla="val 19711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কোন শিল্পকলার চর্চা করেন </a:t>
            </a:r>
            <a:r>
              <a:rPr lang="bn-IN" sz="36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78" y="2824359"/>
            <a:ext cx="2485972" cy="1632725"/>
          </a:xfrm>
          <a:prstGeom prst="roundRect">
            <a:avLst>
              <a:gd name="adj" fmla="val 16667"/>
            </a:avLst>
          </a:prstGeom>
          <a:ln w="127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78" y="4618398"/>
            <a:ext cx="2479535" cy="1560333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41" y="1032085"/>
            <a:ext cx="2485972" cy="1630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2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54480" y="1576801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</a:t>
            </a:r>
            <a:endParaRPr lang="en-US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54480" y="3321504"/>
            <a:ext cx="2381898" cy="638436"/>
          </a:xfrm>
          <a:prstGeom prst="roundRect">
            <a:avLst>
              <a:gd name="adj" fmla="val 29888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endParaRPr lang="en-GB" sz="3600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54480" y="5088292"/>
            <a:ext cx="2381898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GB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94182" y="1443790"/>
            <a:ext cx="2977249" cy="616351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ধরণের পাখি।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98686" y="3321504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প্রান্তে, কিনারায়।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98686" y="5088292"/>
            <a:ext cx="2693055" cy="638436"/>
          </a:xfrm>
          <a:prstGeom prst="roundRect">
            <a:avLst>
              <a:gd name="adj" fmla="val 34295"/>
            </a:avLst>
          </a:prstGeom>
          <a:solidFill>
            <a:schemeClr val="bg1">
              <a:lumMod val="95000"/>
            </a:schemeClr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প্রতিকৃতি, চিত্র।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58" y="4666072"/>
            <a:ext cx="2562900" cy="162451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4" y="2886171"/>
            <a:ext cx="2562900" cy="160180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35361" y="300416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3" y="1095114"/>
            <a:ext cx="2562901" cy="160181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5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704"/>
          <a:stretch/>
        </p:blipFill>
        <p:spPr>
          <a:xfrm>
            <a:off x="169090" y="174171"/>
            <a:ext cx="3698328" cy="65169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31" y="4460375"/>
            <a:ext cx="934352" cy="2072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9762" y="1084467"/>
            <a:ext cx="1319337" cy="18147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343712"/>
            <a:ext cx="1374414" cy="16740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51935" y="3592287"/>
            <a:ext cx="10739731" cy="1254034"/>
            <a:chOff x="191827" y="4077117"/>
            <a:chExt cx="11531013" cy="1837526"/>
          </a:xfrm>
        </p:grpSpPr>
        <p:sp>
          <p:nvSpPr>
            <p:cNvPr id="20" name="Chevron 19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22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23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24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681517" y="4496908"/>
              <a:ext cx="10676515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08021" y="3965520"/>
            <a:ext cx="9769007" cy="553998"/>
          </a:xfrm>
          <a:prstGeom prst="rect">
            <a:avLst/>
          </a:prstGeom>
        </p:spPr>
        <p:txBody>
          <a:bodyPr wrap="squar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কড়ি, টুকটুক,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শিল্পী,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করে বাক্য রচনা কর।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1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2096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" y="908399"/>
            <a:ext cx="3586103" cy="233477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4134" r="7692" b="2980"/>
          <a:stretch/>
        </p:blipFill>
        <p:spPr>
          <a:xfrm>
            <a:off x="4288488" y="927464"/>
            <a:ext cx="3586103" cy="2298484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00" y="909320"/>
            <a:ext cx="3586103" cy="2316628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1912651" y="3301017"/>
            <a:ext cx="6231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নদীর জোয়ার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নৌকা সারে সারে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একলা বসে আপন মনে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বসে নদীর ধারে</a:t>
            </a:r>
            <a:r>
              <a:rPr lang="bn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এই ছবিটি চেনা।</a:t>
            </a:r>
            <a:endParaRPr lang="bn-IN" sz="32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4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9" y="903864"/>
            <a:ext cx="3589757" cy="2289170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58" y="933878"/>
            <a:ext cx="3589757" cy="2266522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299958" y="3326216"/>
            <a:ext cx="4950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এই ছবিটি আঁকি,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দুটি হলুদ পাখি-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ctr"/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কড়িতে নয় কেনা।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3839"/>
          <a:stretch/>
        </p:blipFill>
        <p:spPr>
          <a:xfrm>
            <a:off x="8093387" y="933877"/>
            <a:ext cx="3589757" cy="2276641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913993" y="18317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91389" l="10000" r="90000">
                        <a14:foregroundMark x1="31875" y1="80278" x2="31875" y2="80278"/>
                        <a14:foregroundMark x1="33750" y1="77222" x2="36458" y2="76389"/>
                        <a14:foregroundMark x1="71250" y1="89722" x2="71250" y2="89722"/>
                        <a14:backgroundMark x1="36042" y1="82500" x2="38750" y2="80278"/>
                        <a14:backgroundMark x1="39792" y1="80000" x2="40417" y2="75000"/>
                        <a14:backgroundMark x1="41042" y1="72222" x2="41042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41" y="829506"/>
            <a:ext cx="1202101" cy="9015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91389" l="10000" r="90000">
                        <a14:foregroundMark x1="31875" y1="80278" x2="31875" y2="80278"/>
                        <a14:foregroundMark x1="33750" y1="77222" x2="36458" y2="76389"/>
                        <a14:foregroundMark x1="71250" y1="89722" x2="71250" y2="89722"/>
                        <a14:backgroundMark x1="36042" y1="82500" x2="38750" y2="80278"/>
                        <a14:backgroundMark x1="39792" y1="80000" x2="40417" y2="75000"/>
                        <a14:backgroundMark x1="41042" y1="72222" x2="41042" y2="7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160" y="976393"/>
            <a:ext cx="1202101" cy="9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5143" y="3928462"/>
            <a:ext cx="6220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</a:p>
          <a:p>
            <a:pPr lvl="1"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</a:p>
          <a:p>
            <a:pPr lvl="1"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</a:t>
            </a:r>
          </a:p>
          <a:p>
            <a:pPr lvl="1"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097125"/>
            <a:ext cx="3725987" cy="266497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5" y="1097125"/>
            <a:ext cx="3725987" cy="2664977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09" y="1097126"/>
            <a:ext cx="3610397" cy="2639639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553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8" y="1162595"/>
            <a:ext cx="4869673" cy="3221009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04" y="1162594"/>
            <a:ext cx="4852635" cy="3221009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300980" y="4768186"/>
            <a:ext cx="6385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</a:t>
            </a:r>
          </a:p>
          <a:p>
            <a:pPr lvl="1"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হাটের মানুষ হাটে।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98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6626" r="6964" b="5387"/>
          <a:stretch/>
        </p:blipFill>
        <p:spPr>
          <a:xfrm>
            <a:off x="796834" y="1183016"/>
            <a:ext cx="5120889" cy="3271418"/>
          </a:xfrm>
          <a:prstGeom prst="rect">
            <a:avLst/>
          </a:prstGeom>
          <a:ln w="762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535556" y="4758622"/>
            <a:ext cx="6150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</a:p>
          <a:p>
            <a:pPr lvl="1"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সারাটি দিন কাটে।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9" y="1183016"/>
            <a:ext cx="5120890" cy="3271418"/>
          </a:xfrm>
          <a:prstGeom prst="rect">
            <a:avLst/>
          </a:prstGeom>
          <a:ln w="88900" cap="sq" cmpd="dbl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472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2112" y="4316788"/>
            <a:ext cx="9092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সারাদেশের সব ছেলেদের</a:t>
            </a:r>
          </a:p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মুখেতে টুকটুক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 t="3111" r="14204" b="38526"/>
          <a:stretch/>
        </p:blipFill>
        <p:spPr>
          <a:xfrm>
            <a:off x="1293222" y="1101818"/>
            <a:ext cx="4611193" cy="2973793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14" y="1101817"/>
            <a:ext cx="4611193" cy="2973793"/>
          </a:xfrm>
          <a:prstGeom prst="roundRect">
            <a:avLst>
              <a:gd name="adj" fmla="val 16667"/>
            </a:avLst>
          </a:prstGeom>
          <a:ln w="158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987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6219" y="3645124"/>
            <a:ext cx="4349096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 </a:t>
            </a:r>
          </a:p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03/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2/২০২</a:t>
            </a:r>
            <a:r>
              <a:rPr lang="b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5783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92CEBA-9F31-4111-BD7D-27DB35669FAB}"/>
              </a:ext>
            </a:extLst>
          </p:cNvPr>
          <p:cNvSpPr/>
          <p:nvPr/>
        </p:nvSpPr>
        <p:spPr>
          <a:xfrm>
            <a:off x="499291" y="3467953"/>
            <a:ext cx="5383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জেসমিন আক্তার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সহড়াবাড়ীয়া সরকারী প্রাথমিক বিদ্যালয়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গাংনী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মেহেরপুর।</a:t>
            </a: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jesminjesmin2020@gmail.com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872" y="1491174"/>
            <a:ext cx="1561304" cy="20245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38777" y="1329124"/>
            <a:ext cx="702699" cy="42584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74648" y="1300096"/>
            <a:ext cx="2228540" cy="2166965"/>
            <a:chOff x="2174648" y="1329124"/>
            <a:chExt cx="2228540" cy="2166965"/>
          </a:xfrm>
        </p:grpSpPr>
        <p:grpSp>
          <p:nvGrpSpPr>
            <p:cNvPr id="18" name="Group 17"/>
            <p:cNvGrpSpPr/>
            <p:nvPr/>
          </p:nvGrpSpPr>
          <p:grpSpPr>
            <a:xfrm>
              <a:off x="2174648" y="1329124"/>
              <a:ext cx="2228540" cy="2166965"/>
              <a:chOff x="8175507" y="1092975"/>
              <a:chExt cx="3142570" cy="3067148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5507" y="1092975"/>
                <a:ext cx="3142570" cy="3067148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459759">
                <a:off x="8556079" y="1555057"/>
                <a:ext cx="2361568" cy="2265665"/>
              </a:xfrm>
              <a:prstGeom prst="ellipse">
                <a:avLst/>
              </a:prstGeom>
              <a:ln w="254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538" b="100000" l="217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602151">
              <a:off x="2738632" y="2652036"/>
              <a:ext cx="384562" cy="53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1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8957" y="3985053"/>
            <a:ext cx="6436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তুমি ভাই ,</a:t>
            </a: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করি যখন</a:t>
            </a: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‘ভালোবাসার শিল্পী আমি’</a:t>
            </a:r>
          </a:p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 হেসে তখন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r="9091"/>
          <a:stretch/>
        </p:blipFill>
        <p:spPr>
          <a:xfrm>
            <a:off x="329009" y="1105087"/>
            <a:ext cx="3764031" cy="2709268"/>
          </a:xfrm>
          <a:prstGeom prst="rect">
            <a:avLst/>
          </a:prstGeom>
          <a:ln w="158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50" y="1105087"/>
            <a:ext cx="3727699" cy="2709267"/>
          </a:xfrm>
          <a:prstGeom prst="rect">
            <a:avLst/>
          </a:prstGeom>
          <a:ln w="158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2" r="7412"/>
          <a:stretch/>
        </p:blipFill>
        <p:spPr>
          <a:xfrm>
            <a:off x="8133159" y="1105087"/>
            <a:ext cx="3727699" cy="2709267"/>
          </a:xfrm>
          <a:prstGeom prst="rect">
            <a:avLst/>
          </a:prstGeom>
          <a:ln w="15875"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94306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0378" y="1241023"/>
            <a:ext cx="46848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‘এই যে ছবি এমন আঁকা</a:t>
            </a:r>
          </a:p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মতো দেশ,</a:t>
            </a: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 দেশের মানুষ</a:t>
            </a:r>
          </a:p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বেশ,</a:t>
            </a: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বাগান পাখপাখালি</a:t>
            </a:r>
          </a:p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মিলে এক ছবি,</a:t>
            </a:r>
          </a:p>
          <a:p>
            <a:pPr algn="ctr"/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তুলি নেই রঙ, তবুও </a:t>
            </a:r>
          </a:p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 সবই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3993" y="311795"/>
            <a:ext cx="634596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1163589"/>
            <a:ext cx="3459955" cy="2287428"/>
          </a:xfrm>
          <a:prstGeom prst="roundRect">
            <a:avLst>
              <a:gd name="adj" fmla="val 13812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05" y="3733915"/>
            <a:ext cx="3465170" cy="2262159"/>
          </a:xfrm>
          <a:prstGeom prst="roundRect">
            <a:avLst>
              <a:gd name="adj" fmla="val 13780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614" r="8263" b="-614"/>
          <a:stretch/>
        </p:blipFill>
        <p:spPr>
          <a:xfrm>
            <a:off x="4207205" y="1163589"/>
            <a:ext cx="3465170" cy="2287429"/>
          </a:xfrm>
          <a:prstGeom prst="roundRect">
            <a:avLst>
              <a:gd name="adj" fmla="val 13241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3733915"/>
            <a:ext cx="3459956" cy="2262159"/>
          </a:xfrm>
          <a:prstGeom prst="roundRect">
            <a:avLst>
              <a:gd name="adj" fmla="val 12625"/>
            </a:avLst>
          </a:prstGeom>
          <a:ln w="15875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3360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28864" y="559046"/>
            <a:ext cx="5161546" cy="646331"/>
            <a:chOff x="3356294" y="817622"/>
            <a:chExt cx="5161546" cy="646331"/>
          </a:xfrm>
        </p:grpSpPr>
        <p:sp>
          <p:nvSpPr>
            <p:cNvPr id="12" name="Rounded Rectangle 11"/>
            <p:cNvSpPr/>
            <p:nvPr/>
          </p:nvSpPr>
          <p:spPr>
            <a:xfrm>
              <a:off x="3595228" y="836656"/>
              <a:ext cx="4683678" cy="59826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6294" y="817622"/>
              <a:ext cx="51615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কবিতাটির মূলভাব জেনে নিই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1392" y="1791014"/>
            <a:ext cx="11247120" cy="292387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274320" tIns="182880" rIns="274320" bIns="0" rtlCol="0">
            <a:spAutoFit/>
            <a:sp3d extrusionH="57150">
              <a:bevelT h="25400" prst="softRound"/>
            </a:sp3d>
          </a:bodyPr>
          <a:lstStyle/>
          <a:p>
            <a:pPr algn="just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নদীমাতৃক দেশ , অর্থাৎ এদেশে সবখানেই নদী দেখা যায়। ‘স্বদেশ’ কবিতায় বাংলাদেশের প্রকৃতি ও মানুষের জীবনযাত্রার ছবি তুলে ধরা হয়েছে। একটি ছেলে সেই ছবি দেখছে ও তার মনের ভিতরে ধরে রাখছে। নদীর জোয়ার , নদীর তীরে নৌকা বেঁধে রাখা , গাছে গাছে পাখির কলকাকলি – সবই ছেলেটির মনে নিজের দেশের জন্য , মায়া-মমতা ও ভালোবাসার অনুভূতি জোগাচ্ছে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43" y="4822204"/>
            <a:ext cx="3827417" cy="13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45170" y="3759790"/>
            <a:ext cx="8601061" cy="1216052"/>
            <a:chOff x="191827" y="4077117"/>
            <a:chExt cx="11531013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7" y="4077117"/>
              <a:ext cx="2611100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2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Chevron 2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2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3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3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75">
                        <a14:backgroundMark x1="16207" y1="85854" x2="16667" y2="72520"/>
                        <a14:backgroundMark x1="17241" y1="90081" x2="17471" y2="74797"/>
                        <a14:backgroundMark x1="18621" y1="98049" x2="17816" y2="72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68" r="69619"/>
          <a:stretch/>
        </p:blipFill>
        <p:spPr>
          <a:xfrm>
            <a:off x="139183" y="115385"/>
            <a:ext cx="1838799" cy="65067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576" y1="66129" x2="69951" y2="60081"/>
                        <a14:foregroundMark x1="61576" y1="64516" x2="81281" y2="69758"/>
                        <a14:foregroundMark x1="27094" y1="84274" x2="27094" y2="70968"/>
                        <a14:foregroundMark x1="17734" y1="76210" x2="18719" y2="68548"/>
                        <a14:foregroundMark x1="23645" y1="64919" x2="29557" y2="70565"/>
                        <a14:foregroundMark x1="29557" y1="64516" x2="34483" y2="70968"/>
                        <a14:foregroundMark x1="15764" y1="45565" x2="40887" y2="38306"/>
                        <a14:foregroundMark x1="18719" y1="45968" x2="21182" y2="4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3" y="4910527"/>
            <a:ext cx="1309869" cy="1711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626" y="1462246"/>
            <a:ext cx="2463431" cy="2059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5595" y="4114104"/>
            <a:ext cx="7639271" cy="553998"/>
          </a:xfrm>
          <a:prstGeom prst="rect">
            <a:avLst/>
          </a:prstGeom>
        </p:spPr>
        <p:txBody>
          <a:bodyPr wrap="none" lIns="91440" tIns="0" rIns="0" bIns="0" anchor="ctr" anchorCtr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মূলভাব দলে আলোচনা করে লেখ।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2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7365" y="1126036"/>
            <a:ext cx="824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0520" y="4009241"/>
            <a:ext cx="1009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মেলা থেকে বোনের জন্য --------- একটা জামা কিনে আনবে ।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0520" y="4836550"/>
            <a:ext cx="930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জয়নুল আবেদিন ছিলেন একজন বড় মাপের চিত্র ----------।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0520" y="2738307"/>
            <a:ext cx="965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এদেশে আগে এখনকার মতো টাকাপয়সা ছিল না।</a:t>
            </a:r>
            <a:r>
              <a:rPr lang="en-US" sz="3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লোকে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কেনা-বেচা করত -------- দিয়ে।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0445" y="5672224"/>
            <a:ext cx="95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গাছে গাছে শোনা যায় -------------- কলকাকলি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12393" y="1858837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94751" y="1854806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30540" y="1857809"/>
            <a:ext cx="17771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1813" y="1854558"/>
            <a:ext cx="1791911" cy="523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93059" y="1833418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5292" y="1859706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1588" y="1824847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0571" y="1859706"/>
            <a:ext cx="1250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টুকটুকে 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697765" y="1852000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10585" y="1849666"/>
            <a:ext cx="1768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0571" y="1870545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টুকটুকে  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53706" y="1820362"/>
            <a:ext cx="787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ln w="0">
                  <a:solidFill>
                    <a:srgbClr val="009900"/>
                  </a:solidFill>
                </a:ln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GB" sz="3200" dirty="0">
              <a:ln w="0">
                <a:solidFill>
                  <a:srgbClr val="009900"/>
                </a:solidFill>
              </a:ln>
              <a:solidFill>
                <a:srgbClr val="00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218" y="5876652"/>
            <a:ext cx="1243782" cy="8838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31" name="Oval 3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30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3 0.00023 L -0.42318 0.1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2526 0.284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37018 0.4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2037 L 0.07252 0.5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23562" y="2753201"/>
            <a:ext cx="542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ছেলেটির সারাদিন কীভাবে কাটে?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562" y="4444256"/>
            <a:ext cx="715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‘স্বদেশ’ কবিতায় ছেলেটি কীভাবে তার ছবি আঁকে?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8902" y="1091722"/>
            <a:ext cx="541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নদীর তীরে সারিসারি কী রাখা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ছিল?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0605" y="1576342"/>
            <a:ext cx="262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জেলেদের জাল 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0953" y="1591891"/>
            <a:ext cx="26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গাছের গুঁড়ি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0605" y="2116640"/>
            <a:ext cx="2212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খড়ের গাদা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491" y="4964764"/>
            <a:ext cx="2578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রং-তুলি দিয়ে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325" y="2148036"/>
            <a:ext cx="1669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নৌকা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742" y="3342247"/>
            <a:ext cx="250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খেলাধুলা করে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5466" y="3282751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মাঠের মানুষ আর হাটের মানুষ দেখে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6728" y="3879554"/>
            <a:ext cx="2672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পড়াশোনা করে 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7506" y="3856370"/>
            <a:ext cx="4441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 বন্ধুদের সাথে গল্পগুজব করে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9252" y="4958119"/>
            <a:ext cx="2634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(খ) পেনসিল দিয়ে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0605" y="5542894"/>
            <a:ext cx="3221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(গ) নিজের মনের মধ্যে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0472" y="5549539"/>
            <a:ext cx="4654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 বাবার সহযোগিতা নিয়ে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8528852" y="377128"/>
            <a:ext cx="3158933" cy="9137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3490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375 w 43256"/>
              <a:gd name="connsiteY8" fmla="*/ 27770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3747 w 43256"/>
              <a:gd name="connsiteY0" fmla="*/ 26744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8339 w 43256"/>
              <a:gd name="connsiteY8" fmla="*/ 32019 h 43219"/>
              <a:gd name="connsiteX9" fmla="*/ 38153 w 43256"/>
              <a:gd name="connsiteY9" fmla="*/ 34198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3747" y="26744"/>
                </a:moveTo>
                <a:cubicBezTo>
                  <a:pt x="2863" y="26838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8339" y="32019"/>
                </a:moveTo>
                <a:cubicBezTo>
                  <a:pt x="40343" y="33347"/>
                  <a:pt x="38171" y="31166"/>
                  <a:pt x="38153" y="34198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444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818178" y="536142"/>
            <a:ext cx="2563522" cy="584775"/>
          </a:xfrm>
          <a:prstGeom prst="rect">
            <a:avLst/>
          </a:prstGeom>
          <a:ln w="63500">
            <a:noFill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ক্লিক</a:t>
            </a:r>
            <a:endParaRPr lang="en-GB" sz="3200" b="1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89" y="1965975"/>
            <a:ext cx="996540" cy="8166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11" y="3089642"/>
            <a:ext cx="996540" cy="8166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661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491" y="5413571"/>
            <a:ext cx="996540" cy="8166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812" y="5821875"/>
            <a:ext cx="1484188" cy="9443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66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53742" y="1295561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004" y="2114577"/>
            <a:ext cx="976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গ্রাম বাংলার কোন ছবিটি আমাদের চেনা?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1474" y="2928078"/>
            <a:ext cx="762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ছবিটি টাকা দিয়ে কেনা যায় না?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6521" y="3737502"/>
            <a:ext cx="7850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 কবিতায় কী দেখে ছেলেটির দিন কেটে যায়?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334" y="4546926"/>
            <a:ext cx="77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‘সব মিলে এক ছবি’ বলতে কী বোঝানো হয়েছে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1931" y="316946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296" y="4793688"/>
            <a:ext cx="1530251" cy="17637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11" name="Oval 10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7027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185399" y="367478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55" y="1478787"/>
            <a:ext cx="2757053" cy="17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08" l="18667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764" y="5029200"/>
            <a:ext cx="2446664" cy="159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9" name="Oval 8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32624" y="3899823"/>
            <a:ext cx="9852771" cy="1190901"/>
            <a:chOff x="191827" y="4077117"/>
            <a:chExt cx="11531013" cy="1837526"/>
          </a:xfrm>
        </p:grpSpPr>
        <p:sp>
          <p:nvSpPr>
            <p:cNvPr id="17" name="Chevron 16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8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9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20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21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683608" y="4194383"/>
            <a:ext cx="900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 দেশ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একটি অনুচ্ছেদ লিখে 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আনবে।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8"/>
          <a:stretch/>
        </p:blipFill>
        <p:spPr>
          <a:xfrm>
            <a:off x="195942" y="143690"/>
            <a:ext cx="11808825" cy="370309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096000" y="1011364"/>
            <a:ext cx="1666405" cy="1664309"/>
          </a:xfrm>
          <a:prstGeom prst="ellipse">
            <a:avLst/>
          </a:prstGeom>
          <a:gradFill>
            <a:gsLst>
              <a:gs pos="0">
                <a:schemeClr val="bg1"/>
              </a:gs>
              <a:gs pos="47000">
                <a:srgbClr val="FFFF00"/>
              </a:gs>
              <a:gs pos="76000">
                <a:srgbClr val="F1000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4"/>
          <a:stretch/>
        </p:blipFill>
        <p:spPr>
          <a:xfrm>
            <a:off x="195943" y="3652196"/>
            <a:ext cx="11808824" cy="3009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9781" y="21850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433" y="143690"/>
            <a:ext cx="11790271" cy="651836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9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0859 0.50949 " pathEditMode="relative" rAng="0" ptsTypes="AA">
                                      <p:cBhvr>
                                        <p:cTn id="10" dur="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1201206"/>
            <a:ext cx="7174524" cy="41867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3" name="Rectangle 22"/>
          <p:cNvSpPr/>
          <p:nvPr/>
        </p:nvSpPr>
        <p:spPr>
          <a:xfrm>
            <a:off x="3035311" y="417558"/>
            <a:ext cx="6357493" cy="66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</a:t>
            </a: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4171" y="5514915"/>
            <a:ext cx="433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 দৃশ্য।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59946" y="427595"/>
            <a:ext cx="4730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39092" y="403206"/>
            <a:ext cx="6933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গ্রামগুলো দেখতে কেমন?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46489" y="5506442"/>
            <a:ext cx="6357493" cy="66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সুজলা-সুফলা শস্য-শ্যামল বাংলাদেশ।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20484" y="5543275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করছো আমরা আজ কী পড়তে যাচ্ছি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>
          <a:xfrm flipH="1" flipV="1">
            <a:off x="11057204" y="162478"/>
            <a:ext cx="964463" cy="822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0"/>
          <a:stretch/>
        </p:blipFill>
        <p:spPr>
          <a:xfrm rot="16200000" flipH="1" flipV="1">
            <a:off x="264217" y="109473"/>
            <a:ext cx="823546" cy="926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1169910"/>
            <a:ext cx="7174523" cy="420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1" y="1199348"/>
            <a:ext cx="7174524" cy="4183579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1" name="Rectangle 20"/>
          <p:cNvSpPr/>
          <p:nvPr/>
        </p:nvSpPr>
        <p:spPr>
          <a:xfrm>
            <a:off x="2271692" y="394734"/>
            <a:ext cx="7707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কোন দেশের চিত্র দেখতে পাচ্ছ?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70864" y="5541210"/>
            <a:ext cx="6357493" cy="66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নদীমাতৃক স্বদেশের চিত্র।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7" grpId="0"/>
      <p:bldP spid="32" grpId="0"/>
      <p:bldP spid="32" grpId="1"/>
      <p:bldP spid="35" grpId="0"/>
      <p:bldP spid="35" grpId="1"/>
      <p:bldP spid="39" grpId="0"/>
      <p:bldP spid="21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92" b="92154" l="5755" r="96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42" t="12256" r="5501" b="8262"/>
          <a:stretch/>
        </p:blipFill>
        <p:spPr>
          <a:xfrm>
            <a:off x="2544427" y="232828"/>
            <a:ext cx="7232619" cy="5971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00412" y="1095147"/>
            <a:ext cx="458693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94650" y="381955"/>
            <a:ext cx="399845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23" y="2416305"/>
            <a:ext cx="2189914" cy="1541742"/>
          </a:xfrm>
          <a:prstGeom prst="ellipse">
            <a:avLst/>
          </a:prstGeom>
          <a:ln w="47625">
            <a:solidFill>
              <a:srgbClr val="00B050"/>
            </a:solidFill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5859223" y="1708418"/>
            <a:ext cx="367808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471">
            <a:off x="5790701" y="911768"/>
            <a:ext cx="1963414" cy="19634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0" y="766676"/>
            <a:ext cx="979700" cy="57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9922 0.01157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231468"/>
            <a:ext cx="232704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895690" y="2225047"/>
            <a:ext cx="8751508" cy="3432069"/>
            <a:chOff x="1895690" y="1767849"/>
            <a:chExt cx="8751508" cy="34320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92894" y="3509417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151" name="Chevron 150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2" name="Chevron 151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3" name="Chevron 152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4" name="Chevron 153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3" name="Group 112"/>
            <p:cNvGrpSpPr/>
            <p:nvPr/>
          </p:nvGrpSpPr>
          <p:grpSpPr>
            <a:xfrm>
              <a:off x="3675923" y="2605286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145" name="Chevron 144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6" name="Chevron 145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7" name="Chevron 146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Chevron 147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9" name="Chevron 148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16" name="Chevron 115"/>
            <p:cNvSpPr/>
            <p:nvPr/>
          </p:nvSpPr>
          <p:spPr>
            <a:xfrm>
              <a:off x="4603882" y="1826826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Chevron 116"/>
            <p:cNvSpPr/>
            <p:nvPr/>
          </p:nvSpPr>
          <p:spPr>
            <a:xfrm>
              <a:off x="3626871" y="1768455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Chevron 117"/>
            <p:cNvSpPr/>
            <p:nvPr/>
          </p:nvSpPr>
          <p:spPr>
            <a:xfrm>
              <a:off x="6822073" y="1767849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Chevron 118"/>
            <p:cNvSpPr/>
            <p:nvPr/>
          </p:nvSpPr>
          <p:spPr>
            <a:xfrm>
              <a:off x="8139041" y="1767850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0" name="Freeform 119"/>
            <p:cNvSpPr/>
            <p:nvPr/>
          </p:nvSpPr>
          <p:spPr>
            <a:xfrm>
              <a:off x="2215701" y="351587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16583" y="266676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/>
                <a:t>j</a:t>
              </a:r>
              <a:endParaRPr lang="en-US" sz="3600" kern="1200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215701" y="1823610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1903023" y="182291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4" name="Oval 123"/>
            <p:cNvSpPr/>
            <p:nvPr/>
          </p:nvSpPr>
          <p:spPr>
            <a:xfrm>
              <a:off x="1930731" y="2666763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Oval 124"/>
            <p:cNvSpPr/>
            <p:nvPr/>
          </p:nvSpPr>
          <p:spPr>
            <a:xfrm>
              <a:off x="1935718" y="3517488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Donut 125"/>
            <p:cNvSpPr/>
            <p:nvPr/>
          </p:nvSpPr>
          <p:spPr>
            <a:xfrm>
              <a:off x="1895690" y="1826827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Donut 126"/>
            <p:cNvSpPr/>
            <p:nvPr/>
          </p:nvSpPr>
          <p:spPr>
            <a:xfrm>
              <a:off x="1930731" y="2679598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Donut 127"/>
            <p:cNvSpPr/>
            <p:nvPr/>
          </p:nvSpPr>
          <p:spPr>
            <a:xfrm>
              <a:off x="1930731" y="3521144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98814" y="1936818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১.১.২ কবি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 উল্লেখ 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40124" y="2764128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১.৪.২ কবিতাটি প্রমিত উচ্চারণে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 করতে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1" name="Chevron 130"/>
            <p:cNvSpPr/>
            <p:nvPr/>
          </p:nvSpPr>
          <p:spPr>
            <a:xfrm>
              <a:off x="3502386" y="4273224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Chevron 131"/>
            <p:cNvSpPr/>
            <p:nvPr/>
          </p:nvSpPr>
          <p:spPr>
            <a:xfrm>
              <a:off x="5925639" y="4397601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3" name="Chevron 132"/>
            <p:cNvSpPr/>
            <p:nvPr/>
          </p:nvSpPr>
          <p:spPr>
            <a:xfrm>
              <a:off x="7041970" y="4397601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Chevron 133"/>
            <p:cNvSpPr/>
            <p:nvPr/>
          </p:nvSpPr>
          <p:spPr>
            <a:xfrm>
              <a:off x="8157418" y="4397601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5" name="Freeform 134"/>
            <p:cNvSpPr/>
            <p:nvPr/>
          </p:nvSpPr>
          <p:spPr>
            <a:xfrm>
              <a:off x="2234520" y="4350805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1954537" y="4352414"/>
              <a:ext cx="809393" cy="762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Rectangle 136"/>
            <p:cNvSpPr/>
            <p:nvPr/>
          </p:nvSpPr>
          <p:spPr>
            <a:xfrm>
              <a:off x="2697920" y="4442977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২.৩.২ পাঠ্যবইয়ের কবিতার মূলভাব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18687" y="3602636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১.৫.১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শব্দগুলোর অর্থসহ বাক্য গঠন করতে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038607" y="195336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Donut 139"/>
            <p:cNvSpPr/>
            <p:nvPr/>
          </p:nvSpPr>
          <p:spPr>
            <a:xfrm>
              <a:off x="1949616" y="4356933"/>
              <a:ext cx="812173" cy="758840"/>
            </a:xfrm>
            <a:prstGeom prst="donut">
              <a:avLst>
                <a:gd name="adj" fmla="val 6366"/>
              </a:avLst>
            </a:prstGeom>
            <a:solidFill>
              <a:srgbClr val="F9318A"/>
            </a:solidFill>
            <a:ln>
              <a:noFill/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077362" y="280947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2" name="Oval 141"/>
            <p:cNvSpPr/>
            <p:nvPr/>
          </p:nvSpPr>
          <p:spPr>
            <a:xfrm>
              <a:off x="2077362" y="3650210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3" name="Oval 142"/>
            <p:cNvSpPr/>
            <p:nvPr/>
          </p:nvSpPr>
          <p:spPr>
            <a:xfrm>
              <a:off x="2106243" y="4482697"/>
              <a:ext cx="508280" cy="499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rgbClr val="99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2" name="TextBox 51"/>
          <p:cNvSpPr txBox="1"/>
          <p:nvPr/>
        </p:nvSpPr>
        <p:spPr>
          <a:xfrm>
            <a:off x="2023807" y="1397844"/>
            <a:ext cx="4892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" y="174811"/>
            <a:ext cx="2568388" cy="62528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5364" y="174810"/>
            <a:ext cx="2702854" cy="62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025806" y="1688117"/>
            <a:ext cx="3979767" cy="2157299"/>
            <a:chOff x="7535187" y="4125111"/>
            <a:chExt cx="3803373" cy="2554417"/>
          </a:xfrm>
        </p:grpSpPr>
        <p:sp>
          <p:nvSpPr>
            <p:cNvPr id="19" name="Flowchart: Alternate Process 18"/>
            <p:cNvSpPr/>
            <p:nvPr/>
          </p:nvSpPr>
          <p:spPr>
            <a:xfrm>
              <a:off x="7535187" y="4125111"/>
              <a:ext cx="3803373" cy="2554417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4666" y="4377189"/>
              <a:ext cx="3523894" cy="2150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ছিলেন পেশায় সাংবাদিক। তিনি দীর্ঘদিন নানা পত্রিকার সাহিত্যের পাতার সম্পাদকের দায়িত্ব পালন করেছেন।</a:t>
              </a:r>
              <a:endPara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87763" y="1822938"/>
            <a:ext cx="3881077" cy="2075370"/>
            <a:chOff x="7535187" y="942535"/>
            <a:chExt cx="3803373" cy="2532185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7535187" y="942535"/>
              <a:ext cx="3803373" cy="2532185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552603" y="1430663"/>
              <a:ext cx="3785957" cy="16898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কবি আহসান হাবীব ২রা ফেব্রুয়ারি ১৯১৭ সালে পিরোজপুর জেলার শঙ্করপাশা গ্রামে জন্মগ্রহণ করেন</a:t>
              </a:r>
              <a:r>
                <a:rPr lang="en-US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077" y="862394"/>
            <a:ext cx="709799" cy="44871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087763" y="1726590"/>
            <a:ext cx="3855855" cy="2104483"/>
            <a:chOff x="-764358" y="348791"/>
            <a:chExt cx="3803372" cy="1803010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-764358" y="348791"/>
              <a:ext cx="3803372" cy="1803010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473470" y="563319"/>
              <a:ext cx="3473092" cy="1555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শিশু-কিশোরদের জন্য তিনি প্রচুর ছড়া ও কবিতা লিখেছেন। তাঁর কবিতার ছন্দ ও শব্দ সহজেই মন কাড়ে।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779" y="1865708"/>
            <a:ext cx="3606807" cy="1690363"/>
            <a:chOff x="890646" y="2443413"/>
            <a:chExt cx="3834575" cy="2124221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890646" y="2443413"/>
              <a:ext cx="3803373" cy="2124221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1848" y="2862062"/>
              <a:ext cx="3803373" cy="1198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১০ই জুলাই ১৯৮৫ সালে তিনি </a:t>
              </a:r>
              <a:r>
                <a:rPr lang="en-US" sz="2800" dirty="0" err="1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মৃত্যুবরণ</a:t>
              </a:r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করেন।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05535" y="1763329"/>
            <a:ext cx="3869061" cy="1723649"/>
            <a:chOff x="3154709" y="4978455"/>
            <a:chExt cx="3834070" cy="1424069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3154709" y="4978455"/>
              <a:ext cx="3803372" cy="1424069"/>
            </a:xfrm>
            <a:prstGeom prst="flowChartAlternateProcess">
              <a:avLst/>
            </a:prstGeom>
            <a:solidFill>
              <a:schemeClr val="bg1">
                <a:lumMod val="95000"/>
              </a:schemeClr>
            </a:solidFill>
            <a:ln w="44450" cap="sq" cmpd="thickThin">
              <a:gradFill flip="none" rotWithShape="1">
                <a:gsLst>
                  <a:gs pos="14000">
                    <a:schemeClr val="accent6">
                      <a:lumMod val="89000"/>
                    </a:schemeClr>
                  </a:gs>
                  <a:gs pos="56000">
                    <a:srgbClr val="CC00FF"/>
                  </a:gs>
                  <a:gs pos="84000">
                    <a:schemeClr val="accent6">
                      <a:lumMod val="70000"/>
                    </a:schemeClr>
                  </a:gs>
                </a:gsLst>
                <a:lin ang="27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85855" y="5187232"/>
              <a:ext cx="3702924" cy="1144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‘বৃষ্টি পড়ে টাপুর টুপুর’ ও ‘ছুটির দিন দুপুরে, তাঁর শিশুতোষ কাব্যগ্রন্থ। </a:t>
              </a:r>
              <a:endPara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898682" y="868130"/>
            <a:ext cx="422135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5028" y="4996496"/>
            <a:ext cx="422135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769" y="161193"/>
            <a:ext cx="844534" cy="830112"/>
            <a:chOff x="28136" y="0"/>
            <a:chExt cx="924231" cy="1045173"/>
          </a:xfrm>
        </p:grpSpPr>
        <p:sp>
          <p:nvSpPr>
            <p:cNvPr id="24" name="Oval 23"/>
            <p:cNvSpPr/>
            <p:nvPr/>
          </p:nvSpPr>
          <p:spPr>
            <a:xfrm>
              <a:off x="28136" y="0"/>
              <a:ext cx="688258" cy="688258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26459" y="535863"/>
              <a:ext cx="491612" cy="50931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0537" y="149463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0755" y="163220"/>
              <a:ext cx="491612" cy="509310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0537" y="608638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6530" y="242383"/>
              <a:ext cx="383456" cy="3706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33CC3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342" y="100670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90210" y="1012493"/>
            <a:ext cx="6002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বাঙালি কবি, লেখক,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সাংবাদিক </a:t>
            </a:r>
            <a:endParaRPr lang="en-US" sz="3600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2" y="1864208"/>
            <a:ext cx="3174084" cy="2988350"/>
          </a:xfrm>
          <a:prstGeom prst="round2DiagRect">
            <a:avLst>
              <a:gd name="adj1" fmla="val 16667"/>
              <a:gd name="adj2" fmla="val 0"/>
            </a:avLst>
          </a:prstGeom>
          <a:ln w="63500" cap="sq" cmpd="dbl">
            <a:gradFill>
              <a:gsLst>
                <a:gs pos="0">
                  <a:srgbClr val="000066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61" y="3978990"/>
            <a:ext cx="1558330" cy="12408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60" y="3860105"/>
            <a:ext cx="1533472" cy="15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8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5" grpId="0"/>
      <p:bldP spid="35" grpId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441593"/>
            <a:ext cx="2755010" cy="66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40388" y="3879311"/>
            <a:ext cx="6890995" cy="1065973"/>
            <a:chOff x="198625" y="4096697"/>
            <a:chExt cx="10920159" cy="1746555"/>
          </a:xfrm>
        </p:grpSpPr>
        <p:sp>
          <p:nvSpPr>
            <p:cNvPr id="36" name="Chevron 35"/>
            <p:cNvSpPr/>
            <p:nvPr/>
          </p:nvSpPr>
          <p:spPr>
            <a:xfrm>
              <a:off x="198625" y="4096697"/>
              <a:ext cx="2578097" cy="1746555"/>
            </a:xfrm>
            <a:prstGeom prst="chevron">
              <a:avLst>
                <a:gd name="adj" fmla="val 7061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36"/>
            <p:cNvSpPr/>
            <p:nvPr/>
          </p:nvSpPr>
          <p:spPr>
            <a:xfrm>
              <a:off x="1533653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37"/>
            <p:cNvSpPr/>
            <p:nvPr/>
          </p:nvSpPr>
          <p:spPr>
            <a:xfrm>
              <a:off x="2778861" y="4368834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hevron 38"/>
            <p:cNvSpPr/>
            <p:nvPr/>
          </p:nvSpPr>
          <p:spPr>
            <a:xfrm>
              <a:off x="3940524" y="4363011"/>
              <a:ext cx="2550512" cy="1290926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Chevron 39"/>
            <p:cNvSpPr/>
            <p:nvPr/>
          </p:nvSpPr>
          <p:spPr>
            <a:xfrm>
              <a:off x="5143810" y="4356326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40"/>
            <p:cNvSpPr/>
            <p:nvPr/>
          </p:nvSpPr>
          <p:spPr>
            <a:xfrm>
              <a:off x="6415309" y="4356326"/>
              <a:ext cx="4703475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 41"/>
            <p:cNvSpPr/>
            <p:nvPr/>
          </p:nvSpPr>
          <p:spPr>
            <a:xfrm>
              <a:off x="681518" y="4496908"/>
              <a:ext cx="9891172" cy="1038092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906752" y="4148742"/>
            <a:ext cx="6263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জন্ম পরিচয় লেখ।</a:t>
            </a:r>
            <a:endParaRPr lang="en-GB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551713" y="1152326"/>
            <a:ext cx="2743962" cy="2273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" y="164650"/>
            <a:ext cx="1271813" cy="6424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902" y1="23351" x2="26994" y2="51693"/>
                        <a14:foregroundMark x1="17791" y1="13725" x2="17791" y2="33512"/>
                        <a14:foregroundMark x1="28834" y1="10517" x2="38650" y2="27451"/>
                        <a14:foregroundMark x1="65644" y1="4278" x2="50920" y2="23351"/>
                        <a14:foregroundMark x1="14724" y1="5169" x2="30061" y2="24777"/>
                        <a14:foregroundMark x1="86503" y1="7843" x2="73006" y2="18004"/>
                        <a14:foregroundMark x1="44172" y1="83957" x2="44172" y2="84848"/>
                        <a14:foregroundMark x1="73620" y1="88235" x2="73620" y2="88235"/>
                        <a14:foregroundMark x1="57669" y1="76649" x2="60736" y2="78075"/>
                        <a14:foregroundMark x1="50920" y1="63815" x2="50920" y2="67914"/>
                        <a14:foregroundMark x1="63804" y1="80749" x2="65031" y2="82353"/>
                        <a14:foregroundMark x1="69939" y1="84135" x2="69939" y2="84135"/>
                        <a14:backgroundMark x1="90798" y1="18895" x2="98773" y2="25490"/>
                        <a14:backgroundMark x1="90798" y1="14795" x2="87730" y2="31373"/>
                        <a14:backgroundMark x1="74847" y1="24955" x2="74847" y2="36364"/>
                        <a14:backgroundMark x1="84663" y1="61319" x2="87730" y2="67023"/>
                        <a14:backgroundMark x1="90798" y1="51159" x2="89571" y2="57398"/>
                        <a14:backgroundMark x1="73006" y1="49198" x2="73006" y2="57219"/>
                        <a14:backgroundMark x1="69939" y1="59002" x2="73620" y2="66667"/>
                        <a14:backgroundMark x1="58896" y1="62389" x2="65644" y2="70588"/>
                        <a14:backgroundMark x1="76074" y1="75936" x2="84049" y2="82709"/>
                        <a14:backgroundMark x1="89571" y1="85383" x2="93865" y2="90909"/>
                        <a14:backgroundMark x1="93865" y1="10517" x2="93865" y2="17647"/>
                        <a14:backgroundMark x1="76687" y1="15686" x2="71779" y2="19608"/>
                        <a14:backgroundMark x1="77914" y1="15330" x2="77914" y2="16578"/>
                        <a14:backgroundMark x1="86503" y1="9804" x2="82822" y2="1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2524" y="164650"/>
            <a:ext cx="1416432" cy="64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02109" y="706853"/>
            <a:ext cx="42213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3733" y="162779"/>
            <a:ext cx="28781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36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 b="1735"/>
          <a:stretch/>
        </p:blipFill>
        <p:spPr>
          <a:xfrm rot="16200000">
            <a:off x="-1049671" y="2163785"/>
            <a:ext cx="5516569" cy="29835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57151" y="1226435"/>
            <a:ext cx="48726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নদীর জোয়ার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নৌকা সারে সারে</a:t>
            </a:r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একলা বসে আপন মনে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বসে নদীর ধারে</a:t>
            </a:r>
            <a:r>
              <a:rPr lang="bn-IN" sz="2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6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এই ছবিটি চেনা।</a:t>
            </a:r>
            <a:endParaRPr lang="bn-IN" sz="2600" dirty="0" smtClean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98087" y="3743767"/>
            <a:ext cx="39348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এই ছবিটি আঁকি,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তার জারুল গাছে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দুটি হলুদ পাখি-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</a:t>
            </a:r>
          </a:p>
          <a:p>
            <a:pPr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কড়িতে নয় কেনা।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43128" y="1338431"/>
            <a:ext cx="41587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</a:t>
            </a:r>
          </a:p>
          <a:p>
            <a:pPr lvl="1" algn="ctr"/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</a:t>
            </a:r>
          </a:p>
          <a:p>
            <a:pPr lvl="1" algn="ctr"/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</a:t>
            </a:r>
          </a:p>
          <a:p>
            <a:pPr lvl="1" algn="ctr"/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</a:t>
            </a:r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45829" y="2918567"/>
            <a:ext cx="44354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</a:t>
            </a:r>
          </a:p>
          <a:p>
            <a:pPr lvl="1" algn="ctr"/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হাটের মানুষ হাটে।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41770" y="3751985"/>
            <a:ext cx="42381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</a:t>
            </a:r>
          </a:p>
          <a:p>
            <a:pPr lvl="1" algn="ctr"/>
            <a:r>
              <a:rPr lang="bn-IN" sz="2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সারাটি দিন কাটে।</a:t>
            </a:r>
            <a:endParaRPr lang="en-GB" sz="2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79128" y="2333561"/>
            <a:ext cx="1362865" cy="585006"/>
            <a:chOff x="4746695" y="1335499"/>
            <a:chExt cx="1222188" cy="669413"/>
          </a:xfrm>
        </p:grpSpPr>
        <p:sp>
          <p:nvSpPr>
            <p:cNvPr id="26" name="Rounded Rectangular Callout 25"/>
            <p:cNvSpPr/>
            <p:nvPr/>
          </p:nvSpPr>
          <p:spPr>
            <a:xfrm rot="10800000">
              <a:off x="4746695" y="1335499"/>
              <a:ext cx="1222188" cy="669413"/>
            </a:xfrm>
            <a:prstGeom prst="wedgeRoundRectCallout">
              <a:avLst>
                <a:gd name="adj1" fmla="val -20750"/>
                <a:gd name="adj2" fmla="val 14911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2963" y="1377818"/>
              <a:ext cx="111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67079" y="224581"/>
            <a:ext cx="3826413" cy="610957"/>
            <a:chOff x="5076497" y="205648"/>
            <a:chExt cx="2459417" cy="707886"/>
          </a:xfrm>
        </p:grpSpPr>
        <p:sp>
          <p:nvSpPr>
            <p:cNvPr id="29" name="Flowchart: Terminator 28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gradFill flip="none" rotWithShape="1">
              <a:gsLst>
                <a:gs pos="1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71457" y="205648"/>
              <a:ext cx="229443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 আদর্শ </a:t>
              </a:r>
              <a:r>
                <a: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5" name="7 Feb, 6.12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4595" y="968463"/>
            <a:ext cx="609600" cy="609600"/>
          </a:xfrm>
          <a:prstGeom prst="rect">
            <a:avLst/>
          </a:prstGeom>
          <a:pattFill prst="smConfetti">
            <a:fgClr>
              <a:schemeClr val="tx1"/>
            </a:fgClr>
            <a:bgClr>
              <a:srgbClr val="009900"/>
            </a:bgClr>
          </a:pattFill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73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b="37086"/>
          <a:stretch/>
        </p:blipFill>
        <p:spPr>
          <a:xfrm>
            <a:off x="3579223" y="201722"/>
            <a:ext cx="4143506" cy="31946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6182" y="3037663"/>
            <a:ext cx="5234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ছেলেটির মুখ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সারাদেশের সব ছেলেদের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মুখেতে টুকটুক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9324" y="4458582"/>
            <a:ext cx="53205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তুমি ভাই ,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প্রশ্ন করি যখন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‘ভালোবাসার শিল্পী আমি’</a:t>
            </a:r>
          </a:p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বলবে হেসে তখন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7492" y="2767245"/>
            <a:ext cx="48463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‘এই যে ছবি এমন আঁকা</a:t>
            </a:r>
          </a:p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মতো দেশ,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 দেশের মানুষ</a:t>
            </a:r>
          </a:p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রকম বেশ,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বাগান পাখপাখালি</a:t>
            </a:r>
          </a:p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 মিলে এক ছবি,</a:t>
            </a:r>
          </a:p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 তুলি নেই রঙ, তবুও </a:t>
            </a:r>
          </a:p>
          <a:p>
            <a:pPr algn="ctr"/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 পারি সবই</a:t>
            </a:r>
            <a:r>
              <a:rPr lang="en-US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02193" y="1768784"/>
            <a:ext cx="1362865" cy="585006"/>
            <a:chOff x="4746695" y="1335499"/>
            <a:chExt cx="1222188" cy="669413"/>
          </a:xfrm>
        </p:grpSpPr>
        <p:sp>
          <p:nvSpPr>
            <p:cNvPr id="7" name="Rounded Rectangular Callout 6"/>
            <p:cNvSpPr/>
            <p:nvPr/>
          </p:nvSpPr>
          <p:spPr>
            <a:xfrm rot="10800000">
              <a:off x="4746695" y="1335499"/>
              <a:ext cx="1222188" cy="669413"/>
            </a:xfrm>
            <a:prstGeom prst="wedgeRoundRectCallout">
              <a:avLst>
                <a:gd name="adj1" fmla="val -20750"/>
                <a:gd name="adj2" fmla="val 14911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2963" y="1377818"/>
              <a:ext cx="1111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অডিও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7 Feb, 6.21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0080" y="358382"/>
            <a:ext cx="673411" cy="635411"/>
          </a:xfrm>
          <a:prstGeom prst="rect">
            <a:avLst/>
          </a:prstGeom>
          <a:pattFill prst="dashVert">
            <a:fgClr>
              <a:schemeClr val="accent1"/>
            </a:fgClr>
            <a:bgClr>
              <a:srgbClr val="00B050"/>
            </a:bgClr>
          </a:patt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8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10014</TotalTime>
  <Words>975</Words>
  <Application>Microsoft Office PowerPoint</Application>
  <PresentationFormat>Widescreen</PresentationFormat>
  <Paragraphs>206</Paragraphs>
  <Slides>28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jha</cp:lastModifiedBy>
  <cp:revision>806</cp:revision>
  <dcterms:created xsi:type="dcterms:W3CDTF">2020-11-03T15:24:20Z</dcterms:created>
  <dcterms:modified xsi:type="dcterms:W3CDTF">2021-02-07T14:49:38Z</dcterms:modified>
</cp:coreProperties>
</file>