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4" r:id="rId2"/>
    <p:sldId id="275" r:id="rId3"/>
    <p:sldId id="27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A77518-20BF-4288-9D23-CA0DD646ABEC}">
          <p14:sldIdLst>
            <p14:sldId id="274"/>
            <p14:sldId id="275"/>
            <p14:sldId id="276"/>
            <p14:sldId id="260"/>
            <p14:sldId id="261"/>
            <p14:sldId id="262"/>
            <p14:sldId id="263"/>
            <p14:sldId id="264"/>
            <p14:sldId id="265"/>
            <p14:sldId id="266"/>
            <p14:sldId id="272"/>
            <p14:sldId id="273"/>
            <p14:sldId id="268"/>
            <p14:sldId id="269"/>
            <p14:sldId id="270"/>
            <p14:sldId id="271"/>
          </p14:sldIdLst>
        </p14:section>
        <p14:section name="Untitled Section" id="{748317F3-6DF8-47CE-A1FE-ADB6253005FB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36DEFB-EE1C-41AE-A874-53C6A068C86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ED64E8AB-7330-4FE0-81B3-D8AB47F5F5E6}">
      <dgm:prSet phldrT="[Text]" phldr="1" custT="1"/>
      <dgm:spPr/>
      <dgm:t>
        <a:bodyPr/>
        <a:lstStyle/>
        <a:p>
          <a:endParaRPr lang="en-US" sz="1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5545A1C-9AFA-455B-BCF4-994B0EA3C3ED}" type="parTrans" cxnId="{76A87A8F-3259-47DA-A5CC-B65B922A642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B227C08-9538-4B36-BC1B-45E59DE19EB5}" type="sibTrans" cxnId="{76A87A8F-3259-47DA-A5CC-B65B922A6427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01B7ABE-658D-4496-8B14-0B2E215B95F0}">
      <dgm:prSet phldrT="[Text]" phldr="1" custT="1"/>
      <dgm:spPr/>
      <dgm:t>
        <a:bodyPr/>
        <a:lstStyle/>
        <a:p>
          <a:endParaRPr lang="en-US" sz="1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D44C2B-F59D-4F93-BDBA-D0632D6B883A}" type="parTrans" cxnId="{E7D87AA0-5821-42D2-BA3F-5ECEF24A3695}">
      <dgm:prSet custT="1"/>
      <dgm:spPr/>
      <dgm:t>
        <a:bodyPr/>
        <a:lstStyle/>
        <a:p>
          <a:endParaRPr lang="en-US" sz="1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10E4953-9C6E-45F0-A621-85A5CDEF4900}" type="sibTrans" cxnId="{E7D87AA0-5821-42D2-BA3F-5ECEF24A3695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0B30B38-07B4-4AA5-A0D9-3BA6EE6A9687}">
      <dgm:prSet phldrT="[Text]" phldr="1" custT="1"/>
      <dgm:spPr/>
      <dgm:t>
        <a:bodyPr/>
        <a:lstStyle/>
        <a:p>
          <a:endParaRPr lang="en-US" sz="1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9424898C-77DC-4C3A-B1FF-FF0D8E279842}" type="parTrans" cxnId="{B3644393-C54E-4B85-9C97-BCF3856F86DF}">
      <dgm:prSet custT="1"/>
      <dgm:spPr/>
      <dgm:t>
        <a:bodyPr/>
        <a:lstStyle/>
        <a:p>
          <a:endParaRPr lang="en-US" sz="1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9F7B111-F727-4A46-A98B-B151FB724366}" type="sibTrans" cxnId="{B3644393-C54E-4B85-9C97-BCF3856F86DF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23E7B46-F7A7-4BD8-B340-DC5EABB5291C}">
      <dgm:prSet phldrT="[Text]" phldr="1" custT="1"/>
      <dgm:spPr/>
      <dgm:t>
        <a:bodyPr/>
        <a:lstStyle/>
        <a:p>
          <a:endParaRPr lang="en-US" sz="12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FEF1D99-A09B-475E-9F29-F97CF6CCBE51}" type="parTrans" cxnId="{4C2D2BC5-22EF-418F-810A-19E12C8C930C}">
      <dgm:prSet custT="1"/>
      <dgm:spPr/>
      <dgm:t>
        <a:bodyPr/>
        <a:lstStyle/>
        <a:p>
          <a:endParaRPr lang="en-US" sz="1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705EFCD7-8554-4E71-916A-4F8466180F02}" type="sibTrans" cxnId="{4C2D2BC5-22EF-418F-810A-19E12C8C930C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CABC725-3CC0-43C2-98FC-3A096EB04D4B}">
      <dgm:prSet phldrT="[Text]" phldr="1" custT="1"/>
      <dgm:spPr/>
      <dgm:t>
        <a:bodyPr/>
        <a:lstStyle/>
        <a:p>
          <a:endParaRPr lang="en-US" sz="12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C54B50-145A-419D-B3F5-1E197B208247}" type="parTrans" cxnId="{BAD38627-F45E-4A7D-AA52-83CABB16F573}">
      <dgm:prSet custT="1"/>
      <dgm:spPr/>
      <dgm:t>
        <a:bodyPr/>
        <a:lstStyle/>
        <a:p>
          <a:endParaRPr lang="en-US" sz="100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1D7EB6B-CF6B-446A-A5FA-2CD0A3114F28}" type="sibTrans" cxnId="{BAD38627-F45E-4A7D-AA52-83CABB16F573}">
      <dgm:prSet/>
      <dgm:spPr/>
      <dgm:t>
        <a:bodyPr/>
        <a:lstStyle/>
        <a:p>
          <a:endParaRPr lang="en-US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EFD0B71F-2A1E-4BA8-9FBD-E97DBF389EB9}" type="pres">
      <dgm:prSet presAssocID="{8236DEFB-EE1C-41AE-A874-53C6A068C86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86F8D7-4816-4335-818E-C1F62D9F3F47}" type="pres">
      <dgm:prSet presAssocID="{ED64E8AB-7330-4FE0-81B3-D8AB47F5F5E6}" presName="centerShape" presStyleLbl="node0" presStyleIdx="0" presStyleCnt="1"/>
      <dgm:spPr/>
      <dgm:t>
        <a:bodyPr/>
        <a:lstStyle/>
        <a:p>
          <a:endParaRPr lang="en-US"/>
        </a:p>
      </dgm:t>
    </dgm:pt>
    <dgm:pt modelId="{B47706DA-E772-4DA1-A8A5-07894F60BFB1}" type="pres">
      <dgm:prSet presAssocID="{21D44C2B-F59D-4F93-BDBA-D0632D6B883A}" presName="parTrans" presStyleLbl="sibTrans2D1" presStyleIdx="0" presStyleCnt="4"/>
      <dgm:spPr/>
      <dgm:t>
        <a:bodyPr/>
        <a:lstStyle/>
        <a:p>
          <a:endParaRPr lang="en-US"/>
        </a:p>
      </dgm:t>
    </dgm:pt>
    <dgm:pt modelId="{D15F3068-5E38-4460-B430-8976882B3F07}" type="pres">
      <dgm:prSet presAssocID="{21D44C2B-F59D-4F93-BDBA-D0632D6B883A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E62B5EE-5A33-42EC-9F97-6B321E001623}" type="pres">
      <dgm:prSet presAssocID="{201B7ABE-658D-4496-8B14-0B2E215B95F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FAE9A-1CB1-4AE4-AF04-60F82F4C93C2}" type="pres">
      <dgm:prSet presAssocID="{9424898C-77DC-4C3A-B1FF-FF0D8E279842}" presName="parTrans" presStyleLbl="sibTrans2D1" presStyleIdx="1" presStyleCnt="4"/>
      <dgm:spPr/>
      <dgm:t>
        <a:bodyPr/>
        <a:lstStyle/>
        <a:p>
          <a:endParaRPr lang="en-US"/>
        </a:p>
      </dgm:t>
    </dgm:pt>
    <dgm:pt modelId="{945260CD-F3FA-4F1F-AAFD-D387109BFC07}" type="pres">
      <dgm:prSet presAssocID="{9424898C-77DC-4C3A-B1FF-FF0D8E279842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3446D2A0-1F0C-4C5A-A238-7583932B8839}" type="pres">
      <dgm:prSet presAssocID="{D0B30B38-07B4-4AA5-A0D9-3BA6EE6A96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87993-00BE-42B8-9DF4-6E97C25015F9}" type="pres">
      <dgm:prSet presAssocID="{2FEF1D99-A09B-475E-9F29-F97CF6CCBE51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F569F4B-1B6A-4A81-818E-A15E3D73991F}" type="pres">
      <dgm:prSet presAssocID="{2FEF1D99-A09B-475E-9F29-F97CF6CCBE51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4CA75699-53CB-41C3-846A-60E58ACE8EF4}" type="pres">
      <dgm:prSet presAssocID="{723E7B46-F7A7-4BD8-B340-DC5EABB5291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DFB622-7B88-42CB-86E6-E507514E2EAB}" type="pres">
      <dgm:prSet presAssocID="{35C54B50-145A-419D-B3F5-1E197B208247}" presName="parTrans" presStyleLbl="sibTrans2D1" presStyleIdx="3" presStyleCnt="4"/>
      <dgm:spPr/>
      <dgm:t>
        <a:bodyPr/>
        <a:lstStyle/>
        <a:p>
          <a:endParaRPr lang="en-US"/>
        </a:p>
      </dgm:t>
    </dgm:pt>
    <dgm:pt modelId="{3627AC8D-E559-47B6-98B1-2726037B0F27}" type="pres">
      <dgm:prSet presAssocID="{35C54B50-145A-419D-B3F5-1E197B208247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D12A9126-0989-4433-8BBD-03516F977C4C}" type="pres">
      <dgm:prSet presAssocID="{6CABC725-3CC0-43C2-98FC-3A096EB04D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6BDC3B-D188-4A05-9A02-D7FE9F50D253}" type="presOf" srcId="{201B7ABE-658D-4496-8B14-0B2E215B95F0}" destId="{3E62B5EE-5A33-42EC-9F97-6B321E001623}" srcOrd="0" destOrd="0" presId="urn:microsoft.com/office/officeart/2005/8/layout/radial5"/>
    <dgm:cxn modelId="{E7D87AA0-5821-42D2-BA3F-5ECEF24A3695}" srcId="{ED64E8AB-7330-4FE0-81B3-D8AB47F5F5E6}" destId="{201B7ABE-658D-4496-8B14-0B2E215B95F0}" srcOrd="0" destOrd="0" parTransId="{21D44C2B-F59D-4F93-BDBA-D0632D6B883A}" sibTransId="{410E4953-9C6E-45F0-A621-85A5CDEF4900}"/>
    <dgm:cxn modelId="{88B93625-68C2-4D93-8EF1-F4ABCA4C855B}" type="presOf" srcId="{723E7B46-F7A7-4BD8-B340-DC5EABB5291C}" destId="{4CA75699-53CB-41C3-846A-60E58ACE8EF4}" srcOrd="0" destOrd="0" presId="urn:microsoft.com/office/officeart/2005/8/layout/radial5"/>
    <dgm:cxn modelId="{B3644393-C54E-4B85-9C97-BCF3856F86DF}" srcId="{ED64E8AB-7330-4FE0-81B3-D8AB47F5F5E6}" destId="{D0B30B38-07B4-4AA5-A0D9-3BA6EE6A9687}" srcOrd="1" destOrd="0" parTransId="{9424898C-77DC-4C3A-B1FF-FF0D8E279842}" sibTransId="{19F7B111-F727-4A46-A98B-B151FB724366}"/>
    <dgm:cxn modelId="{76A87A8F-3259-47DA-A5CC-B65B922A6427}" srcId="{8236DEFB-EE1C-41AE-A874-53C6A068C866}" destId="{ED64E8AB-7330-4FE0-81B3-D8AB47F5F5E6}" srcOrd="0" destOrd="0" parTransId="{75545A1C-9AFA-455B-BCF4-994B0EA3C3ED}" sibTransId="{1B227C08-9538-4B36-BC1B-45E59DE19EB5}"/>
    <dgm:cxn modelId="{3E2E936A-C4BE-4509-8C93-AA22777976B5}" type="presOf" srcId="{35C54B50-145A-419D-B3F5-1E197B208247}" destId="{A8DFB622-7B88-42CB-86E6-E507514E2EAB}" srcOrd="0" destOrd="0" presId="urn:microsoft.com/office/officeart/2005/8/layout/radial5"/>
    <dgm:cxn modelId="{AEA283D0-8238-4125-A01D-E3C2C3E4AF3C}" type="presOf" srcId="{35C54B50-145A-419D-B3F5-1E197B208247}" destId="{3627AC8D-E559-47B6-98B1-2726037B0F27}" srcOrd="1" destOrd="0" presId="urn:microsoft.com/office/officeart/2005/8/layout/radial5"/>
    <dgm:cxn modelId="{1E684C27-151C-48C4-B7D7-1EC2634AAA7D}" type="presOf" srcId="{21D44C2B-F59D-4F93-BDBA-D0632D6B883A}" destId="{D15F3068-5E38-4460-B430-8976882B3F07}" srcOrd="1" destOrd="0" presId="urn:microsoft.com/office/officeart/2005/8/layout/radial5"/>
    <dgm:cxn modelId="{099AEFD6-A877-4875-921D-5B81532EFD12}" type="presOf" srcId="{9424898C-77DC-4C3A-B1FF-FF0D8E279842}" destId="{945260CD-F3FA-4F1F-AAFD-D387109BFC07}" srcOrd="1" destOrd="0" presId="urn:microsoft.com/office/officeart/2005/8/layout/radial5"/>
    <dgm:cxn modelId="{8A12C1EC-F42F-4909-ABB9-3E2A8EE68BFB}" type="presOf" srcId="{21D44C2B-F59D-4F93-BDBA-D0632D6B883A}" destId="{B47706DA-E772-4DA1-A8A5-07894F60BFB1}" srcOrd="0" destOrd="0" presId="urn:microsoft.com/office/officeart/2005/8/layout/radial5"/>
    <dgm:cxn modelId="{7D124261-9EB7-4811-AF1A-0D4FDA435FD0}" type="presOf" srcId="{2FEF1D99-A09B-475E-9F29-F97CF6CCBE51}" destId="{07887993-00BE-42B8-9DF4-6E97C25015F9}" srcOrd="0" destOrd="0" presId="urn:microsoft.com/office/officeart/2005/8/layout/radial5"/>
    <dgm:cxn modelId="{4C2D2BC5-22EF-418F-810A-19E12C8C930C}" srcId="{ED64E8AB-7330-4FE0-81B3-D8AB47F5F5E6}" destId="{723E7B46-F7A7-4BD8-B340-DC5EABB5291C}" srcOrd="2" destOrd="0" parTransId="{2FEF1D99-A09B-475E-9F29-F97CF6CCBE51}" sibTransId="{705EFCD7-8554-4E71-916A-4F8466180F02}"/>
    <dgm:cxn modelId="{BECC9703-B722-403E-A495-4208716E5841}" type="presOf" srcId="{2FEF1D99-A09B-475E-9F29-F97CF6CCBE51}" destId="{FF569F4B-1B6A-4A81-818E-A15E3D73991F}" srcOrd="1" destOrd="0" presId="urn:microsoft.com/office/officeart/2005/8/layout/radial5"/>
    <dgm:cxn modelId="{BAD38627-F45E-4A7D-AA52-83CABB16F573}" srcId="{ED64E8AB-7330-4FE0-81B3-D8AB47F5F5E6}" destId="{6CABC725-3CC0-43C2-98FC-3A096EB04D4B}" srcOrd="3" destOrd="0" parTransId="{35C54B50-145A-419D-B3F5-1E197B208247}" sibTransId="{11D7EB6B-CF6B-446A-A5FA-2CD0A3114F28}"/>
    <dgm:cxn modelId="{E75C275A-FB18-4719-B7B9-762D6D438DCC}" type="presOf" srcId="{8236DEFB-EE1C-41AE-A874-53C6A068C866}" destId="{EFD0B71F-2A1E-4BA8-9FBD-E97DBF389EB9}" srcOrd="0" destOrd="0" presId="urn:microsoft.com/office/officeart/2005/8/layout/radial5"/>
    <dgm:cxn modelId="{96C94664-DA61-4BC5-8A06-C21BA8869AA4}" type="presOf" srcId="{6CABC725-3CC0-43C2-98FC-3A096EB04D4B}" destId="{D12A9126-0989-4433-8BBD-03516F977C4C}" srcOrd="0" destOrd="0" presId="urn:microsoft.com/office/officeart/2005/8/layout/radial5"/>
    <dgm:cxn modelId="{51ADDA80-E7C8-483A-A8EE-83BE7912E120}" type="presOf" srcId="{ED64E8AB-7330-4FE0-81B3-D8AB47F5F5E6}" destId="{5A86F8D7-4816-4335-818E-C1F62D9F3F47}" srcOrd="0" destOrd="0" presId="urn:microsoft.com/office/officeart/2005/8/layout/radial5"/>
    <dgm:cxn modelId="{8F49834F-0FCF-49EC-B418-5138C11686C5}" type="presOf" srcId="{9424898C-77DC-4C3A-B1FF-FF0D8E279842}" destId="{A40FAE9A-1CB1-4AE4-AF04-60F82F4C93C2}" srcOrd="0" destOrd="0" presId="urn:microsoft.com/office/officeart/2005/8/layout/radial5"/>
    <dgm:cxn modelId="{D33D4A81-57E8-4D29-89E8-F6E9DDE1115E}" type="presOf" srcId="{D0B30B38-07B4-4AA5-A0D9-3BA6EE6A9687}" destId="{3446D2A0-1F0C-4C5A-A238-7583932B8839}" srcOrd="0" destOrd="0" presId="urn:microsoft.com/office/officeart/2005/8/layout/radial5"/>
    <dgm:cxn modelId="{A5961A8E-A350-444E-B9C2-16BAC0D475D9}" type="presParOf" srcId="{EFD0B71F-2A1E-4BA8-9FBD-E97DBF389EB9}" destId="{5A86F8D7-4816-4335-818E-C1F62D9F3F47}" srcOrd="0" destOrd="0" presId="urn:microsoft.com/office/officeart/2005/8/layout/radial5"/>
    <dgm:cxn modelId="{A750DAE5-D51B-4A90-B265-54A2A63895DB}" type="presParOf" srcId="{EFD0B71F-2A1E-4BA8-9FBD-E97DBF389EB9}" destId="{B47706DA-E772-4DA1-A8A5-07894F60BFB1}" srcOrd="1" destOrd="0" presId="urn:microsoft.com/office/officeart/2005/8/layout/radial5"/>
    <dgm:cxn modelId="{C94727E6-0A40-4251-AB5E-AC71445C8DF1}" type="presParOf" srcId="{B47706DA-E772-4DA1-A8A5-07894F60BFB1}" destId="{D15F3068-5E38-4460-B430-8976882B3F07}" srcOrd="0" destOrd="0" presId="urn:microsoft.com/office/officeart/2005/8/layout/radial5"/>
    <dgm:cxn modelId="{7C202493-1FF6-478C-BA5F-1C242E4C32CE}" type="presParOf" srcId="{EFD0B71F-2A1E-4BA8-9FBD-E97DBF389EB9}" destId="{3E62B5EE-5A33-42EC-9F97-6B321E001623}" srcOrd="2" destOrd="0" presId="urn:microsoft.com/office/officeart/2005/8/layout/radial5"/>
    <dgm:cxn modelId="{CA0D8F77-0259-48CB-AE9B-3B7E806352ED}" type="presParOf" srcId="{EFD0B71F-2A1E-4BA8-9FBD-E97DBF389EB9}" destId="{A40FAE9A-1CB1-4AE4-AF04-60F82F4C93C2}" srcOrd="3" destOrd="0" presId="urn:microsoft.com/office/officeart/2005/8/layout/radial5"/>
    <dgm:cxn modelId="{BAF00F16-13A8-45DD-BD02-EC61963C199C}" type="presParOf" srcId="{A40FAE9A-1CB1-4AE4-AF04-60F82F4C93C2}" destId="{945260CD-F3FA-4F1F-AAFD-D387109BFC07}" srcOrd="0" destOrd="0" presId="urn:microsoft.com/office/officeart/2005/8/layout/radial5"/>
    <dgm:cxn modelId="{0C1DB7F3-D12F-451A-8DCF-3DB96053D3E1}" type="presParOf" srcId="{EFD0B71F-2A1E-4BA8-9FBD-E97DBF389EB9}" destId="{3446D2A0-1F0C-4C5A-A238-7583932B8839}" srcOrd="4" destOrd="0" presId="urn:microsoft.com/office/officeart/2005/8/layout/radial5"/>
    <dgm:cxn modelId="{5C2BF714-5D04-4347-BDCB-1A6FE746EFB4}" type="presParOf" srcId="{EFD0B71F-2A1E-4BA8-9FBD-E97DBF389EB9}" destId="{07887993-00BE-42B8-9DF4-6E97C25015F9}" srcOrd="5" destOrd="0" presId="urn:microsoft.com/office/officeart/2005/8/layout/radial5"/>
    <dgm:cxn modelId="{18C1E7FF-E2D6-400D-9A4C-4C342CDF6276}" type="presParOf" srcId="{07887993-00BE-42B8-9DF4-6E97C25015F9}" destId="{FF569F4B-1B6A-4A81-818E-A15E3D73991F}" srcOrd="0" destOrd="0" presId="urn:microsoft.com/office/officeart/2005/8/layout/radial5"/>
    <dgm:cxn modelId="{4AA0CE5E-76D3-4AED-9DCF-F7780C9A0A5C}" type="presParOf" srcId="{EFD0B71F-2A1E-4BA8-9FBD-E97DBF389EB9}" destId="{4CA75699-53CB-41C3-846A-60E58ACE8EF4}" srcOrd="6" destOrd="0" presId="urn:microsoft.com/office/officeart/2005/8/layout/radial5"/>
    <dgm:cxn modelId="{F595868D-89BE-4B0B-8169-53F6C905974C}" type="presParOf" srcId="{EFD0B71F-2A1E-4BA8-9FBD-E97DBF389EB9}" destId="{A8DFB622-7B88-42CB-86E6-E507514E2EAB}" srcOrd="7" destOrd="0" presId="urn:microsoft.com/office/officeart/2005/8/layout/radial5"/>
    <dgm:cxn modelId="{4A81E0F8-70F0-49E9-BF17-DAB5E77E95CA}" type="presParOf" srcId="{A8DFB622-7B88-42CB-86E6-E507514E2EAB}" destId="{3627AC8D-E559-47B6-98B1-2726037B0F27}" srcOrd="0" destOrd="0" presId="urn:microsoft.com/office/officeart/2005/8/layout/radial5"/>
    <dgm:cxn modelId="{7C6BF70E-E54D-4031-9201-6E5A2D39AF2D}" type="presParOf" srcId="{EFD0B71F-2A1E-4BA8-9FBD-E97DBF389EB9}" destId="{D12A9126-0989-4433-8BBD-03516F977C4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1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5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08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6512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922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6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9210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200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563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5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90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15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6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58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9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26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51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60B3D79-0672-4AE0-8E99-B4E2B46731A9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52D8C-745C-4ABF-9099-9DBBF168BB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018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4" r:id="rId14"/>
    <p:sldLayoutId id="2147483855" r:id="rId15"/>
    <p:sldLayoutId id="2147483856" r:id="rId16"/>
    <p:sldLayoutId id="214748385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9.jpg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8675" y="586854"/>
            <a:ext cx="5197861" cy="194887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bn-BD" sz="124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149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8625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625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73" y="2275550"/>
            <a:ext cx="7202682" cy="3893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13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9182" y="95535"/>
            <a:ext cx="8761863" cy="120032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বিশদ আয় বিবরনী নমুনা </a:t>
            </a:r>
            <a:r>
              <a:rPr lang="bn-BD" sz="24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</a:p>
          <a:p>
            <a:pPr algn="ctr"/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নাম.........</a:t>
            </a:r>
          </a:p>
          <a:p>
            <a:pPr algn="ctr"/>
            <a:r>
              <a:rPr lang="bn-BD" sz="24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....সালের ...তারিখে সমাপ্ত বছরের।</a:t>
            </a:r>
            <a:endParaRPr lang="en-US" sz="2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905792"/>
              </p:ext>
            </p:extLst>
          </p:nvPr>
        </p:nvGraphicFramePr>
        <p:xfrm>
          <a:off x="136478" y="1343629"/>
          <a:ext cx="8720920" cy="548640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915981"/>
                <a:gridCol w="1719833"/>
                <a:gridCol w="2085106"/>
              </a:tblGrid>
              <a:tr h="5486401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ফেরত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আন্তঃ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ফেরত</a:t>
                      </a:r>
                      <a:endParaRPr lang="en-US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কারবারি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ব্যবসায়ি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endParaRPr lang="en-US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মালিক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কর্তৃক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মূল্যে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endParaRPr lang="en-US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(+)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অলিখিত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ধারে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বাকিতে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endParaRPr lang="bn-BD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12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0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 বিক্রয় মূল্য</a:t>
                      </a:r>
                      <a:r>
                        <a:rPr lang="bn-BD" sz="2000" b="1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bn-BD" sz="2400" b="1" u="sng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বিক্রিত পন্যের ব্যয়ঃ </a:t>
                      </a:r>
                    </a:p>
                    <a:p>
                      <a:r>
                        <a:rPr lang="bn-BD" sz="2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প্রারম্ভিক মজুদ পন্য/ মজুদ পন্য (১/১/২০...)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bn-BD" sz="20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00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ফেরত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বহিঃ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ফেরত</a:t>
                      </a:r>
                      <a:endParaRPr lang="en-US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কারবারি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ব্যবসায়ি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endParaRPr lang="en-US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মালিক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কর্তৃক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মূল্যে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endParaRPr lang="bn-BD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বিনা মূল্যে পন্য বিতরন </a:t>
                      </a:r>
                      <a:endParaRPr lang="en-US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(+)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অলিখিত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ধারে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বাকিতে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endParaRPr lang="bn-BD" sz="20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1800" baseline="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000" baseline="0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 ক্রয়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11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0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0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0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0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0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0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105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145206" y="2620370"/>
            <a:ext cx="16513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145206" y="5977719"/>
            <a:ext cx="16513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725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047831"/>
              </p:ext>
            </p:extLst>
          </p:nvPr>
        </p:nvGraphicFramePr>
        <p:xfrm>
          <a:off x="204717" y="245660"/>
          <a:ext cx="8720919" cy="6022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7092"/>
                <a:gridCol w="1828800"/>
                <a:gridCol w="1665027"/>
              </a:tblGrid>
              <a:tr h="627176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 </a:t>
                      </a:r>
                      <a:endParaRPr lang="en-US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845576"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মজুরি/ কুলির মজুরি 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আমদানি শুল্ক</a:t>
                      </a:r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শুল্ক/ নগর শুল্ক/ আবগারি শুল্ক </a:t>
                      </a: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পরিবহন/ ক্রয় পরিবহন/ আন্তঃপরিবহন/ জলযান ভাড়া/ জাহাজ ভাড়া</a:t>
                      </a: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গুদাম ভাড়া/ গুদামের অগ্নি বীমা/ ডর্ক চার্জ/ কুলি খরচ/ ঠেলা গাড়ি ভাড়া/ জ্বালানি খরচ</a:t>
                      </a: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সমাপনী মজুদ পন্য/ মজুদ পন্য(৩১/১২/২০../ কালান্তিক মজুদ </a:t>
                      </a:r>
                    </a:p>
                    <a:p>
                      <a:endParaRPr lang="bn-BD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মোট মুনাফার পরিমান </a:t>
                      </a:r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en-US" sz="2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(****) 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b="1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5404514" y="4012444"/>
            <a:ext cx="1897039" cy="81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7301553" y="4148920"/>
            <a:ext cx="1535373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7301553" y="4503761"/>
            <a:ext cx="504967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7301553" y="4571998"/>
            <a:ext cx="504967" cy="13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82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546" y="1251255"/>
            <a:ext cx="881645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। পণ্যের ক্রয় মুল্য হতে ক্রয় সংক্রান্ত খরচ বাদ দিয়ে নীট ক্রয় মুল্য নির্নয় করা হয়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সংক্রান্ত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খরচ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৩।নীট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বিক্রিত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পণ্যের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মূল্য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মুনাফা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ক্ষতির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য়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09684" y="204716"/>
            <a:ext cx="6646459" cy="8052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 তথ্য-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0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1304" y="797823"/>
            <a:ext cx="3532531" cy="10156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000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8679" y="2809861"/>
            <a:ext cx="7929350" cy="8309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57175" indent="-257175" algn="ctr">
              <a:buFont typeface="Wingdings" panose="05000000000000000000" pitchFamily="2" charset="2"/>
              <a:buChar char="v"/>
            </a:pP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বিশদ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আয়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বিবরনী ছকটি তৈরী কর?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60171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575197"/>
            <a:ext cx="6619245" cy="1193451"/>
          </a:xfrm>
        </p:spPr>
        <p:txBody>
          <a:bodyPr/>
          <a:lstStyle/>
          <a:p>
            <a:pPr algn="ctr"/>
            <a:r>
              <a:rPr lang="bn-BD" sz="6000" b="1" u="sng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6000" b="1" u="sng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3900" y="3261567"/>
            <a:ext cx="8625384" cy="645300"/>
          </a:xfrm>
        </p:spPr>
        <p:txBody>
          <a:bodyPr>
            <a:noAutofit/>
          </a:bodyPr>
          <a:lstStyle/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bn-BD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নীট বিক্রয় কিভাবে নির্ণয় করা যায়? 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370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830" y="1793721"/>
            <a:ext cx="8898340" cy="440120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2800" dirty="0" smtClean="0">
              <a:solidFill>
                <a:srgbClr val="FF0000"/>
              </a:solidFill>
            </a:endParaRPr>
          </a:p>
          <a:p>
            <a:pPr algn="just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বিক্রয়-৫০,০০০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ক্রয়-২৫,০০০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মজুদ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পণ্য (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০১-০১-১৪)১০,০০০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,অলিখিতবিক্রয়-৫,০০০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,মজুরী২৫০০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,মজুদপণ্য(৩১-১২-১৪)১,০০০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,জাহাজভাড়া- ১০,০০০ টাকা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উপরোল্লিখিত তথ্য হতে বিক্রিত পণ্যের ব্যয় নির্নয়  কর?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42949" y="600501"/>
            <a:ext cx="3712192" cy="10235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r>
              <a:rPr lang="bn-BD" sz="6000" u="sng" dirty="0" smtClean="0"/>
              <a:t> </a:t>
            </a:r>
            <a:endParaRPr lang="en-US" sz="6000" u="sng" dirty="0"/>
          </a:p>
        </p:txBody>
      </p:sp>
    </p:spTree>
    <p:extLst>
      <p:ext uri="{BB962C8B-B14F-4D97-AF65-F5344CB8AC3E}">
        <p14:creationId xmlns:p14="http://schemas.microsoft.com/office/powerpoint/2010/main" val="13183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5517" y="579176"/>
            <a:ext cx="3964781" cy="144655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28" y="2396887"/>
            <a:ext cx="7324584" cy="410176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984859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672" y="3359494"/>
            <a:ext cx="735614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 মজিবুর রহমান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 ব্যবসায় শিক্ষা )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দোল্লাই নোয়াবপুর আহসান উল্যাহ উচ্চ বিদ্যালয়</a:t>
            </a:r>
          </a:p>
          <a:p>
            <a:pPr algn="just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চান্দিনা, কুমিল্লা ।</a:t>
            </a:r>
            <a:endParaRPr lang="en-US" sz="3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565" y="204716"/>
            <a:ext cx="2509193" cy="28387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098041" y="1147483"/>
            <a:ext cx="28660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2800" b="1" u="sng" dirty="0" smtClean="0"/>
              <a:t> </a:t>
            </a:r>
            <a:endParaRPr lang="en-US" sz="2800" b="1" u="sng" dirty="0"/>
          </a:p>
        </p:txBody>
      </p:sp>
    </p:spTree>
    <p:extLst>
      <p:ext uri="{BB962C8B-B14F-4D97-AF65-F5344CB8AC3E}">
        <p14:creationId xmlns:p14="http://schemas.microsoft.com/office/powerpoint/2010/main" val="40025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030" y="118156"/>
            <a:ext cx="3152633" cy="338145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91570" y="3636091"/>
            <a:ext cx="7779224" cy="279200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শ্রেনি-নবম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হিসাব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48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480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59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13534385"/>
              </p:ext>
            </p:extLst>
          </p:nvPr>
        </p:nvGraphicFramePr>
        <p:xfrm>
          <a:off x="109182" y="95535"/>
          <a:ext cx="8789158" cy="649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474" y="2361066"/>
            <a:ext cx="2047164" cy="2047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521" y="-122830"/>
            <a:ext cx="2072117" cy="20881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4890" y="2313619"/>
            <a:ext cx="2129050" cy="204716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235" y="4640240"/>
            <a:ext cx="2093403" cy="21157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326" y="2313619"/>
            <a:ext cx="2079896" cy="20471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168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039" y="3974752"/>
            <a:ext cx="6194538" cy="1446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/>
              <a:t> </a:t>
            </a:r>
            <a:r>
              <a:rPr lang="bn-BD" sz="8800" dirty="0">
                <a:latin typeface="NikoshBAN" panose="02000000000000000000" pitchFamily="2" charset="0"/>
                <a:cs typeface="NikoshBAN" panose="02000000000000000000" pitchFamily="2" charset="0"/>
              </a:rPr>
              <a:t>আর্থিক বিবরণী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75" y="319867"/>
            <a:ext cx="4916039" cy="3160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45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sz="48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  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59" y="1853248"/>
            <a:ext cx="8761863" cy="1208890"/>
          </a:xfrm>
        </p:spPr>
        <p:txBody>
          <a:bodyPr>
            <a:noAutofit/>
          </a:bodyPr>
          <a:lstStyle/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১) নীট ক্রয় ও নীট বিক্রয় মূল্য নির্ণয় করতে পারবে । </a:t>
            </a:r>
          </a:p>
          <a:p>
            <a:r>
              <a:rPr lang="bn-BD" sz="4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২) মোট মুনাফা / ক্ষতি নির্ণয় করতে পারবে। </a:t>
            </a:r>
            <a:endParaRPr lang="en-US" sz="40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3825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432" y="0"/>
            <a:ext cx="8393373" cy="1569660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নীট ক্রয় নির্ণয়ের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নাম.........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....সালের ...তারিখে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সমাপ্ত বছরের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681251"/>
              </p:ext>
            </p:extLst>
          </p:nvPr>
        </p:nvGraphicFramePr>
        <p:xfrm>
          <a:off x="1" y="1636784"/>
          <a:ext cx="9143998" cy="5091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41599"/>
                <a:gridCol w="2044800"/>
                <a:gridCol w="1857599"/>
              </a:tblGrid>
              <a:tr h="519838"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r>
                        <a:rPr lang="bn-BD" sz="20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0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টাকা </a:t>
                      </a:r>
                      <a:endParaRPr lang="en-US" sz="20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</a:tr>
              <a:tr h="4571724"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ফেরত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বহিঃ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ফেরত</a:t>
                      </a:r>
                      <a:endParaRPr lang="en-US" sz="2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কারবারি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ব্যবসায়ি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endParaRPr lang="en-US" sz="2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মালিক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কর্তৃক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endParaRPr lang="bn-BD" sz="2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বিনা মূল্যে পন্য বিতরন </a:t>
                      </a:r>
                      <a:endParaRPr lang="en-US" sz="2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(+)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অলিখিত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বাকিতে</a:t>
                      </a:r>
                      <a:r>
                        <a:rPr lang="en-US" sz="28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ক্রয়</a:t>
                      </a:r>
                      <a:endParaRPr lang="en-US" sz="28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36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 ক্রয় মূল্য</a:t>
                      </a:r>
                      <a:r>
                        <a:rPr lang="bn-BD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800" b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</a:t>
                      </a:r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</a:t>
                      </a:r>
                    </a:p>
                    <a:p>
                      <a:r>
                        <a:rPr lang="bn-BD" sz="2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sz="28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8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8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8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8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8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3600" b="1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6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281683" y="4790365"/>
            <a:ext cx="19064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9224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194" y="193842"/>
            <a:ext cx="8598090" cy="1754326"/>
          </a:xfrm>
          <a:prstGeom prst="rect">
            <a:avLst/>
          </a:prstGeom>
          <a:solidFill>
            <a:schemeClr val="accent5"/>
          </a:solidFill>
          <a:ln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নীট বিক্রয়ের নির্ণয়ের </a:t>
            </a:r>
            <a:r>
              <a:rPr lang="bn-BD" sz="3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প্রতিষ্ঠানের নাম.........</a:t>
            </a:r>
          </a:p>
          <a:p>
            <a:pPr algn="ctr"/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....সালের ...তারিখে সমাপ্ত বছরের।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70320"/>
              </p:ext>
            </p:extLst>
          </p:nvPr>
        </p:nvGraphicFramePr>
        <p:xfrm>
          <a:off x="150126" y="1948168"/>
          <a:ext cx="8843749" cy="433370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4985220"/>
                <a:gridCol w="1744055"/>
                <a:gridCol w="2114474"/>
              </a:tblGrid>
              <a:tr h="61415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বিবরন</a:t>
                      </a:r>
                      <a:r>
                        <a:rPr lang="en-US" sz="18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18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টাকা</a:t>
                      </a:r>
                      <a:endParaRPr lang="en-US" sz="1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</a:tr>
              <a:tr h="371955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</a:p>
                    <a:p>
                      <a:r>
                        <a:rPr lang="en-US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4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ফেরত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আন্তঃ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ফেরত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কারবারি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ব্যবসায়ি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বাট্রা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(-)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মালিক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কর্তৃক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মূল্যে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পন্য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উত্তোলন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(+)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অলিখিত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ধারে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/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বাকিতে</a:t>
                      </a:r>
                      <a:r>
                        <a:rPr lang="en-US" sz="2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বিক্রয়</a:t>
                      </a:r>
                      <a:endParaRPr lang="en-US" sz="2400" baseline="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r>
                        <a:rPr lang="bn-BD" sz="32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নিট বিক্রয় মূল্য</a:t>
                      </a:r>
                      <a:r>
                        <a:rPr lang="bn-BD" sz="32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2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2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bn-BD" sz="24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endParaRPr lang="bn-BD" sz="24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BD" sz="2400" dirty="0" smtClean="0">
                        <a:solidFill>
                          <a:schemeClr val="bg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3200" b="1" dirty="0" smtClean="0">
                          <a:solidFill>
                            <a:schemeClr val="bg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****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076967" y="4394579"/>
            <a:ext cx="176056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435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1804" y="999060"/>
            <a:ext cx="4577648" cy="120032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US" sz="7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6286" y="2963694"/>
            <a:ext cx="7369791" cy="1107996"/>
          </a:xfrm>
          <a:prstGeom prst="rect">
            <a:avLst/>
          </a:prstGeom>
          <a:solidFill>
            <a:schemeClr val="accent4"/>
          </a:solidFill>
          <a:ln>
            <a:solidFill>
              <a:srgbClr val="FF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নীট ক্রয় কিভাবে করা যায় 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21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371</TotalTime>
  <Words>490</Words>
  <Application>Microsoft Office PowerPoint</Application>
  <PresentationFormat>On-screen Show (4:3)</PresentationFormat>
  <Paragraphs>162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Century Gothic</vt:lpstr>
      <vt:lpstr>NikoshBAN</vt:lpstr>
      <vt:lpstr>Vrinda</vt:lpstr>
      <vt:lpstr>Wingdings</vt:lpstr>
      <vt:lpstr>Wingdings 3</vt:lpstr>
      <vt:lpstr>Ion</vt:lpstr>
      <vt:lpstr> স্বাগতম </vt:lpstr>
      <vt:lpstr>PowerPoint Presentation</vt:lpstr>
      <vt:lpstr>PowerPoint Presentation</vt:lpstr>
      <vt:lpstr>PowerPoint Presentation</vt:lpstr>
      <vt:lpstr>PowerPoint Presentation</vt:lpstr>
      <vt:lpstr>এই পাঠ শেষে শিক্ষার্থীরা...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জোড়ায় কাজ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118</cp:revision>
  <dcterms:created xsi:type="dcterms:W3CDTF">2021-01-12T00:10:48Z</dcterms:created>
  <dcterms:modified xsi:type="dcterms:W3CDTF">2021-02-08T08:37:12Z</dcterms:modified>
</cp:coreProperties>
</file>