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61" r:id="rId6"/>
    <p:sldId id="262" r:id="rId7"/>
    <p:sldId id="264" r:id="rId8"/>
    <p:sldId id="265" r:id="rId9"/>
    <p:sldId id="266" r:id="rId10"/>
    <p:sldId id="271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470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333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0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865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311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608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45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001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68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78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959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1F729-07C7-497B-9D1D-E8B6CF24715D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B62BC-3C70-47A6-BEB2-BFBB32CD9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2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1"/>
            <a:ext cx="12192000" cy="16854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897945"/>
            <a:ext cx="6499275" cy="3970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/>
              </a:rPr>
              <a:t>মুহাম্মদ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আব্দুল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মান্নান</a:t>
            </a:r>
            <a:r>
              <a:rPr lang="en-US" sz="3600" b="1" dirty="0" smtClean="0">
                <a:latin typeface="NikoshBAN"/>
              </a:rPr>
              <a:t> </a:t>
            </a:r>
          </a:p>
          <a:p>
            <a:r>
              <a:rPr lang="en-US" sz="3600" b="1" dirty="0" err="1" smtClean="0">
                <a:latin typeface="NikoshBAN"/>
              </a:rPr>
              <a:t>সহকারী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শিক্ষক</a:t>
            </a:r>
            <a:endParaRPr lang="en-US" sz="3600" b="1" dirty="0" smtClean="0">
              <a:latin typeface="NikoshBAN"/>
            </a:endParaRPr>
          </a:p>
          <a:p>
            <a:r>
              <a:rPr lang="en-US" sz="3600" b="1" dirty="0" err="1" smtClean="0">
                <a:latin typeface="NikoshBAN"/>
              </a:rPr>
              <a:t>বাঁশ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বাড়ীয়া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ইসলামীয়া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দাখিল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মাদ্রাসা</a:t>
            </a:r>
            <a:r>
              <a:rPr lang="en-US" sz="3600" b="1" dirty="0" smtClean="0">
                <a:latin typeface="NikoshBAN"/>
              </a:rPr>
              <a:t> </a:t>
            </a:r>
          </a:p>
          <a:p>
            <a:r>
              <a:rPr lang="en-US" sz="3600" b="1" dirty="0" err="1" smtClean="0">
                <a:latin typeface="NikoshBAN"/>
              </a:rPr>
              <a:t>সীতাকুন্ড,চট্টগ্রাম</a:t>
            </a:r>
            <a:endParaRPr lang="en-US" sz="3600" b="1" dirty="0" smtClean="0">
              <a:latin typeface="NikoshBAN"/>
            </a:endParaRPr>
          </a:p>
          <a:p>
            <a:r>
              <a:rPr lang="en-US" sz="3600" b="1" dirty="0" err="1" smtClean="0">
                <a:latin typeface="NikoshBAN"/>
              </a:rPr>
              <a:t>আলাপন</a:t>
            </a:r>
            <a:r>
              <a:rPr lang="en-US" sz="3600" b="1" dirty="0" smtClean="0">
                <a:latin typeface="NikoshBAN"/>
              </a:rPr>
              <a:t> – </a:t>
            </a:r>
            <a:r>
              <a:rPr lang="en-US" sz="3600" b="1" dirty="0" smtClean="0">
                <a:latin typeface="NikoshBAN"/>
                <a:cs typeface="Times New Roman" pitchFamily="18" charset="0"/>
              </a:rPr>
              <a:t>01815 607595  </a:t>
            </a:r>
          </a:p>
          <a:p>
            <a:r>
              <a:rPr lang="en-US" sz="3600" b="1" dirty="0" smtClean="0">
                <a:latin typeface="NikoshBAN"/>
              </a:rPr>
              <a:t>ই- </a:t>
            </a:r>
            <a:r>
              <a:rPr lang="en-US" sz="3600" b="1" dirty="0" err="1" smtClean="0">
                <a:latin typeface="NikoshBAN"/>
              </a:rPr>
              <a:t>মেইল</a:t>
            </a:r>
            <a:r>
              <a:rPr lang="en-US" sz="3600" b="1" dirty="0" smtClean="0">
                <a:latin typeface="NikoshBAN"/>
              </a:rPr>
              <a:t> – </a:t>
            </a:r>
            <a:r>
              <a:rPr lang="en-US" sz="3600" b="1" dirty="0" smtClean="0">
                <a:latin typeface="NikoshBAN"/>
                <a:cs typeface="Times New Roman" pitchFamily="18" charset="0"/>
              </a:rPr>
              <a:t>abbidm5@gmail.com</a:t>
            </a:r>
            <a:endParaRPr lang="en-US" sz="3600" b="1" dirty="0">
              <a:latin typeface="NikoshBAN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1477" y="2875401"/>
            <a:ext cx="5650523" cy="378565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/>
              </a:rPr>
              <a:t>শ্রেণিঃ</a:t>
            </a:r>
            <a:r>
              <a:rPr kumimoji="0" lang="en-US" sz="48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/>
              </a:rPr>
              <a:t> </a:t>
            </a:r>
            <a:r>
              <a:rPr lang="en-US" sz="48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সপ্তম</a:t>
            </a:r>
            <a:endParaRPr kumimoji="0" lang="bn-BD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/>
              </a:rPr>
              <a:t>বিষয়ঃ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/>
              </a:rPr>
              <a:t> </a:t>
            </a:r>
            <a:r>
              <a:rPr lang="en-US" sz="48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গণিত</a:t>
            </a:r>
            <a:endParaRPr kumimoji="0" lang="bn-BD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/>
              </a:rPr>
              <a:t>অধ্যায়ঃ </a:t>
            </a:r>
            <a:r>
              <a:rPr lang="en-US" sz="4800" b="1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২.২</a:t>
            </a:r>
            <a:endParaRPr lang="bn-BD" sz="4800" b="1" kern="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পাঠঃ </a:t>
            </a:r>
            <a:r>
              <a:rPr lang="en-US" sz="48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লাভ-ক্ষতি</a:t>
            </a:r>
            <a:endParaRPr lang="en-US" sz="4800" b="1" kern="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none" strike="noStrike" kern="0" cap="none" spc="0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/>
              </a:rPr>
              <a:t>সময়ঃ</a:t>
            </a:r>
            <a:r>
              <a:rPr kumimoji="0" lang="bn-BD" sz="4800" b="1" i="0" u="none" strike="noStrike" kern="0" cap="none" spc="0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/>
              </a:rPr>
              <a:t> ৫০ মিনিট</a:t>
            </a:r>
            <a:endParaRPr kumimoji="0" lang="en-US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0" y="1688123"/>
            <a:ext cx="121920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/>
                <a:cs typeface="NikoshLightBAN" pitchFamily="2" charset="0"/>
              </a:rPr>
              <a:t>পরিচিতি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/>
                <a:cs typeface="NikoshLightBAN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/>
              <a:cs typeface="NikoshLight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1406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1920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/>
              </a:rPr>
              <a:t>           </a:t>
            </a:r>
            <a:r>
              <a:rPr lang="en-US" sz="5400" b="1" dirty="0" err="1" smtClean="0">
                <a:latin typeface="NikoshBAN"/>
              </a:rPr>
              <a:t>একক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কাজ</a:t>
            </a:r>
            <a:endParaRPr lang="en-US" sz="5400" b="1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31140"/>
            <a:ext cx="12192000" cy="18466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/>
              </a:rPr>
              <a:t>সমস্যাঃ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সফিক</a:t>
            </a:r>
            <a:r>
              <a:rPr lang="en-US" sz="4400" b="1" dirty="0" smtClean="0">
                <a:latin typeface="NikoshBAN"/>
              </a:rPr>
              <a:t> ১০০ </a:t>
            </a:r>
            <a:r>
              <a:rPr lang="en-US" sz="4400" b="1" dirty="0" err="1" smtClean="0">
                <a:latin typeface="NikoshBAN"/>
              </a:rPr>
              <a:t>টাকায়</a:t>
            </a:r>
            <a:r>
              <a:rPr lang="en-US" sz="4400" b="1" dirty="0" smtClean="0">
                <a:latin typeface="NikoshBAN"/>
              </a:rPr>
              <a:t> ৫ </a:t>
            </a:r>
            <a:r>
              <a:rPr lang="en-US" sz="4400" b="1" dirty="0" err="1" smtClean="0">
                <a:latin typeface="NikoshBAN"/>
              </a:rPr>
              <a:t>টি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খাতা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কিনে</a:t>
            </a:r>
            <a:r>
              <a:rPr lang="en-US" sz="4400" b="1" dirty="0" smtClean="0">
                <a:latin typeface="NikoshBAN"/>
              </a:rPr>
              <a:t> ১২০ </a:t>
            </a:r>
            <a:r>
              <a:rPr lang="en-US" sz="4400" b="1" dirty="0" err="1" smtClean="0">
                <a:latin typeface="NikoshBAN"/>
              </a:rPr>
              <a:t>টাকায়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বিক্রয়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করলে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শতকরা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কত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লাভ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হবে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6000" b="1" dirty="0" smtClean="0">
                <a:latin typeface="NikoshBAN"/>
              </a:rPr>
              <a:t> ?  </a:t>
            </a:r>
            <a:endParaRPr lang="en-US" sz="4400" b="1" dirty="0">
              <a:latin typeface="NikoshBAN"/>
            </a:endParaRPr>
          </a:p>
        </p:txBody>
      </p:sp>
      <p:pic>
        <p:nvPicPr>
          <p:cNvPr id="5" name="Picture 4" descr="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115" y="2926081"/>
            <a:ext cx="5908623" cy="39319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5205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199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                </a:t>
            </a:r>
            <a:r>
              <a:rPr lang="en-US" sz="4800" b="1" dirty="0" err="1" smtClean="0">
                <a:solidFill>
                  <a:srgbClr val="002060"/>
                </a:solidFill>
              </a:rPr>
              <a:t>দলীয়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কাজ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9990"/>
            <a:ext cx="12192000" cy="2462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2">
                    <a:lumMod val="25000"/>
                  </a:schemeClr>
                </a:solidFill>
                <a:latin typeface="NikoshBAN"/>
              </a:rPr>
              <a:t>সমস্যাঃ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NikoshBAN"/>
              </a:rPr>
              <a:t> 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আরিফ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মিষ্টির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দোকান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থেকে</a:t>
            </a:r>
            <a:r>
              <a:rPr lang="en-US" sz="4000" b="1" dirty="0" smtClean="0">
                <a:latin typeface="NikoshBAN"/>
              </a:rPr>
              <a:t> ২০০ </a:t>
            </a:r>
            <a:r>
              <a:rPr lang="en-US" sz="4000" b="1" dirty="0" err="1" smtClean="0">
                <a:latin typeface="NikoshBAN"/>
              </a:rPr>
              <a:t>টাকা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দরে</a:t>
            </a:r>
            <a:r>
              <a:rPr lang="en-US" sz="4000" b="1" dirty="0" smtClean="0">
                <a:latin typeface="NikoshBAN"/>
              </a:rPr>
              <a:t> ৩ </a:t>
            </a:r>
            <a:r>
              <a:rPr lang="en-US" sz="4000" b="1" dirty="0" err="1" smtClean="0">
                <a:latin typeface="NikoshBAN"/>
              </a:rPr>
              <a:t>কেজি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চমচম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ক্রয়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করলো</a:t>
            </a:r>
            <a:r>
              <a:rPr lang="en-US" sz="4000" b="1" dirty="0" smtClean="0">
                <a:latin typeface="NikoshBAN"/>
              </a:rPr>
              <a:t>। </a:t>
            </a:r>
            <a:r>
              <a:rPr lang="en-US" sz="4000" b="1" dirty="0" err="1" smtClean="0">
                <a:latin typeface="NikoshBAN"/>
              </a:rPr>
              <a:t>ভ্যাটের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হার</a:t>
            </a:r>
            <a:r>
              <a:rPr lang="en-US" sz="4000" b="1" dirty="0" smtClean="0">
                <a:latin typeface="NikoshBAN"/>
              </a:rPr>
              <a:t> ৫ </a:t>
            </a:r>
            <a:r>
              <a:rPr lang="en-US" sz="4000" b="1" dirty="0" err="1" smtClean="0">
                <a:latin typeface="NikoshBAN"/>
              </a:rPr>
              <a:t>টাকা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হলে</a:t>
            </a:r>
            <a:r>
              <a:rPr lang="en-US" sz="4000" b="1" dirty="0" smtClean="0">
                <a:latin typeface="NikoshBAN"/>
              </a:rPr>
              <a:t>, </a:t>
            </a:r>
            <a:r>
              <a:rPr lang="bn-BD" sz="4000" b="1" dirty="0" smtClean="0">
                <a:latin typeface="NikoshBAN"/>
              </a:rPr>
              <a:t>চমচম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ক্রয়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বাবদ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সে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দোকানিকে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কত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টাকা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দেবে</a:t>
            </a:r>
            <a:r>
              <a:rPr lang="en-US" sz="6000" b="1" dirty="0" smtClean="0">
                <a:latin typeface="NikoshBAN"/>
              </a:rPr>
              <a:t>?</a:t>
            </a:r>
            <a:endParaRPr lang="en-US" sz="4000" b="1" dirty="0">
              <a:latin typeface="NikoshBAN"/>
            </a:endParaRPr>
          </a:p>
        </p:txBody>
      </p:sp>
      <p:pic>
        <p:nvPicPr>
          <p:cNvPr id="4" name="Picture 3" descr="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174" y="3418449"/>
            <a:ext cx="4591978" cy="34395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5726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7731" y="382137"/>
            <a:ext cx="835243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              </a:t>
            </a:r>
            <a:r>
              <a:rPr lang="en-US" sz="6000" b="1" dirty="0" err="1" smtClean="0">
                <a:latin typeface="NikoshBAN"/>
              </a:rPr>
              <a:t>মূল্যায়ন</a:t>
            </a:r>
            <a:endParaRPr lang="en-US" sz="60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07289"/>
            <a:ext cx="12192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লাভ</a:t>
            </a:r>
            <a:r>
              <a:rPr lang="en-US" sz="4000" b="1" dirty="0" smtClean="0">
                <a:latin typeface="NikoshBAN"/>
              </a:rPr>
              <a:t>  </a:t>
            </a:r>
            <a:r>
              <a:rPr lang="en-US" sz="4000" b="1" dirty="0" err="1" smtClean="0">
                <a:latin typeface="NikoshBAN"/>
              </a:rPr>
              <a:t>কখন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হয়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bn-BD" sz="4000" b="1" dirty="0" smtClean="0">
                <a:latin typeface="NikoshBAN"/>
              </a:rPr>
              <a:t>?</a:t>
            </a:r>
            <a:r>
              <a:rPr lang="en-US" sz="4000" b="1" dirty="0" smtClean="0">
                <a:latin typeface="NikoshBAN"/>
              </a:rPr>
              <a:t> </a:t>
            </a:r>
            <a:endParaRPr lang="en-US" sz="4000" b="1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70746"/>
            <a:ext cx="121920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ক্ষতি</a:t>
            </a:r>
            <a:r>
              <a:rPr lang="bn-BD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কখন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হয়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bn-BD" sz="4000" b="1" dirty="0" smtClean="0">
                <a:latin typeface="NikoshBAN"/>
              </a:rPr>
              <a:t>?</a:t>
            </a:r>
            <a:r>
              <a:rPr lang="en-US" sz="4000" b="1" dirty="0" smtClean="0">
                <a:latin typeface="NikoshBAN"/>
              </a:rPr>
              <a:t> </a:t>
            </a:r>
            <a:endParaRPr lang="en-US" sz="4000" b="1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4626590"/>
            <a:ext cx="12191999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কর</a:t>
            </a:r>
            <a:r>
              <a:rPr lang="bn-BD" sz="4000" b="1" dirty="0">
                <a:latin typeface="NikoshBAN"/>
              </a:rPr>
              <a:t> </a:t>
            </a:r>
            <a:r>
              <a:rPr lang="en-US" sz="4000" b="1" dirty="0" err="1" smtClean="0">
                <a:latin typeface="NikoshBAN"/>
              </a:rPr>
              <a:t>সম্পর্কে</a:t>
            </a:r>
            <a:r>
              <a:rPr lang="bn-BD" sz="4000" b="1" dirty="0" smtClean="0">
                <a:latin typeface="NikoshBAN"/>
              </a:rPr>
              <a:t> বল?</a:t>
            </a:r>
            <a:endParaRPr lang="en-US" sz="4000" b="1" dirty="0"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711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/>
              </a:rPr>
              <a:t>            </a:t>
            </a:r>
            <a:r>
              <a:rPr lang="en-US" sz="6000" b="1" dirty="0" err="1" smtClean="0">
                <a:latin typeface="NikoshBAN"/>
              </a:rPr>
              <a:t>বাড়ির</a:t>
            </a:r>
            <a:r>
              <a:rPr lang="en-US" sz="6000" b="1" dirty="0" smtClean="0">
                <a:latin typeface="NikoshBAN"/>
              </a:rPr>
              <a:t> </a:t>
            </a:r>
            <a:r>
              <a:rPr lang="en-US" sz="6000" b="1" dirty="0" err="1" smtClean="0">
                <a:latin typeface="NikoshBAN"/>
              </a:rPr>
              <a:t>কাজ</a:t>
            </a:r>
            <a:endParaRPr lang="en-US" sz="60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34663"/>
            <a:ext cx="12192000" cy="25237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/>
              </a:rPr>
              <a:t>সমস্যাঃ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একজন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মাছ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বিক্রেতা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এক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হালি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ইলিশ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মাছ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smtClean="0">
                <a:latin typeface="NikoshBAN"/>
              </a:rPr>
              <a:t>৩২০০ </a:t>
            </a:r>
            <a:r>
              <a:rPr lang="en-US" sz="4400" b="1" dirty="0" err="1" smtClean="0">
                <a:latin typeface="NikoshBAN"/>
              </a:rPr>
              <a:t>টাকায়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কিনে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প্রতিটি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মাছ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smtClean="0">
                <a:latin typeface="NikoshBAN"/>
              </a:rPr>
              <a:t>৭০</a:t>
            </a:r>
            <a:r>
              <a:rPr lang="en-US" sz="4400" b="1" dirty="0" smtClean="0">
                <a:latin typeface="NikoshBAN"/>
              </a:rPr>
              <a:t>০ </a:t>
            </a:r>
            <a:r>
              <a:rPr lang="en-US" sz="4400" b="1" dirty="0" err="1" smtClean="0">
                <a:latin typeface="NikoshBAN"/>
              </a:rPr>
              <a:t>টাকায়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বিক্রয়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করলেন</a:t>
            </a:r>
            <a:r>
              <a:rPr lang="en-US" sz="4400" b="1" dirty="0" smtClean="0">
                <a:latin typeface="NikoshBAN"/>
              </a:rPr>
              <a:t>। </a:t>
            </a:r>
            <a:r>
              <a:rPr lang="en-US" sz="4400" b="1" dirty="0" err="1" smtClean="0">
                <a:latin typeface="NikoshBAN"/>
              </a:rPr>
              <a:t>তার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শতকরা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কত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লাভ</a:t>
            </a:r>
            <a:r>
              <a:rPr lang="en-US" sz="4400" b="1" dirty="0" smtClean="0">
                <a:latin typeface="NikoshBAN"/>
              </a:rPr>
              <a:t> বা </a:t>
            </a:r>
            <a:r>
              <a:rPr lang="en-US" sz="4400" b="1" dirty="0" err="1" smtClean="0">
                <a:latin typeface="NikoshBAN"/>
              </a:rPr>
              <a:t>ক্ষতি</a:t>
            </a:r>
            <a:r>
              <a:rPr lang="en-US" sz="4400" b="1" dirty="0" smtClean="0">
                <a:latin typeface="NikoshBAN"/>
              </a:rPr>
              <a:t> </a:t>
            </a:r>
            <a:r>
              <a:rPr lang="en-US" sz="4400" b="1" dirty="0" err="1" smtClean="0">
                <a:latin typeface="NikoshBAN"/>
              </a:rPr>
              <a:t>হলো</a:t>
            </a:r>
            <a:r>
              <a:rPr lang="en-US" sz="6000" b="1" dirty="0" smtClean="0">
                <a:latin typeface="NikoshBAN"/>
              </a:rPr>
              <a:t>? </a:t>
            </a:r>
            <a:r>
              <a:rPr lang="en-US" sz="4400" b="1" dirty="0" smtClean="0">
                <a:latin typeface="NikoshBAN"/>
              </a:rPr>
              <a:t>  </a:t>
            </a:r>
            <a:endParaRPr lang="en-US" sz="4400" b="1" dirty="0"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53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83392"/>
            <a:ext cx="12191999" cy="15430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red-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16258"/>
            <a:ext cx="12192000" cy="51417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806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নিত্য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প্রয়োজনীয়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জিনিস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বিক্রয়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করছেন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।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/>
            </a:endParaRPr>
          </a:p>
        </p:txBody>
      </p:sp>
      <p:pic>
        <p:nvPicPr>
          <p:cNvPr id="7" name="Picture 6" descr="v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75248"/>
            <a:ext cx="5964702" cy="6182752"/>
          </a:xfrm>
          <a:prstGeom prst="rect">
            <a:avLst/>
          </a:prstGeom>
        </p:spPr>
      </p:pic>
      <p:pic>
        <p:nvPicPr>
          <p:cNvPr id="8" name="Picture 7" descr="v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99" y="693492"/>
            <a:ext cx="6242901" cy="61645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33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4037" y="0"/>
            <a:ext cx="721672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/>
              </a:rPr>
              <a:t>               </a:t>
            </a:r>
            <a:r>
              <a:rPr lang="bn-BD" sz="5400" b="1" dirty="0" smtClean="0">
                <a:latin typeface="NikoshBAN"/>
              </a:rPr>
              <a:t>শিখনফল</a:t>
            </a:r>
            <a:endParaRPr lang="en-US" sz="5400" b="1" dirty="0">
              <a:latin typeface="NikoshB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229201"/>
            <a:ext cx="12192000" cy="4302297"/>
            <a:chOff x="0" y="1229201"/>
            <a:chExt cx="12192000" cy="4302297"/>
          </a:xfrm>
        </p:grpSpPr>
        <p:sp>
          <p:nvSpPr>
            <p:cNvPr id="3" name="TextBox 2"/>
            <p:cNvSpPr txBox="1"/>
            <p:nvPr/>
          </p:nvSpPr>
          <p:spPr>
            <a:xfrm>
              <a:off x="0" y="1229201"/>
              <a:ext cx="8338782" cy="76944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4400" b="1" dirty="0" smtClean="0">
                  <a:latin typeface="NikoshBAN"/>
                </a:rPr>
                <a:t>এই পাঠ শেষে শিক্ষা</a:t>
              </a:r>
              <a:r>
                <a:rPr lang="en-US" sz="4400" b="1" dirty="0" err="1" smtClean="0">
                  <a:latin typeface="NikoshBAN"/>
                </a:rPr>
                <a:t>র্থীরা</a:t>
              </a:r>
              <a:r>
                <a:rPr lang="en-US" sz="4000" b="1" dirty="0" smtClean="0">
                  <a:latin typeface="NikoshBAN"/>
                </a:rPr>
                <a:t>…………</a:t>
              </a:r>
              <a:endParaRPr lang="en-US" sz="4000" b="1" dirty="0">
                <a:latin typeface="NikoshBAN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0" y="2630704"/>
              <a:ext cx="12192000" cy="7694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002060"/>
                  </a:solidFill>
                  <a:latin typeface="NikoshBAN"/>
                </a:rPr>
                <a:t>লাভ-ক্ষতি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/>
                </a:rPr>
                <a:t> 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/>
                </a:rPr>
                <a:t>কী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/>
                </a:rPr>
                <a:t> 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/>
                </a:rPr>
                <a:t>তা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/>
                </a:rPr>
                <a:t> 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/>
                </a:rPr>
                <a:t>ব্যাখ্যা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/>
                </a:rPr>
                <a:t> 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/>
                </a:rPr>
                <a:t>করতে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/>
                </a:rPr>
                <a:t> 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/>
                </a:rPr>
                <a:t>পারবে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/>
                </a:rPr>
                <a:t>।</a:t>
              </a:r>
              <a:endParaRPr lang="en-US" sz="4400" b="1" dirty="0">
                <a:solidFill>
                  <a:srgbClr val="002060"/>
                </a:solidFill>
                <a:latin typeface="NikoshBAN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3425588"/>
              <a:ext cx="12192000" cy="70788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7030A0"/>
                  </a:solidFill>
                  <a:latin typeface="NikoshBAN"/>
                </a:rPr>
                <a:t>লাভ-ক্ষতি</a:t>
              </a:r>
              <a:r>
                <a:rPr lang="en-US" sz="4000" b="1" dirty="0" smtClean="0">
                  <a:solidFill>
                    <a:srgbClr val="7030A0"/>
                  </a:solidFill>
                  <a:latin typeface="NikoshBAN"/>
                </a:rPr>
                <a:t> </a:t>
              </a:r>
              <a:r>
                <a:rPr lang="en-US" sz="4000" b="1" dirty="0" err="1" smtClean="0">
                  <a:solidFill>
                    <a:srgbClr val="7030A0"/>
                  </a:solidFill>
                  <a:latin typeface="NikoshBAN"/>
                </a:rPr>
                <a:t>সংক্রান্ত</a:t>
              </a:r>
              <a:r>
                <a:rPr lang="en-US" sz="4000" b="1" dirty="0" smtClean="0">
                  <a:solidFill>
                    <a:srgbClr val="7030A0"/>
                  </a:solidFill>
                  <a:latin typeface="NikoshBAN"/>
                </a:rPr>
                <a:t> </a:t>
              </a:r>
              <a:r>
                <a:rPr lang="en-US" sz="4000" b="1" dirty="0" err="1" smtClean="0">
                  <a:solidFill>
                    <a:srgbClr val="7030A0"/>
                  </a:solidFill>
                  <a:latin typeface="NikoshBAN"/>
                </a:rPr>
                <a:t>সমস্যার</a:t>
              </a:r>
              <a:r>
                <a:rPr lang="en-US" sz="4000" b="1" dirty="0" smtClean="0">
                  <a:solidFill>
                    <a:srgbClr val="7030A0"/>
                  </a:solidFill>
                  <a:latin typeface="NikoshBAN"/>
                </a:rPr>
                <a:t> </a:t>
              </a:r>
              <a:r>
                <a:rPr lang="en-US" sz="4000" b="1" dirty="0" err="1" smtClean="0">
                  <a:solidFill>
                    <a:srgbClr val="7030A0"/>
                  </a:solidFill>
                  <a:latin typeface="NikoshBAN"/>
                </a:rPr>
                <a:t>সমাধান</a:t>
              </a:r>
              <a:r>
                <a:rPr lang="en-US" sz="4000" b="1" dirty="0" smtClean="0">
                  <a:solidFill>
                    <a:srgbClr val="7030A0"/>
                  </a:solidFill>
                  <a:latin typeface="NikoshBAN"/>
                </a:rPr>
                <a:t> </a:t>
              </a:r>
              <a:r>
                <a:rPr lang="en-US" sz="4000" b="1" dirty="0" err="1" smtClean="0">
                  <a:solidFill>
                    <a:srgbClr val="7030A0"/>
                  </a:solidFill>
                  <a:latin typeface="NikoshBAN"/>
                </a:rPr>
                <a:t>করতে</a:t>
              </a:r>
              <a:r>
                <a:rPr lang="en-US" sz="4000" b="1" dirty="0" smtClean="0">
                  <a:solidFill>
                    <a:srgbClr val="7030A0"/>
                  </a:solidFill>
                  <a:latin typeface="NikoshBAN"/>
                </a:rPr>
                <a:t> </a:t>
              </a:r>
              <a:r>
                <a:rPr lang="en-US" sz="4000" b="1" dirty="0" err="1" smtClean="0">
                  <a:solidFill>
                    <a:srgbClr val="7030A0"/>
                  </a:solidFill>
                  <a:latin typeface="NikoshBAN"/>
                </a:rPr>
                <a:t>পারে</a:t>
              </a:r>
              <a:r>
                <a:rPr lang="en-US" sz="4000" b="1" dirty="0" smtClean="0">
                  <a:solidFill>
                    <a:srgbClr val="7030A0"/>
                  </a:solidFill>
                  <a:latin typeface="NikoshBAN"/>
                </a:rPr>
                <a:t>।</a:t>
              </a:r>
              <a:endParaRPr lang="en-US" sz="4000" b="1" dirty="0">
                <a:solidFill>
                  <a:srgbClr val="7030A0"/>
                </a:solidFill>
                <a:latin typeface="NikoshBAN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4208059"/>
              <a:ext cx="12191999" cy="1323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latin typeface="NikoshBAN"/>
                </a:rPr>
                <a:t>কর</a:t>
              </a:r>
              <a:r>
                <a:rPr lang="en-US" sz="4000" b="1" dirty="0" smtClean="0">
                  <a:latin typeface="NikoshBAN"/>
                </a:rPr>
                <a:t>, </a:t>
              </a:r>
              <a:r>
                <a:rPr lang="en-US" sz="4000" b="1" dirty="0" err="1" smtClean="0">
                  <a:latin typeface="NikoshBAN"/>
                </a:rPr>
                <a:t>ভ্যাট</a:t>
              </a:r>
              <a:r>
                <a:rPr lang="en-US" sz="4000" b="1" dirty="0" smtClean="0">
                  <a:latin typeface="NikoshBAN"/>
                </a:rPr>
                <a:t>, </a:t>
              </a:r>
              <a:r>
                <a:rPr lang="en-US" sz="4000" b="1" dirty="0" err="1" smtClean="0">
                  <a:latin typeface="NikoshBAN"/>
                </a:rPr>
                <a:t>কমিশন</a:t>
              </a:r>
              <a:r>
                <a:rPr lang="en-US" sz="4000" b="1" dirty="0" smtClean="0">
                  <a:latin typeface="NikoshBAN"/>
                </a:rPr>
                <a:t> ও </a:t>
              </a:r>
              <a:r>
                <a:rPr lang="en-US" sz="4000" b="1" dirty="0" err="1" smtClean="0">
                  <a:latin typeface="NikoshBAN"/>
                </a:rPr>
                <a:t>মুদ্রা</a:t>
              </a:r>
              <a:r>
                <a:rPr lang="en-US" sz="4000" b="1" dirty="0" smtClean="0">
                  <a:latin typeface="NikoshBAN"/>
                </a:rPr>
                <a:t> </a:t>
              </a:r>
              <a:r>
                <a:rPr lang="en-US" sz="4000" b="1" dirty="0" err="1" smtClean="0">
                  <a:latin typeface="NikoshBAN"/>
                </a:rPr>
                <a:t>বিনিময়</a:t>
              </a:r>
              <a:r>
                <a:rPr lang="en-US" sz="4000" b="1" dirty="0" smtClean="0">
                  <a:latin typeface="NikoshBAN"/>
                </a:rPr>
                <a:t> </a:t>
              </a:r>
              <a:r>
                <a:rPr lang="en-US" sz="4000" b="1" dirty="0" err="1" smtClean="0">
                  <a:latin typeface="NikoshBAN"/>
                </a:rPr>
                <a:t>সংক্রান্ত</a:t>
              </a:r>
              <a:r>
                <a:rPr lang="en-US" sz="4000" b="1" dirty="0" smtClean="0">
                  <a:latin typeface="NikoshBAN"/>
                </a:rPr>
                <a:t> </a:t>
              </a:r>
              <a:r>
                <a:rPr lang="en-US" sz="4000" b="1" dirty="0" err="1" smtClean="0">
                  <a:latin typeface="NikoshBAN"/>
                </a:rPr>
                <a:t>দৈনন্দিন</a:t>
              </a:r>
              <a:r>
                <a:rPr lang="en-US" sz="4000" b="1" dirty="0" smtClean="0">
                  <a:latin typeface="NikoshBAN"/>
                </a:rPr>
                <a:t> </a:t>
              </a:r>
              <a:r>
                <a:rPr lang="en-US" sz="4000" b="1" dirty="0" err="1" smtClean="0">
                  <a:latin typeface="NikoshBAN"/>
                </a:rPr>
                <a:t>জীবনের</a:t>
              </a:r>
              <a:r>
                <a:rPr lang="en-US" sz="4000" b="1" dirty="0" smtClean="0">
                  <a:latin typeface="NikoshBAN"/>
                </a:rPr>
                <a:t> </a:t>
              </a:r>
              <a:r>
                <a:rPr lang="en-US" sz="4000" b="1" dirty="0" err="1" smtClean="0">
                  <a:latin typeface="NikoshBAN"/>
                </a:rPr>
                <a:t>সমস্যার</a:t>
              </a:r>
              <a:r>
                <a:rPr lang="en-US" sz="4000" b="1" dirty="0" smtClean="0">
                  <a:latin typeface="NikoshBAN"/>
                </a:rPr>
                <a:t> </a:t>
              </a:r>
              <a:r>
                <a:rPr lang="en-US" sz="4000" b="1" dirty="0" err="1" smtClean="0">
                  <a:latin typeface="NikoshBAN"/>
                </a:rPr>
                <a:t>সমাধান</a:t>
              </a:r>
              <a:r>
                <a:rPr lang="en-US" sz="4000" b="1" dirty="0" smtClean="0">
                  <a:latin typeface="NikoshBAN"/>
                </a:rPr>
                <a:t> </a:t>
              </a:r>
              <a:r>
                <a:rPr lang="en-US" sz="4000" b="1" dirty="0" err="1" smtClean="0">
                  <a:latin typeface="NikoshBAN"/>
                </a:rPr>
                <a:t>করতে</a:t>
              </a:r>
              <a:r>
                <a:rPr lang="en-US" sz="4000" b="1" dirty="0" smtClean="0">
                  <a:latin typeface="NikoshBAN"/>
                </a:rPr>
                <a:t> </a:t>
              </a:r>
              <a:r>
                <a:rPr lang="en-US" sz="4000" b="1" dirty="0" err="1" smtClean="0">
                  <a:latin typeface="NikoshBAN"/>
                </a:rPr>
                <a:t>পারবে</a:t>
              </a:r>
              <a:r>
                <a:rPr lang="en-US" sz="4000" b="1" dirty="0" smtClean="0">
                  <a:latin typeface="NikoshBAN"/>
                </a:rPr>
                <a:t>।</a:t>
              </a:r>
              <a:endParaRPr lang="en-US" sz="4000" b="1" dirty="0">
                <a:latin typeface="NikoshBAN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7929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835" y="436099"/>
            <a:ext cx="421715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/>
              </a:rPr>
              <a:t> </a:t>
            </a:r>
            <a:r>
              <a:rPr lang="en-US" sz="3600" b="1" dirty="0" smtClean="0">
                <a:latin typeface="NikoshBAN"/>
              </a:rPr>
              <a:t>    </a:t>
            </a:r>
            <a:r>
              <a:rPr lang="en-US" sz="3600" b="1" dirty="0" err="1" smtClean="0">
                <a:solidFill>
                  <a:srgbClr val="FF0000"/>
                </a:solidFill>
                <a:latin typeface="NikoshBAN"/>
              </a:rPr>
              <a:t>ব্যবসায়ে</a:t>
            </a:r>
            <a:r>
              <a:rPr lang="en-US" sz="36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/>
              </a:rPr>
              <a:t>লাভ</a:t>
            </a:r>
            <a:endParaRPr lang="en-US" sz="3600" b="1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635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468"/>
            <a:ext cx="5959730" cy="5929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647" y="934844"/>
            <a:ext cx="6150353" cy="59231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/>
              </a:rPr>
              <a:t>                  </a:t>
            </a:r>
            <a:r>
              <a:rPr lang="en-US" sz="5400" b="1" dirty="0" err="1" smtClean="0">
                <a:latin typeface="NikoshBAN"/>
              </a:rPr>
              <a:t>ব্যবসায়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ক্ষতি</a:t>
            </a:r>
            <a:endParaRPr lang="en-US" sz="5400" b="1" dirty="0"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800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191999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</a:t>
            </a:r>
            <a:r>
              <a:rPr lang="en-US" sz="8000" b="1" dirty="0" err="1" smtClean="0">
                <a:latin typeface="NikoshBAN"/>
              </a:rPr>
              <a:t>আজকের</a:t>
            </a:r>
            <a:r>
              <a:rPr lang="en-US" sz="8000" b="1" dirty="0" smtClean="0">
                <a:latin typeface="NikoshBAN"/>
              </a:rPr>
              <a:t>  </a:t>
            </a:r>
            <a:r>
              <a:rPr lang="bn-BD" sz="8000" b="1" dirty="0" smtClean="0">
                <a:latin typeface="NikoshBAN"/>
              </a:rPr>
              <a:t>পাঠ</a:t>
            </a:r>
            <a:r>
              <a:rPr lang="en-US" sz="8000" b="1" dirty="0" smtClean="0">
                <a:latin typeface="NikoshBAN"/>
              </a:rPr>
              <a:t>-</a:t>
            </a:r>
            <a:r>
              <a:rPr lang="bn-BD" sz="8000" b="1" dirty="0" smtClean="0">
                <a:latin typeface="NikoshBAN"/>
              </a:rPr>
              <a:t> </a:t>
            </a:r>
            <a:endParaRPr lang="en-US" sz="60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19843"/>
            <a:ext cx="12192000" cy="144655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     </a:t>
            </a:r>
            <a:r>
              <a:rPr lang="en-US" sz="8800" b="1" dirty="0" err="1" smtClean="0">
                <a:latin typeface="NikoshBAN"/>
              </a:rPr>
              <a:t>লাভ-ক্ষতি</a:t>
            </a:r>
            <a:endParaRPr lang="en-US" sz="8800" b="1" dirty="0">
              <a:latin typeface="NikoshBAN"/>
            </a:endParaRPr>
          </a:p>
        </p:txBody>
      </p:sp>
      <p:pic>
        <p:nvPicPr>
          <p:cNvPr id="4" name="Picture 3" descr="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799631"/>
            <a:ext cx="12192000" cy="40583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6830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সমস্যাঃ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3200" b="1" dirty="0" smtClean="0">
                <a:latin typeface="NikoshBAN"/>
              </a:rPr>
              <a:t>৭৫ </a:t>
            </a:r>
            <a:r>
              <a:rPr lang="en-US" sz="3200" b="1" dirty="0" err="1" smtClean="0">
                <a:latin typeface="NikoshBAN"/>
              </a:rPr>
              <a:t>টাকায়</a:t>
            </a:r>
            <a:r>
              <a:rPr lang="en-US" sz="3200" b="1" dirty="0" smtClean="0">
                <a:latin typeface="NikoshBAN"/>
              </a:rPr>
              <a:t> ১৫টি </a:t>
            </a:r>
            <a:r>
              <a:rPr lang="en-US" sz="3200" b="1" dirty="0" err="1" smtClean="0">
                <a:latin typeface="NikoshBAN"/>
              </a:rPr>
              <a:t>বলপেন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কিনে</a:t>
            </a:r>
            <a:r>
              <a:rPr lang="en-US" sz="3200" b="1" dirty="0" smtClean="0">
                <a:latin typeface="NikoshBAN"/>
              </a:rPr>
              <a:t> ৯০ </a:t>
            </a:r>
            <a:r>
              <a:rPr lang="en-US" sz="3200" b="1" dirty="0" err="1" smtClean="0">
                <a:latin typeface="NikoshBAN"/>
              </a:rPr>
              <a:t>টাকায়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বিক্রয়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করলে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শতকরা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কত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লাভ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হবে</a:t>
            </a:r>
            <a:r>
              <a:rPr lang="en-US" sz="3200" b="1" dirty="0" smtClean="0">
                <a:latin typeface="NikoshBAN"/>
              </a:rPr>
              <a:t>।   </a:t>
            </a:r>
            <a:endParaRPr lang="en-US" sz="32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23889"/>
            <a:ext cx="12192000" cy="58785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সামাধানঃ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এখানে</a:t>
            </a:r>
            <a:r>
              <a:rPr lang="en-US" sz="2800" b="1" dirty="0" smtClean="0">
                <a:latin typeface="NikoshBAN"/>
              </a:rPr>
              <a:t>  ১৫টি </a:t>
            </a:r>
            <a:r>
              <a:rPr lang="en-US" sz="2800" b="1" dirty="0" err="1" smtClean="0">
                <a:latin typeface="NikoshBAN"/>
              </a:rPr>
              <a:t>বলপেনের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ক্রয়মূল্য</a:t>
            </a:r>
            <a:r>
              <a:rPr lang="en-US" sz="2800" b="1" dirty="0" smtClean="0">
                <a:latin typeface="NikoshBAN"/>
              </a:rPr>
              <a:t> ৭৫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r>
              <a:rPr lang="en-US" sz="2800" b="1" dirty="0">
                <a:latin typeface="NikoshBAN"/>
              </a:rPr>
              <a:t> </a:t>
            </a:r>
            <a:r>
              <a:rPr lang="en-US" sz="2800" b="1" dirty="0" smtClean="0">
                <a:latin typeface="NikoshBAN"/>
              </a:rPr>
              <a:t>                          </a:t>
            </a:r>
            <a:r>
              <a:rPr lang="en-US" sz="2800" b="1" dirty="0" err="1" smtClean="0">
                <a:latin typeface="NikoshBAN"/>
              </a:rPr>
              <a:t>এবং</a:t>
            </a:r>
            <a:r>
              <a:rPr lang="en-US" sz="2800" b="1" dirty="0" smtClean="0">
                <a:latin typeface="NikoshBAN"/>
              </a:rPr>
              <a:t>     ১৫টি </a:t>
            </a:r>
            <a:r>
              <a:rPr lang="en-US" sz="2800" b="1" dirty="0" err="1" smtClean="0">
                <a:latin typeface="NikoshBAN"/>
              </a:rPr>
              <a:t>বলপেনের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বিক্রয়মূল</a:t>
            </a:r>
            <a:r>
              <a:rPr lang="en-US" sz="2800" b="1" dirty="0" smtClean="0">
                <a:latin typeface="NikoshBAN"/>
              </a:rPr>
              <a:t> ৯০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r>
              <a:rPr lang="en-US" sz="2800" b="1" dirty="0" err="1" smtClean="0">
                <a:latin typeface="NikoshBAN"/>
              </a:rPr>
              <a:t>অতএব</a:t>
            </a:r>
            <a:r>
              <a:rPr lang="en-US" sz="2800" b="1" dirty="0" smtClean="0">
                <a:latin typeface="NikoshBAN"/>
              </a:rPr>
              <a:t>   </a:t>
            </a:r>
            <a:r>
              <a:rPr lang="en-US" sz="2800" b="1" dirty="0" err="1" smtClean="0">
                <a:latin typeface="NikoshBAN"/>
              </a:rPr>
              <a:t>লাভ</a:t>
            </a:r>
            <a:r>
              <a:rPr lang="en-US" sz="2800" b="1" dirty="0" smtClean="0">
                <a:latin typeface="NikoshBAN"/>
              </a:rPr>
              <a:t> = </a:t>
            </a:r>
            <a:r>
              <a:rPr lang="en-US" sz="2800" b="1" dirty="0" err="1" smtClean="0">
                <a:latin typeface="NikoshBAN"/>
              </a:rPr>
              <a:t>বিক্রয়মূল্য</a:t>
            </a:r>
            <a:r>
              <a:rPr lang="en-US" sz="2800" b="1" dirty="0" smtClean="0">
                <a:latin typeface="NikoshBAN"/>
              </a:rPr>
              <a:t> – </a:t>
            </a:r>
            <a:r>
              <a:rPr lang="en-US" sz="2800" b="1" dirty="0" err="1" smtClean="0">
                <a:latin typeface="NikoshBAN"/>
              </a:rPr>
              <a:t>ক্রয়মূল্য</a:t>
            </a:r>
            <a:endParaRPr lang="en-US" sz="2800" b="1" dirty="0" smtClean="0">
              <a:latin typeface="NikoshBAN"/>
            </a:endParaRPr>
          </a:p>
          <a:p>
            <a:r>
              <a:rPr lang="en-US" sz="2800" b="1" dirty="0">
                <a:latin typeface="NikoshBAN"/>
              </a:rPr>
              <a:t> </a:t>
            </a:r>
            <a:r>
              <a:rPr lang="en-US" sz="2800" b="1" dirty="0" smtClean="0">
                <a:latin typeface="NikoshBAN"/>
              </a:rPr>
              <a:t>                         = ৯০ </a:t>
            </a:r>
            <a:r>
              <a:rPr lang="en-US" sz="2800" b="1" dirty="0" err="1" smtClean="0">
                <a:latin typeface="NikoshBAN"/>
              </a:rPr>
              <a:t>টাকা</a:t>
            </a:r>
            <a:r>
              <a:rPr lang="en-US" sz="2800" b="1" dirty="0" smtClean="0">
                <a:latin typeface="NikoshBAN"/>
              </a:rPr>
              <a:t> – ৭৫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r>
              <a:rPr lang="en-US" sz="2800" b="1" dirty="0">
                <a:latin typeface="NikoshBAN"/>
              </a:rPr>
              <a:t> </a:t>
            </a:r>
            <a:r>
              <a:rPr lang="en-US" sz="2800" b="1" dirty="0" smtClean="0">
                <a:latin typeface="NikoshBAN"/>
              </a:rPr>
              <a:t>                         = ১৫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endParaRPr lang="en-US" sz="2800" b="1" dirty="0">
              <a:latin typeface="NikoshBAN"/>
            </a:endParaRPr>
          </a:p>
          <a:p>
            <a:r>
              <a:rPr lang="en-US" sz="2800" b="1" dirty="0" smtClean="0">
                <a:latin typeface="NikoshBAN"/>
              </a:rPr>
              <a:t>৭৫ </a:t>
            </a:r>
            <a:r>
              <a:rPr lang="en-US" sz="2800" b="1" dirty="0" err="1" smtClean="0">
                <a:latin typeface="NikoshBAN"/>
              </a:rPr>
              <a:t>টাকায়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লাভ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হয়</a:t>
            </a:r>
            <a:r>
              <a:rPr lang="en-US" sz="2800" b="1" dirty="0" smtClean="0">
                <a:latin typeface="NikoshBAN"/>
              </a:rPr>
              <a:t> ১৫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endParaRPr lang="en-US" sz="2800" b="1" dirty="0" smtClean="0">
              <a:latin typeface="NikoshBAN"/>
            </a:endParaRPr>
          </a:p>
          <a:p>
            <a:r>
              <a:rPr lang="en-US" sz="2800" b="1" dirty="0" smtClean="0">
                <a:latin typeface="NikoshBAN"/>
              </a:rPr>
              <a:t>১         ,,        ,,       </a:t>
            </a:r>
            <a:r>
              <a:rPr lang="en-US" sz="2800" b="1" dirty="0" smtClean="0">
                <a:latin typeface="NikoshBAN"/>
              </a:rPr>
              <a:t>,, </a:t>
            </a:r>
            <a:r>
              <a:rPr lang="en-US" sz="2800" b="1" dirty="0" smtClean="0">
                <a:latin typeface="NikoshBAN"/>
              </a:rPr>
              <a:t>            ,, </a:t>
            </a:r>
            <a:endParaRPr lang="en-US" sz="2800" b="1" dirty="0" smtClean="0">
              <a:latin typeface="NikoshBAN"/>
            </a:endParaRPr>
          </a:p>
          <a:p>
            <a:endParaRPr lang="en-US" sz="2800" b="1" dirty="0">
              <a:latin typeface="NikoshBAN"/>
            </a:endParaRPr>
          </a:p>
          <a:p>
            <a:r>
              <a:rPr lang="en-US" sz="2800" b="1" dirty="0" smtClean="0">
                <a:latin typeface="NikoshBAN"/>
              </a:rPr>
              <a:t> ১০০          ,,        ,,       ,, </a:t>
            </a:r>
            <a:r>
              <a:rPr lang="en-US" sz="2800" b="1" dirty="0" smtClean="0">
                <a:latin typeface="NikoshBAN"/>
              </a:rPr>
              <a:t>                   </a:t>
            </a:r>
            <a:r>
              <a:rPr lang="en-US" sz="2800" b="1" dirty="0" smtClean="0">
                <a:latin typeface="NikoshBAN"/>
              </a:rPr>
              <a:t>,,          </a:t>
            </a:r>
            <a:r>
              <a:rPr lang="en-US" sz="2800" b="1" dirty="0" smtClean="0">
                <a:latin typeface="NikoshBAN"/>
              </a:rPr>
              <a:t>বা, ২০ </a:t>
            </a:r>
            <a:r>
              <a:rPr lang="en-US" sz="2800" b="1" dirty="0" err="1" smtClean="0">
                <a:latin typeface="NikoshBAN"/>
              </a:rPr>
              <a:t>টাকা</a:t>
            </a:r>
            <a:r>
              <a:rPr lang="en-US" sz="2800" b="1" dirty="0" smtClean="0">
                <a:latin typeface="NikoshBAN"/>
              </a:rPr>
              <a:t>       </a:t>
            </a:r>
          </a:p>
          <a:p>
            <a:endParaRPr lang="en-US" sz="2800" b="1" dirty="0" smtClean="0">
              <a:latin typeface="NikoshBAN"/>
            </a:endParaRPr>
          </a:p>
          <a:p>
            <a:r>
              <a:rPr lang="en-US" sz="2800" b="1" dirty="0" err="1" smtClean="0">
                <a:latin typeface="NikoshBAN"/>
              </a:rPr>
              <a:t>অতএব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লাভ</a:t>
            </a:r>
            <a:r>
              <a:rPr lang="en-US" sz="2800" b="1" dirty="0" smtClean="0">
                <a:latin typeface="NikoshBAN"/>
              </a:rPr>
              <a:t> ২০% ।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16155" y="5036023"/>
            <a:ext cx="941696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52633" y="4693987"/>
            <a:ext cx="80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১৫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52633" y="5036023"/>
            <a:ext cx="80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/>
              </a:rPr>
              <a:t>৭৫</a:t>
            </a:r>
            <a:endParaRPr lang="en-US" b="1" dirty="0">
              <a:latin typeface="NikoshB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766782" y="6133217"/>
            <a:ext cx="1392072" cy="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5367" y="5741525"/>
            <a:ext cx="155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১৫        ১০০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05367" y="6240763"/>
            <a:ext cx="151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৭৫</a:t>
            </a:r>
            <a:endParaRPr lang="en-US" b="1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65944655"/>
              </p:ext>
            </p:extLst>
          </p:nvPr>
        </p:nvGraphicFramePr>
        <p:xfrm>
          <a:off x="4094043" y="5785835"/>
          <a:ext cx="389246" cy="324632"/>
        </p:xfrm>
        <a:graphic>
          <a:graphicData uri="http://schemas.openxmlformats.org/presentationml/2006/ole">
            <p:oleObj spid="_x0000_s1087" name="Equation" r:id="rId3" imgW="114120" imgH="1267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169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138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সমস্যাঃ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একজন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মাছ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বিক্রেতা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একটি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ইলিশ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মাছ</a:t>
            </a:r>
            <a:r>
              <a:rPr lang="en-US" sz="2800" b="1" dirty="0" smtClean="0">
                <a:latin typeface="NikoshBAN"/>
              </a:rPr>
              <a:t> ৮০০ </a:t>
            </a:r>
            <a:r>
              <a:rPr lang="en-US" sz="2800" b="1" dirty="0" err="1" smtClean="0">
                <a:latin typeface="NikoshBAN"/>
              </a:rPr>
              <a:t>টাকায়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কিনে</a:t>
            </a:r>
            <a:r>
              <a:rPr lang="en-US" sz="2800" b="1" dirty="0" smtClean="0">
                <a:latin typeface="NikoshBAN"/>
              </a:rPr>
              <a:t> ৭০০ </a:t>
            </a:r>
            <a:r>
              <a:rPr lang="en-US" sz="2800" b="1" dirty="0" err="1" smtClean="0">
                <a:latin typeface="NikoshBAN"/>
              </a:rPr>
              <a:t>টাকায়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বিক্রয়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করলেন</a:t>
            </a:r>
            <a:r>
              <a:rPr lang="en-US" sz="2800" b="1" dirty="0" smtClean="0">
                <a:latin typeface="NikoshBAN"/>
              </a:rPr>
              <a:t>। </a:t>
            </a:r>
            <a:r>
              <a:rPr lang="en-US" sz="2800" b="1" dirty="0" err="1" smtClean="0">
                <a:latin typeface="NikoshBAN"/>
              </a:rPr>
              <a:t>তার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শতকরা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কত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লাভ</a:t>
            </a:r>
            <a:r>
              <a:rPr lang="en-US" sz="2800" b="1" dirty="0" smtClean="0">
                <a:latin typeface="NikoshBAN"/>
              </a:rPr>
              <a:t> বা </a:t>
            </a:r>
            <a:r>
              <a:rPr lang="en-US" sz="2800" b="1" dirty="0" err="1" smtClean="0">
                <a:latin typeface="NikoshBAN"/>
              </a:rPr>
              <a:t>ক্ষতি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হলো</a:t>
            </a:r>
            <a:r>
              <a:rPr lang="en-US" sz="2800" b="1" dirty="0" smtClean="0">
                <a:latin typeface="NikoshBAN"/>
              </a:rPr>
              <a:t>।</a:t>
            </a:r>
            <a:endParaRPr lang="en-US" sz="36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96" y="1252026"/>
            <a:ext cx="759739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/>
              </a:rPr>
              <a:t>সমাধানঃ</a:t>
            </a:r>
            <a:r>
              <a:rPr lang="en-US" sz="40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এখানে</a:t>
            </a:r>
            <a:r>
              <a:rPr lang="en-US" sz="2800" b="1" dirty="0" smtClean="0">
                <a:latin typeface="NikoshBAN"/>
              </a:rPr>
              <a:t>, </a:t>
            </a:r>
            <a:r>
              <a:rPr lang="en-US" sz="2800" b="1" dirty="0" err="1" smtClean="0">
                <a:latin typeface="NikoshBAN"/>
              </a:rPr>
              <a:t>ক্রয়মূল্য</a:t>
            </a:r>
            <a:r>
              <a:rPr lang="en-US" sz="2800" b="1" dirty="0" smtClean="0">
                <a:latin typeface="NikoshBAN"/>
              </a:rPr>
              <a:t> ৮০০ </a:t>
            </a:r>
            <a:r>
              <a:rPr lang="en-US" sz="2800" b="1" dirty="0" err="1" smtClean="0">
                <a:latin typeface="NikoshBAN"/>
              </a:rPr>
              <a:t>টকা</a:t>
            </a:r>
            <a:endParaRPr lang="en-US" sz="2800" b="1" dirty="0" smtClean="0">
              <a:latin typeface="NikoshBAN"/>
            </a:endParaRPr>
          </a:p>
          <a:p>
            <a:r>
              <a:rPr lang="en-US" sz="2800" b="1" dirty="0">
                <a:latin typeface="NikoshBAN"/>
              </a:rPr>
              <a:t> </a:t>
            </a:r>
            <a:r>
              <a:rPr lang="en-US" sz="2800" b="1" dirty="0" smtClean="0">
                <a:latin typeface="NikoshBAN"/>
              </a:rPr>
              <a:t>                        </a:t>
            </a:r>
            <a:r>
              <a:rPr lang="en-US" sz="2800" b="1" dirty="0" err="1" smtClean="0">
                <a:latin typeface="NikoshBAN"/>
              </a:rPr>
              <a:t>এবং</a:t>
            </a:r>
            <a:r>
              <a:rPr lang="en-US" sz="2800" b="1" dirty="0" smtClean="0">
                <a:latin typeface="NikoshBAN"/>
              </a:rPr>
              <a:t>   </a:t>
            </a:r>
            <a:r>
              <a:rPr lang="en-US" sz="2800" b="1" dirty="0" err="1" smtClean="0">
                <a:latin typeface="NikoshBAN"/>
              </a:rPr>
              <a:t>বিক্রয়মূল্য</a:t>
            </a:r>
            <a:r>
              <a:rPr lang="en-US" sz="2800" b="1" dirty="0" smtClean="0">
                <a:latin typeface="NikoshBAN"/>
              </a:rPr>
              <a:t> ৭০০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r>
              <a:rPr lang="en-US" sz="2800" b="1" dirty="0">
                <a:latin typeface="NikoshBAN"/>
              </a:rPr>
              <a:t> </a:t>
            </a:r>
            <a:r>
              <a:rPr lang="en-US" sz="2800" b="1" dirty="0" smtClean="0">
                <a:latin typeface="NikoshBAN"/>
              </a:rPr>
              <a:t>                   </a:t>
            </a:r>
            <a:r>
              <a:rPr lang="en-US" sz="2800" b="1" dirty="0" err="1" smtClean="0">
                <a:latin typeface="NikoshBAN"/>
              </a:rPr>
              <a:t>ক্ষতি</a:t>
            </a:r>
            <a:r>
              <a:rPr lang="en-US" sz="2800" b="1" dirty="0" smtClean="0">
                <a:latin typeface="NikoshBAN"/>
              </a:rPr>
              <a:t> = </a:t>
            </a:r>
            <a:r>
              <a:rPr lang="en-US" sz="2800" b="1" dirty="0" err="1" smtClean="0">
                <a:latin typeface="NikoshBAN"/>
              </a:rPr>
              <a:t>ক্রয়মূল্য</a:t>
            </a:r>
            <a:r>
              <a:rPr lang="en-US" sz="2800" b="1" dirty="0" smtClean="0">
                <a:latin typeface="NikoshBAN"/>
              </a:rPr>
              <a:t> - </a:t>
            </a:r>
            <a:r>
              <a:rPr lang="en-US" sz="2800" b="1" dirty="0" err="1" smtClean="0">
                <a:latin typeface="NikoshBAN"/>
              </a:rPr>
              <a:t>বিক্রয়মূল্য</a:t>
            </a:r>
            <a:r>
              <a:rPr lang="en-US" sz="2800" b="1" dirty="0" smtClean="0">
                <a:latin typeface="NikoshBAN"/>
              </a:rPr>
              <a:t> </a:t>
            </a:r>
          </a:p>
          <a:p>
            <a:r>
              <a:rPr lang="en-US" sz="2800" b="1" dirty="0">
                <a:latin typeface="NikoshBAN"/>
              </a:rPr>
              <a:t> </a:t>
            </a:r>
            <a:r>
              <a:rPr lang="en-US" sz="2800" b="1" dirty="0" smtClean="0">
                <a:latin typeface="NikoshBAN"/>
              </a:rPr>
              <a:t>                             = ৮০০ </a:t>
            </a:r>
            <a:r>
              <a:rPr lang="en-US" sz="2800" b="1" dirty="0" err="1" smtClean="0">
                <a:latin typeface="NikoshBAN"/>
              </a:rPr>
              <a:t>টাকা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smtClean="0">
                <a:latin typeface="NikoshBAN"/>
              </a:rPr>
              <a:t>– ৭০০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r>
              <a:rPr lang="en-US" sz="2800" b="1" dirty="0">
                <a:latin typeface="NikoshBAN"/>
              </a:rPr>
              <a:t> </a:t>
            </a:r>
            <a:r>
              <a:rPr lang="en-US" sz="2800" b="1" dirty="0" smtClean="0">
                <a:latin typeface="NikoshBAN"/>
              </a:rPr>
              <a:t>                             = ১০০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r>
              <a:rPr lang="en-US" sz="2800" b="1" dirty="0" smtClean="0">
                <a:latin typeface="NikoshBAN"/>
              </a:rPr>
              <a:t>৮০০ </a:t>
            </a:r>
            <a:r>
              <a:rPr lang="en-US" sz="2800" b="1" dirty="0" err="1" smtClean="0">
                <a:latin typeface="NikoshBAN"/>
              </a:rPr>
              <a:t>টাকায়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ক্ষতি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হয়</a:t>
            </a:r>
            <a:r>
              <a:rPr lang="en-US" sz="2800" b="1" dirty="0" smtClean="0">
                <a:latin typeface="NikoshBAN"/>
              </a:rPr>
              <a:t> ১০০ </a:t>
            </a:r>
            <a:r>
              <a:rPr lang="en-US" sz="2800" b="1" dirty="0" err="1" smtClean="0">
                <a:latin typeface="NikoshBAN"/>
              </a:rPr>
              <a:t>টাকা</a:t>
            </a:r>
            <a:endParaRPr lang="en-US" sz="2800" b="1" dirty="0" smtClean="0">
              <a:latin typeface="NikoshBAN"/>
            </a:endParaRPr>
          </a:p>
          <a:p>
            <a:endParaRPr lang="en-US" sz="2800" b="1" dirty="0" smtClean="0">
              <a:latin typeface="NikoshBAN"/>
            </a:endParaRPr>
          </a:p>
          <a:p>
            <a:r>
              <a:rPr lang="en-US" sz="2800" b="1" dirty="0" smtClean="0">
                <a:latin typeface="NikoshBAN"/>
              </a:rPr>
              <a:t>১        ,,          ,,         ,, </a:t>
            </a:r>
            <a:endParaRPr lang="en-US" sz="2800" b="1" dirty="0">
              <a:latin typeface="NikoshBAN"/>
            </a:endParaRPr>
          </a:p>
          <a:p>
            <a:endParaRPr lang="en-US" sz="2800" b="1" dirty="0">
              <a:latin typeface="NikoshBAN"/>
            </a:endParaRPr>
          </a:p>
          <a:p>
            <a:r>
              <a:rPr lang="en-US" sz="2800" b="1" dirty="0" smtClean="0">
                <a:latin typeface="NikoshBAN"/>
              </a:rPr>
              <a:t>১০০    ,,        ,,         ,,                                 বা, ১২.৫%   </a:t>
            </a:r>
          </a:p>
          <a:p>
            <a:endParaRPr lang="en-US" sz="2800" b="1" dirty="0">
              <a:latin typeface="NikoshBAN"/>
            </a:endParaRPr>
          </a:p>
          <a:p>
            <a:r>
              <a:rPr lang="en-US" sz="2800" b="1" dirty="0" err="1" smtClean="0">
                <a:latin typeface="NikoshBAN"/>
              </a:rPr>
              <a:t>ক্ষতি</a:t>
            </a:r>
            <a:r>
              <a:rPr lang="en-US" sz="2800" b="1" dirty="0" smtClean="0">
                <a:latin typeface="NikoshBAN"/>
              </a:rPr>
              <a:t> ১২.৫% </a:t>
            </a:r>
            <a:r>
              <a:rPr lang="en-US" sz="2800" b="1" dirty="0" smtClean="0">
                <a:latin typeface="NikoshBAN"/>
              </a:rPr>
              <a:t>। </a:t>
            </a:r>
            <a:endParaRPr lang="en-US" sz="2800" b="1" dirty="0">
              <a:latin typeface="NikoshB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5135993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2159" name="Equation" r:id="rId3" imgW="114120" imgH="21564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766782" y="4750263"/>
            <a:ext cx="1378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16657" y="4380931"/>
            <a:ext cx="137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/>
              </a:rPr>
              <a:t>      </a:t>
            </a:r>
            <a:r>
              <a:rPr lang="en-US" b="1" dirty="0" smtClean="0">
                <a:latin typeface="NikoshBAN"/>
              </a:rPr>
              <a:t>১০০</a:t>
            </a:r>
            <a:endParaRPr lang="en-US" b="1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3093" y="4750263"/>
            <a:ext cx="129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</a:t>
            </a:r>
            <a:r>
              <a:rPr lang="en-US" b="1" dirty="0" smtClean="0">
                <a:latin typeface="NikoshBAN"/>
              </a:rPr>
              <a:t>৮০০</a:t>
            </a:r>
            <a:endParaRPr lang="en-US" b="1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9362" y="5318891"/>
            <a:ext cx="199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/>
              </a:rPr>
              <a:t>১০০              ১০০</a:t>
            </a:r>
            <a:endParaRPr lang="en-US" b="1" dirty="0">
              <a:latin typeface="NikoshBAN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120788" y="5770699"/>
            <a:ext cx="2456597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9362" y="5835933"/>
            <a:ext cx="232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</a:t>
            </a:r>
            <a:r>
              <a:rPr lang="en-US" b="1" dirty="0" smtClean="0">
                <a:latin typeface="NikoshBAN"/>
              </a:rPr>
              <a:t>৮০০</a:t>
            </a:r>
            <a:endParaRPr lang="en-US" b="1" dirty="0">
              <a:latin typeface="NikoshBAN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26359796"/>
              </p:ext>
            </p:extLst>
          </p:nvPr>
        </p:nvGraphicFramePr>
        <p:xfrm>
          <a:off x="4193132" y="5292121"/>
          <a:ext cx="525723" cy="420167"/>
        </p:xfrm>
        <a:graphic>
          <a:graphicData uri="http://schemas.openxmlformats.org/presentationml/2006/ole">
            <p:oleObj spid="_x0000_s2160" name="Equation" r:id="rId4" imgW="114120" imgH="126720" progId="Equation.3">
              <p:embed/>
            </p:oleObj>
          </a:graphicData>
        </a:graphic>
      </p:graphicFrame>
      <p:pic>
        <p:nvPicPr>
          <p:cNvPr id="14" name="Picture 13" descr="f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2561" y="1252025"/>
            <a:ext cx="4559439" cy="5605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41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/>
              </a:rPr>
              <a:t>সমস্যাঃ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নাবিল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মিষ্টির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দোকান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থেকে</a:t>
            </a:r>
            <a:r>
              <a:rPr lang="en-US" sz="2800" b="1" dirty="0" smtClean="0">
                <a:latin typeface="NikoshBAN"/>
              </a:rPr>
              <a:t> ২৫০ </a:t>
            </a:r>
            <a:r>
              <a:rPr lang="en-US" sz="2800" b="1" dirty="0" err="1" smtClean="0">
                <a:latin typeface="NikoshBAN"/>
              </a:rPr>
              <a:t>টাকা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দরে</a:t>
            </a:r>
            <a:r>
              <a:rPr lang="en-US" sz="2800" b="1" dirty="0" smtClean="0">
                <a:latin typeface="NikoshBAN"/>
              </a:rPr>
              <a:t> ২ </a:t>
            </a:r>
            <a:r>
              <a:rPr lang="en-US" sz="2800" b="1" dirty="0" err="1" smtClean="0">
                <a:latin typeface="NikoshBAN"/>
              </a:rPr>
              <a:t>কেজি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সন্দেশ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ক্রয়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করলো</a:t>
            </a:r>
            <a:r>
              <a:rPr lang="en-US" sz="2800" b="1" dirty="0" smtClean="0">
                <a:latin typeface="NikoshBAN"/>
              </a:rPr>
              <a:t>। </a:t>
            </a:r>
            <a:r>
              <a:rPr lang="en-US" sz="2800" b="1" dirty="0" err="1" smtClean="0">
                <a:latin typeface="NikoshBAN"/>
              </a:rPr>
              <a:t>ভ্যাটের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হার</a:t>
            </a:r>
            <a:r>
              <a:rPr lang="en-US" sz="2800" b="1" dirty="0" smtClean="0">
                <a:latin typeface="NikoshBAN"/>
              </a:rPr>
              <a:t> ৪ </a:t>
            </a:r>
            <a:r>
              <a:rPr lang="en-US" sz="2800" b="1" dirty="0" err="1" smtClean="0">
                <a:latin typeface="NikoshBAN"/>
              </a:rPr>
              <a:t>টাকা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হলে</a:t>
            </a:r>
            <a:r>
              <a:rPr lang="en-US" sz="2800" b="1" dirty="0" smtClean="0">
                <a:latin typeface="NikoshBAN"/>
              </a:rPr>
              <a:t>, </a:t>
            </a:r>
            <a:r>
              <a:rPr lang="en-US" sz="2800" b="1" dirty="0" err="1" smtClean="0">
                <a:latin typeface="NikoshBAN"/>
              </a:rPr>
              <a:t>সন্দেশ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ক্রয়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বাবদ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সে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দোকানিকে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কত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টাকা</a:t>
            </a:r>
            <a:r>
              <a:rPr lang="en-US" sz="2800" b="1" dirty="0" smtClean="0">
                <a:latin typeface="NikoshBAN"/>
              </a:rPr>
              <a:t> </a:t>
            </a:r>
            <a:r>
              <a:rPr lang="en-US" sz="2800" b="1" dirty="0" err="1" smtClean="0">
                <a:latin typeface="NikoshBAN"/>
              </a:rPr>
              <a:t>দেবে</a:t>
            </a:r>
            <a:r>
              <a:rPr lang="en-US" sz="2800" b="1" dirty="0" smtClean="0">
                <a:latin typeface="NikoshBAN"/>
              </a:rPr>
              <a:t>?</a:t>
            </a:r>
            <a:endParaRPr lang="en-US" sz="24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52141"/>
            <a:ext cx="12192000" cy="53245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/>
              </a:rPr>
              <a:t>সমাধানঃ</a:t>
            </a:r>
            <a:r>
              <a:rPr lang="en-US" sz="3600" b="1" dirty="0" smtClean="0">
                <a:latin typeface="NikoshBAN"/>
              </a:rPr>
              <a:t> </a:t>
            </a:r>
          </a:p>
          <a:p>
            <a:r>
              <a:rPr lang="en-US" sz="2400" b="1" dirty="0" smtClean="0">
                <a:latin typeface="NikoshBAN"/>
              </a:rPr>
              <a:t>১ </a:t>
            </a:r>
            <a:r>
              <a:rPr lang="en-US" sz="2400" b="1" dirty="0" err="1" smtClean="0">
                <a:latin typeface="NikoshBAN"/>
              </a:rPr>
              <a:t>কেজি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সন্দেশের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দাম</a:t>
            </a:r>
            <a:r>
              <a:rPr lang="en-US" sz="2400" b="1" dirty="0" smtClean="0">
                <a:latin typeface="NikoshBAN"/>
              </a:rPr>
              <a:t> ২৫০ </a:t>
            </a:r>
            <a:r>
              <a:rPr lang="en-US" sz="2400" b="1" dirty="0" err="1" smtClean="0">
                <a:latin typeface="NikoshBAN"/>
              </a:rPr>
              <a:t>টাকা</a:t>
            </a:r>
            <a:r>
              <a:rPr lang="en-US" sz="2400" b="1" dirty="0" smtClean="0">
                <a:latin typeface="NikoshBAN"/>
              </a:rPr>
              <a:t> </a:t>
            </a:r>
          </a:p>
          <a:p>
            <a:r>
              <a:rPr lang="en-US" sz="2400" b="1" dirty="0" smtClean="0">
                <a:latin typeface="NikoshBAN"/>
              </a:rPr>
              <a:t>২  ,,             ,,              ,, ( ২৫০         ২) </a:t>
            </a:r>
            <a:r>
              <a:rPr lang="en-US" sz="2400" b="1" dirty="0" err="1" smtClean="0">
                <a:latin typeface="NikoshBAN"/>
              </a:rPr>
              <a:t>টাকা</a:t>
            </a:r>
            <a:r>
              <a:rPr lang="en-US" sz="2400" b="1" dirty="0" smtClean="0">
                <a:latin typeface="NikoshBAN"/>
              </a:rPr>
              <a:t>  </a:t>
            </a:r>
          </a:p>
          <a:p>
            <a:r>
              <a:rPr lang="en-US" sz="2400" b="1" dirty="0">
                <a:latin typeface="NikoshBAN"/>
              </a:rPr>
              <a:t> </a:t>
            </a:r>
            <a:r>
              <a:rPr lang="en-US" sz="2400" b="1" dirty="0" smtClean="0">
                <a:latin typeface="NikoshBAN"/>
              </a:rPr>
              <a:t>                                         = ৫০০ </a:t>
            </a:r>
            <a:r>
              <a:rPr lang="en-US" sz="2400" b="1" dirty="0" err="1" smtClean="0">
                <a:latin typeface="NikoshBAN"/>
              </a:rPr>
              <a:t>টাকা</a:t>
            </a:r>
            <a:endParaRPr lang="en-US" sz="2400" b="1" dirty="0" smtClean="0">
              <a:latin typeface="NikoshBAN"/>
            </a:endParaRPr>
          </a:p>
          <a:p>
            <a:endParaRPr lang="en-US" sz="2400" b="1" dirty="0">
              <a:latin typeface="NikoshBAN"/>
            </a:endParaRPr>
          </a:p>
          <a:p>
            <a:r>
              <a:rPr lang="en-US" sz="2400" b="1" dirty="0" smtClean="0">
                <a:latin typeface="NikoshBAN"/>
              </a:rPr>
              <a:t>১০০ </a:t>
            </a:r>
            <a:r>
              <a:rPr lang="en-US" sz="2400" b="1" dirty="0" err="1" smtClean="0">
                <a:latin typeface="NikoshBAN"/>
              </a:rPr>
              <a:t>টাকায়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ভ্যাট</a:t>
            </a:r>
            <a:r>
              <a:rPr lang="en-US" sz="2400" b="1" dirty="0" smtClean="0">
                <a:latin typeface="NikoshBAN"/>
              </a:rPr>
              <a:t> ৪ </a:t>
            </a:r>
            <a:r>
              <a:rPr lang="en-US" sz="2400" b="1" dirty="0" err="1" smtClean="0">
                <a:latin typeface="NikoshBAN"/>
              </a:rPr>
              <a:t>টাকা</a:t>
            </a:r>
            <a:r>
              <a:rPr lang="en-US" sz="2400" b="1" dirty="0" smtClean="0">
                <a:latin typeface="NikoshBAN"/>
              </a:rPr>
              <a:t> </a:t>
            </a:r>
          </a:p>
          <a:p>
            <a:endParaRPr lang="en-US" sz="2400" b="1" dirty="0" smtClean="0">
              <a:latin typeface="NikoshBAN"/>
            </a:endParaRPr>
          </a:p>
          <a:p>
            <a:r>
              <a:rPr lang="en-US" sz="2400" b="1" dirty="0" smtClean="0">
                <a:latin typeface="NikoshBAN"/>
              </a:rPr>
              <a:t>১          ,,        ,,  </a:t>
            </a:r>
          </a:p>
          <a:p>
            <a:endParaRPr lang="en-US" sz="2400" b="1" dirty="0" smtClean="0">
              <a:latin typeface="NikoshBAN"/>
            </a:endParaRPr>
          </a:p>
          <a:p>
            <a:endParaRPr lang="en-US" sz="2400" b="1" dirty="0">
              <a:latin typeface="NikoshBAN"/>
            </a:endParaRPr>
          </a:p>
          <a:p>
            <a:r>
              <a:rPr lang="en-US" sz="2400" b="1" dirty="0" smtClean="0">
                <a:latin typeface="NikoshBAN"/>
              </a:rPr>
              <a:t>৫০০   ,,       ,,                                   = ২০ </a:t>
            </a:r>
            <a:r>
              <a:rPr lang="en-US" sz="2400" b="1" dirty="0" err="1" smtClean="0">
                <a:latin typeface="NikoshBAN"/>
              </a:rPr>
              <a:t>টাকা</a:t>
            </a:r>
            <a:endParaRPr lang="en-US" sz="2400" b="1" dirty="0" smtClean="0">
              <a:latin typeface="NikoshBAN"/>
            </a:endParaRPr>
          </a:p>
          <a:p>
            <a:pPr marL="457200" indent="-457200">
              <a:buAutoNum type="arabicPlain" startAt="500"/>
            </a:pPr>
            <a:endParaRPr lang="en-US" sz="2400" b="1" dirty="0">
              <a:latin typeface="NikoshBAN"/>
            </a:endParaRPr>
          </a:p>
          <a:p>
            <a:r>
              <a:rPr lang="en-US" sz="2400" b="1" dirty="0" err="1" smtClean="0">
                <a:latin typeface="NikoshBAN"/>
              </a:rPr>
              <a:t>নাবিল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সন্দেশ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ক্রয়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বাবদ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দোকানিকে</a:t>
            </a:r>
            <a:r>
              <a:rPr lang="en-US" sz="2400" b="1" dirty="0" smtClean="0">
                <a:latin typeface="NikoshBAN"/>
              </a:rPr>
              <a:t> </a:t>
            </a:r>
            <a:r>
              <a:rPr lang="en-US" sz="2400" b="1" dirty="0" err="1" smtClean="0">
                <a:latin typeface="NikoshBAN"/>
              </a:rPr>
              <a:t>দেবে</a:t>
            </a:r>
            <a:r>
              <a:rPr lang="en-US" sz="2400" b="1" dirty="0" smtClean="0">
                <a:latin typeface="NikoshBAN"/>
              </a:rPr>
              <a:t> (৫০০</a:t>
            </a:r>
            <a:r>
              <a:rPr lang="en-US" sz="4000" b="1" dirty="0" smtClean="0">
                <a:latin typeface="NikoshBAN"/>
              </a:rPr>
              <a:t>+</a:t>
            </a:r>
            <a:r>
              <a:rPr lang="en-US" sz="2400" b="1" dirty="0" smtClean="0">
                <a:latin typeface="NikoshBAN"/>
              </a:rPr>
              <a:t>২০) </a:t>
            </a:r>
            <a:r>
              <a:rPr lang="en-US" sz="2400" b="1" dirty="0" err="1" smtClean="0">
                <a:latin typeface="NikoshBAN"/>
              </a:rPr>
              <a:t>টাকা</a:t>
            </a:r>
            <a:r>
              <a:rPr lang="en-US" sz="2400" b="1" dirty="0" smtClean="0">
                <a:latin typeface="NikoshBAN"/>
              </a:rPr>
              <a:t> বা ৫২০ </a:t>
            </a:r>
            <a:r>
              <a:rPr lang="en-US" sz="2400" b="1" dirty="0" err="1" smtClean="0">
                <a:latin typeface="NikoshBAN"/>
              </a:rPr>
              <a:t>টাকা</a:t>
            </a:r>
            <a:r>
              <a:rPr lang="en-US" sz="2400" b="1" dirty="0" smtClean="0">
                <a:latin typeface="NikoshBAN"/>
              </a:rPr>
              <a:t>।</a:t>
            </a:r>
            <a:endParaRPr lang="en-US" sz="2400" b="1" dirty="0">
              <a:latin typeface="NikoshB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629571" y="4102833"/>
            <a:ext cx="1062148" cy="43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63671" y="3704944"/>
            <a:ext cx="92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/>
              </a:rPr>
              <a:t>৪</a:t>
            </a:r>
            <a:endParaRPr lang="en-US" b="1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6394" y="4174694"/>
            <a:ext cx="74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/>
              </a:rPr>
              <a:t>১০০</a:t>
            </a:r>
            <a:endParaRPr lang="en-US" b="1" dirty="0">
              <a:latin typeface="NikoshBAN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169994" y="5254388"/>
            <a:ext cx="1678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69994" y="4816817"/>
            <a:ext cx="181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/>
              </a:rPr>
              <a:t>৪</a:t>
            </a:r>
            <a:r>
              <a:rPr lang="en-US" dirty="0" smtClean="0">
                <a:latin typeface="NikoshBAN"/>
              </a:rPr>
              <a:t>                </a:t>
            </a:r>
            <a:r>
              <a:rPr lang="en-US" b="1" dirty="0" smtClean="0">
                <a:latin typeface="NikoshBAN"/>
              </a:rPr>
              <a:t>৫০০</a:t>
            </a:r>
            <a:endParaRPr lang="en-US" b="1" dirty="0">
              <a:latin typeface="NikoshB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9176" y="5254388"/>
            <a:ext cx="1412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/>
              </a:rPr>
              <a:t>      </a:t>
            </a:r>
            <a:r>
              <a:rPr lang="en-US" b="1" dirty="0" smtClean="0">
                <a:latin typeface="NikoshBAN"/>
              </a:rPr>
              <a:t>১০০</a:t>
            </a:r>
            <a:endParaRPr lang="en-US" b="1" dirty="0">
              <a:latin typeface="NikoshBAN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6047739"/>
              </p:ext>
            </p:extLst>
          </p:nvPr>
        </p:nvGraphicFramePr>
        <p:xfrm>
          <a:off x="2674676" y="4744956"/>
          <a:ext cx="553019" cy="406519"/>
        </p:xfrm>
        <a:graphic>
          <a:graphicData uri="http://schemas.openxmlformats.org/presentationml/2006/ole">
            <p:oleObj spid="_x0000_s3135" name="Equation" r:id="rId3" imgW="114120" imgH="12672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68337156"/>
              </p:ext>
            </p:extLst>
          </p:nvPr>
        </p:nvGraphicFramePr>
        <p:xfrm>
          <a:off x="3691719" y="2067236"/>
          <a:ext cx="375598" cy="406519"/>
        </p:xfrm>
        <a:graphic>
          <a:graphicData uri="http://schemas.openxmlformats.org/presentationml/2006/ole">
            <p:oleObj spid="_x0000_s3136" name="Equation" r:id="rId4" imgW="114120" imgH="1267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3187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426</Words>
  <Application>Microsoft Office PowerPoint</Application>
  <PresentationFormat>Custom</PresentationFormat>
  <Paragraphs>87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137</cp:revision>
  <dcterms:created xsi:type="dcterms:W3CDTF">2020-12-31T12:05:49Z</dcterms:created>
  <dcterms:modified xsi:type="dcterms:W3CDTF">2021-02-08T13:11:41Z</dcterms:modified>
</cp:coreProperties>
</file>