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78" r:id="rId4"/>
    <p:sldId id="279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7C80"/>
    <a:srgbClr val="FF6699"/>
    <a:srgbClr val="00FFFF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C38331-0EF8-4AF2-8E75-17263BBE5DA6}"/>
              </a:ext>
            </a:extLst>
          </p:cNvPr>
          <p:cNvSpPr/>
          <p:nvPr userDrawn="1"/>
        </p:nvSpPr>
        <p:spPr>
          <a:xfrm>
            <a:off x="-803564" y="6488668"/>
            <a:ext cx="13549745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F5F99-562E-4E99-BB71-6915FDF614E9}"/>
              </a:ext>
            </a:extLst>
          </p:cNvPr>
          <p:cNvSpPr txBox="1"/>
          <p:nvPr userDrawn="1"/>
        </p:nvSpPr>
        <p:spPr>
          <a:xfrm>
            <a:off x="12151398" y="6488668"/>
            <a:ext cx="1015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মোঃ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মোস্তাক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আহমেদ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মোহাম্মদপুর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দাখিল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মাদ্রাসা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সোনারগাঁ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নারায়নগঞ্জ</a:t>
            </a:r>
            <a:r>
              <a:rPr lang="en-US" b="1" dirty="0">
                <a:solidFill>
                  <a:srgbClr val="FFFF00"/>
                </a:solidFill>
              </a:rPr>
              <a:t>, 112320m@gmail.com</a:t>
            </a:r>
          </a:p>
        </p:txBody>
      </p:sp>
    </p:spTree>
    <p:extLst>
      <p:ext uri="{BB962C8B-B14F-4D97-AF65-F5344CB8AC3E}">
        <p14:creationId xmlns:p14="http://schemas.microsoft.com/office/powerpoint/2010/main" val="36103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82474 3.33333E-6 " pathEditMode="relative" rAng="0" ptsTypes="AA">
                                      <p:cBhvr>
                                        <p:cTn id="6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BC92-E750-4224-8061-9430F77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4C3BB-9D32-43CD-91EC-BBBC57E88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E02CF-2A76-48DD-9CEA-449D5720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6028A-B9E1-4B02-A84A-ACB2D76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72ECD-6182-4EF9-BE8C-C05E6AC4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4382C-52BD-4BA2-99BE-1B08F07E4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76948-2125-4037-86FC-3E681DCEB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88887-2662-45CA-A1BC-1234E0ED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55C0E-5F51-48F0-9E91-2CFC5D40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0721-7547-428D-B9A6-40F8BC9C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D70F-DC46-4C1D-83D4-11AB7B08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251B-37A9-453A-9B67-0BC67B0B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193DE-53CC-430F-95FF-8911A5D4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7E3F-F9F4-42CD-8FDF-1BB6C397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4EDD-A440-441D-AFC7-B3CFEBEE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58C3-CFF6-41FC-B9E9-66EA68CD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0B5D-B58B-4807-8932-D60F0B3D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33012-F5CC-4820-83EE-6C9E7242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04A7-8E30-4323-A9AB-94468DFA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5467-464F-4B0B-86FE-AF6125BC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D94F-A8DE-40CA-A086-2C63E159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63BE-7F2C-4EEC-A809-7595FF4F5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8F320-0817-4057-840D-6C3AD3AA0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01A8C-4B46-4627-9ED4-09227A21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BD11E-0259-4E87-83FD-5154E01E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255A7-8D86-43AF-A4B7-47F601C6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B8DF-D544-4669-AA9B-897454BF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C4ADE-17E1-4689-AABB-1A479547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76C47-E2CC-43D2-9F17-143F891B6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09C04-5FF2-4FE3-A29C-A18FFBC3F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2E4F3-E421-4FC1-A439-AE8B26E56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6AE8C-FAC7-4AD0-9626-E9D9DE31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03729-CB73-4C64-A5FD-2131EB2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5091C-8CF5-4705-86CC-3B603A12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224D-8829-438A-9C50-342AD4F8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F1D4E-19D2-4162-AC51-D66B7327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B1787-BA11-4C6A-981F-BF2CD0FD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067EC-EDD5-42A1-AE92-99B02CFC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EEFD7-E025-4E1B-8E60-5834787B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09760-D541-4900-AF79-7F9AD63A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3025-59FD-4DC4-BC40-64E6061E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A538-5906-49AD-8C0A-32C1AB3F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DCA9-79C9-4A18-B20E-1F0596E2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A7455-9CA1-4237-BF10-83C279CB7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A4913-447C-4E7D-903C-07740BD1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4E4D6-9682-4CC4-BC46-4C1DB5C6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EF177-6534-4B94-9B7D-A9AE5708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88B4-9F11-424E-8B62-0430C780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488A4-7689-44CF-B6E2-2B437C1C5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214B9-BB05-4C78-8635-D742DE9BD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1514-CCA6-4BAE-B130-D1FB649A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EFBD4-1765-4E47-A775-DD8A7FD3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403CC-FDB1-4751-B403-02E1C41F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2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57430-0CF9-4F7D-948A-3F69ABC3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F98B-BD9D-4314-B20B-616E899E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EBF8-9E39-4CA6-B8B6-A54B7AAFA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B47E-AEBD-4E26-BE1A-CEF1D8D52E0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6429F-B033-4E0D-8A01-2BBEB1856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D547-C832-4A46-9A62-AA36EAB8B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DF5-C3AC-487C-8BC1-8FF4009C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6B879F-F4F4-4947-9198-242FB279597D}"/>
              </a:ext>
            </a:extLst>
          </p:cNvPr>
          <p:cNvSpPr/>
          <p:nvPr/>
        </p:nvSpPr>
        <p:spPr>
          <a:xfrm>
            <a:off x="2113936" y="570271"/>
            <a:ext cx="7246374" cy="35297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6DEAAC-E407-4DC0-AB14-31D14E7F7D33}"/>
              </a:ext>
            </a:extLst>
          </p:cNvPr>
          <p:cNvSpPr/>
          <p:nvPr/>
        </p:nvSpPr>
        <p:spPr>
          <a:xfrm>
            <a:off x="4575835" y="1174955"/>
            <a:ext cx="2322576" cy="23204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D4027D-4B4F-4867-BECB-930819D8D61A}"/>
              </a:ext>
            </a:extLst>
          </p:cNvPr>
          <p:cNvSpPr/>
          <p:nvPr/>
        </p:nvSpPr>
        <p:spPr>
          <a:xfrm flipV="1">
            <a:off x="-13181517" y="290244"/>
            <a:ext cx="22541827" cy="4112150"/>
          </a:xfrm>
          <a:custGeom>
            <a:avLst/>
            <a:gdLst>
              <a:gd name="connsiteX0" fmla="*/ 9645446 w 22541827"/>
              <a:gd name="connsiteY0" fmla="*/ 501410 h 4112150"/>
              <a:gd name="connsiteX1" fmla="*/ 10402530 w 22541827"/>
              <a:gd name="connsiteY1" fmla="*/ 377129 h 4112150"/>
              <a:gd name="connsiteX2" fmla="*/ 11297264 w 22541827"/>
              <a:gd name="connsiteY2" fmla="*/ 381415 h 4112150"/>
              <a:gd name="connsiteX3" fmla="*/ 11297264 w 22541827"/>
              <a:gd name="connsiteY3" fmla="*/ 377092 h 4112150"/>
              <a:gd name="connsiteX4" fmla="*/ 11353947 w 22541827"/>
              <a:gd name="connsiteY4" fmla="*/ 372442 h 4112150"/>
              <a:gd name="connsiteX5" fmla="*/ 11726344 w 22541827"/>
              <a:gd name="connsiteY5" fmla="*/ 321417 h 4112150"/>
              <a:gd name="connsiteX6" fmla="*/ 12326111 w 22541827"/>
              <a:gd name="connsiteY6" fmla="*/ 419985 h 4112150"/>
              <a:gd name="connsiteX7" fmla="*/ 13142189 w 22541827"/>
              <a:gd name="connsiteY7" fmla="*/ 325703 h 4112150"/>
              <a:gd name="connsiteX8" fmla="*/ 13977931 w 22541827"/>
              <a:gd name="connsiteY8" fmla="*/ 424271 h 4112150"/>
              <a:gd name="connsiteX9" fmla="*/ 14636692 w 22541827"/>
              <a:gd name="connsiteY9" fmla="*/ 325703 h 4112150"/>
              <a:gd name="connsiteX10" fmla="*/ 15315118 w 22541827"/>
              <a:gd name="connsiteY10" fmla="*/ 449984 h 4112150"/>
              <a:gd name="connsiteX11" fmla="*/ 16062369 w 22541827"/>
              <a:gd name="connsiteY11" fmla="*/ 359987 h 4112150"/>
              <a:gd name="connsiteX12" fmla="*/ 16858782 w 22541827"/>
              <a:gd name="connsiteY12" fmla="*/ 467126 h 4112150"/>
              <a:gd name="connsiteX13" fmla="*/ 17586369 w 22541827"/>
              <a:gd name="connsiteY13" fmla="*/ 364272 h 4112150"/>
              <a:gd name="connsiteX14" fmla="*/ 18304124 w 22541827"/>
              <a:gd name="connsiteY14" fmla="*/ 488554 h 4112150"/>
              <a:gd name="connsiteX15" fmla="*/ 19051376 w 22541827"/>
              <a:gd name="connsiteY15" fmla="*/ 381414 h 4112150"/>
              <a:gd name="connsiteX16" fmla="*/ 19601982 w 22541827"/>
              <a:gd name="connsiteY16" fmla="*/ 467126 h 4112150"/>
              <a:gd name="connsiteX17" fmla="*/ 20280408 w 22541827"/>
              <a:gd name="connsiteY17" fmla="*/ 389986 h 4112150"/>
              <a:gd name="connsiteX18" fmla="*/ 20890008 w 22541827"/>
              <a:gd name="connsiteY18" fmla="*/ 501410 h 4112150"/>
              <a:gd name="connsiteX19" fmla="*/ 21647092 w 22541827"/>
              <a:gd name="connsiteY19" fmla="*/ 377129 h 4112150"/>
              <a:gd name="connsiteX20" fmla="*/ 22541827 w 22541827"/>
              <a:gd name="connsiteY20" fmla="*/ 381415 h 4112150"/>
              <a:gd name="connsiteX21" fmla="*/ 22541827 w 22541827"/>
              <a:gd name="connsiteY21" fmla="*/ 0 h 4112150"/>
              <a:gd name="connsiteX22" fmla="*/ 11297264 w 22541827"/>
              <a:gd name="connsiteY22" fmla="*/ 0 h 4112150"/>
              <a:gd name="connsiteX23" fmla="*/ 11244563 w 22541827"/>
              <a:gd name="connsiteY23" fmla="*/ 0 h 4112150"/>
              <a:gd name="connsiteX24" fmla="*/ 0 w 22541827"/>
              <a:gd name="connsiteY24" fmla="*/ 0 h 4112150"/>
              <a:gd name="connsiteX25" fmla="*/ 0 w 22541827"/>
              <a:gd name="connsiteY25" fmla="*/ 381415 h 4112150"/>
              <a:gd name="connsiteX26" fmla="*/ 481781 w 22541827"/>
              <a:gd name="connsiteY26" fmla="*/ 321417 h 4112150"/>
              <a:gd name="connsiteX27" fmla="*/ 1081548 w 22541827"/>
              <a:gd name="connsiteY27" fmla="*/ 419985 h 4112150"/>
              <a:gd name="connsiteX28" fmla="*/ 1897626 w 22541827"/>
              <a:gd name="connsiteY28" fmla="*/ 325703 h 4112150"/>
              <a:gd name="connsiteX29" fmla="*/ 2733368 w 22541827"/>
              <a:gd name="connsiteY29" fmla="*/ 424271 h 4112150"/>
              <a:gd name="connsiteX30" fmla="*/ 3392129 w 22541827"/>
              <a:gd name="connsiteY30" fmla="*/ 325703 h 4112150"/>
              <a:gd name="connsiteX31" fmla="*/ 4070555 w 22541827"/>
              <a:gd name="connsiteY31" fmla="*/ 449984 h 4112150"/>
              <a:gd name="connsiteX32" fmla="*/ 4817807 w 22541827"/>
              <a:gd name="connsiteY32" fmla="*/ 359987 h 4112150"/>
              <a:gd name="connsiteX33" fmla="*/ 5614219 w 22541827"/>
              <a:gd name="connsiteY33" fmla="*/ 467126 h 4112150"/>
              <a:gd name="connsiteX34" fmla="*/ 6341807 w 22541827"/>
              <a:gd name="connsiteY34" fmla="*/ 364272 h 4112150"/>
              <a:gd name="connsiteX35" fmla="*/ 7059562 w 22541827"/>
              <a:gd name="connsiteY35" fmla="*/ 488554 h 4112150"/>
              <a:gd name="connsiteX36" fmla="*/ 7806813 w 22541827"/>
              <a:gd name="connsiteY36" fmla="*/ 381414 h 4112150"/>
              <a:gd name="connsiteX37" fmla="*/ 8357419 w 22541827"/>
              <a:gd name="connsiteY37" fmla="*/ 467126 h 4112150"/>
              <a:gd name="connsiteX38" fmla="*/ 9035846 w 22541827"/>
              <a:gd name="connsiteY38" fmla="*/ 389986 h 4112150"/>
              <a:gd name="connsiteX39" fmla="*/ 9645446 w 22541827"/>
              <a:gd name="connsiteY39" fmla="*/ 501410 h 4112150"/>
              <a:gd name="connsiteX40" fmla="*/ 11244564 w 22541827"/>
              <a:gd name="connsiteY40" fmla="*/ 4112150 h 4112150"/>
              <a:gd name="connsiteX41" fmla="*/ 22541827 w 22541827"/>
              <a:gd name="connsiteY41" fmla="*/ 4112150 h 4112150"/>
              <a:gd name="connsiteX42" fmla="*/ 22541827 w 22541827"/>
              <a:gd name="connsiteY42" fmla="*/ 3730735 h 4112150"/>
              <a:gd name="connsiteX43" fmla="*/ 21647092 w 22541827"/>
              <a:gd name="connsiteY43" fmla="*/ 3735021 h 4112150"/>
              <a:gd name="connsiteX44" fmla="*/ 20890008 w 22541827"/>
              <a:gd name="connsiteY44" fmla="*/ 3610740 h 4112150"/>
              <a:gd name="connsiteX45" fmla="*/ 20280408 w 22541827"/>
              <a:gd name="connsiteY45" fmla="*/ 3722164 h 4112150"/>
              <a:gd name="connsiteX46" fmla="*/ 19601982 w 22541827"/>
              <a:gd name="connsiteY46" fmla="*/ 3645024 h 4112150"/>
              <a:gd name="connsiteX47" fmla="*/ 19051376 w 22541827"/>
              <a:gd name="connsiteY47" fmla="*/ 3730735 h 4112150"/>
              <a:gd name="connsiteX48" fmla="*/ 18304124 w 22541827"/>
              <a:gd name="connsiteY48" fmla="*/ 3623596 h 4112150"/>
              <a:gd name="connsiteX49" fmla="*/ 17586369 w 22541827"/>
              <a:gd name="connsiteY49" fmla="*/ 3747878 h 4112150"/>
              <a:gd name="connsiteX50" fmla="*/ 16858782 w 22541827"/>
              <a:gd name="connsiteY50" fmla="*/ 3645024 h 4112150"/>
              <a:gd name="connsiteX51" fmla="*/ 16062369 w 22541827"/>
              <a:gd name="connsiteY51" fmla="*/ 3752163 h 4112150"/>
              <a:gd name="connsiteX52" fmla="*/ 15315118 w 22541827"/>
              <a:gd name="connsiteY52" fmla="*/ 3662166 h 4112150"/>
              <a:gd name="connsiteX53" fmla="*/ 14636692 w 22541827"/>
              <a:gd name="connsiteY53" fmla="*/ 3786447 h 4112150"/>
              <a:gd name="connsiteX54" fmla="*/ 13977931 w 22541827"/>
              <a:gd name="connsiteY54" fmla="*/ 3687879 h 4112150"/>
              <a:gd name="connsiteX55" fmla="*/ 13142189 w 22541827"/>
              <a:gd name="connsiteY55" fmla="*/ 3786447 h 4112150"/>
              <a:gd name="connsiteX56" fmla="*/ 12326111 w 22541827"/>
              <a:gd name="connsiteY56" fmla="*/ 3692165 h 4112150"/>
              <a:gd name="connsiteX57" fmla="*/ 11726344 w 22541827"/>
              <a:gd name="connsiteY57" fmla="*/ 3790733 h 4112150"/>
              <a:gd name="connsiteX58" fmla="*/ 11353947 w 22541827"/>
              <a:gd name="connsiteY58" fmla="*/ 3739708 h 4112150"/>
              <a:gd name="connsiteX59" fmla="*/ 11297264 w 22541827"/>
              <a:gd name="connsiteY59" fmla="*/ 3735058 h 4112150"/>
              <a:gd name="connsiteX60" fmla="*/ 11297264 w 22541827"/>
              <a:gd name="connsiteY60" fmla="*/ 3730735 h 4112150"/>
              <a:gd name="connsiteX61" fmla="*/ 10402530 w 22541827"/>
              <a:gd name="connsiteY61" fmla="*/ 3735021 h 4112150"/>
              <a:gd name="connsiteX62" fmla="*/ 9645446 w 22541827"/>
              <a:gd name="connsiteY62" fmla="*/ 3610740 h 4112150"/>
              <a:gd name="connsiteX63" fmla="*/ 9035846 w 22541827"/>
              <a:gd name="connsiteY63" fmla="*/ 3722164 h 4112150"/>
              <a:gd name="connsiteX64" fmla="*/ 8357419 w 22541827"/>
              <a:gd name="connsiteY64" fmla="*/ 3645024 h 4112150"/>
              <a:gd name="connsiteX65" fmla="*/ 7806813 w 22541827"/>
              <a:gd name="connsiteY65" fmla="*/ 3730735 h 4112150"/>
              <a:gd name="connsiteX66" fmla="*/ 7059562 w 22541827"/>
              <a:gd name="connsiteY66" fmla="*/ 3623596 h 4112150"/>
              <a:gd name="connsiteX67" fmla="*/ 6341807 w 22541827"/>
              <a:gd name="connsiteY67" fmla="*/ 3747878 h 4112150"/>
              <a:gd name="connsiteX68" fmla="*/ 5614219 w 22541827"/>
              <a:gd name="connsiteY68" fmla="*/ 3645024 h 4112150"/>
              <a:gd name="connsiteX69" fmla="*/ 4817807 w 22541827"/>
              <a:gd name="connsiteY69" fmla="*/ 3752163 h 4112150"/>
              <a:gd name="connsiteX70" fmla="*/ 4070555 w 22541827"/>
              <a:gd name="connsiteY70" fmla="*/ 3662166 h 4112150"/>
              <a:gd name="connsiteX71" fmla="*/ 3392129 w 22541827"/>
              <a:gd name="connsiteY71" fmla="*/ 3786447 h 4112150"/>
              <a:gd name="connsiteX72" fmla="*/ 2733368 w 22541827"/>
              <a:gd name="connsiteY72" fmla="*/ 3687879 h 4112150"/>
              <a:gd name="connsiteX73" fmla="*/ 1897626 w 22541827"/>
              <a:gd name="connsiteY73" fmla="*/ 3786447 h 4112150"/>
              <a:gd name="connsiteX74" fmla="*/ 1081548 w 22541827"/>
              <a:gd name="connsiteY74" fmla="*/ 3692165 h 4112150"/>
              <a:gd name="connsiteX75" fmla="*/ 481781 w 22541827"/>
              <a:gd name="connsiteY75" fmla="*/ 3790733 h 4112150"/>
              <a:gd name="connsiteX76" fmla="*/ 0 w 22541827"/>
              <a:gd name="connsiteY76" fmla="*/ 3730735 h 4112150"/>
              <a:gd name="connsiteX77" fmla="*/ 0 w 22541827"/>
              <a:gd name="connsiteY77" fmla="*/ 4112150 h 4112150"/>
              <a:gd name="connsiteX78" fmla="*/ 11244564 w 22541827"/>
              <a:gd name="connsiteY78" fmla="*/ 4112150 h 411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2541827" h="4112150">
                <a:moveTo>
                  <a:pt x="9645446" y="501410"/>
                </a:moveTo>
                <a:cubicBezTo>
                  <a:pt x="9879781" y="503553"/>
                  <a:pt x="10127227" y="397128"/>
                  <a:pt x="10402530" y="377129"/>
                </a:cubicBezTo>
                <a:cubicBezTo>
                  <a:pt x="10835150" y="515696"/>
                  <a:pt x="11154697" y="448555"/>
                  <a:pt x="11297264" y="381415"/>
                </a:cubicBezTo>
                <a:lnTo>
                  <a:pt x="11297264" y="377092"/>
                </a:lnTo>
                <a:lnTo>
                  <a:pt x="11353947" y="372442"/>
                </a:lnTo>
                <a:cubicBezTo>
                  <a:pt x="11478079" y="355434"/>
                  <a:pt x="11635396" y="320346"/>
                  <a:pt x="11726344" y="321417"/>
                </a:cubicBezTo>
                <a:cubicBezTo>
                  <a:pt x="11890215" y="321417"/>
                  <a:pt x="12024589" y="419985"/>
                  <a:pt x="12326111" y="419985"/>
                </a:cubicBezTo>
                <a:cubicBezTo>
                  <a:pt x="12653854" y="411414"/>
                  <a:pt x="13011092" y="325703"/>
                  <a:pt x="13142189" y="325703"/>
                </a:cubicBezTo>
                <a:cubicBezTo>
                  <a:pt x="13332279" y="325703"/>
                  <a:pt x="13522370" y="424271"/>
                  <a:pt x="13977931" y="424271"/>
                </a:cubicBezTo>
                <a:cubicBezTo>
                  <a:pt x="14302396" y="412842"/>
                  <a:pt x="14479376" y="324274"/>
                  <a:pt x="14636692" y="325703"/>
                </a:cubicBezTo>
                <a:cubicBezTo>
                  <a:pt x="14803840" y="328560"/>
                  <a:pt x="15010318" y="442841"/>
                  <a:pt x="15315118" y="449984"/>
                </a:cubicBezTo>
                <a:cubicBezTo>
                  <a:pt x="15600253" y="445698"/>
                  <a:pt x="15895221" y="364273"/>
                  <a:pt x="16062369" y="359987"/>
                </a:cubicBezTo>
                <a:cubicBezTo>
                  <a:pt x="16268847" y="359987"/>
                  <a:pt x="16435994" y="479983"/>
                  <a:pt x="16858782" y="467126"/>
                </a:cubicBezTo>
                <a:cubicBezTo>
                  <a:pt x="17242240" y="448555"/>
                  <a:pt x="17409388" y="369986"/>
                  <a:pt x="17586369" y="364272"/>
                </a:cubicBezTo>
                <a:cubicBezTo>
                  <a:pt x="17776459" y="369986"/>
                  <a:pt x="18114034" y="482839"/>
                  <a:pt x="18304124" y="488554"/>
                </a:cubicBezTo>
                <a:cubicBezTo>
                  <a:pt x="18471272" y="482839"/>
                  <a:pt x="18884228" y="387129"/>
                  <a:pt x="19051376" y="381414"/>
                </a:cubicBezTo>
                <a:cubicBezTo>
                  <a:pt x="19182473" y="381414"/>
                  <a:pt x="19470885" y="467126"/>
                  <a:pt x="19601982" y="467126"/>
                </a:cubicBezTo>
                <a:cubicBezTo>
                  <a:pt x="19726524" y="468554"/>
                  <a:pt x="20155866" y="388557"/>
                  <a:pt x="20280408" y="389986"/>
                </a:cubicBezTo>
                <a:cubicBezTo>
                  <a:pt x="20431169" y="389986"/>
                  <a:pt x="20739247" y="501410"/>
                  <a:pt x="20890008" y="501410"/>
                </a:cubicBezTo>
                <a:cubicBezTo>
                  <a:pt x="21124343" y="503553"/>
                  <a:pt x="21371789" y="397128"/>
                  <a:pt x="21647092" y="377129"/>
                </a:cubicBezTo>
                <a:cubicBezTo>
                  <a:pt x="22079712" y="515696"/>
                  <a:pt x="22399259" y="448555"/>
                  <a:pt x="22541827" y="381415"/>
                </a:cubicBezTo>
                <a:lnTo>
                  <a:pt x="22541827" y="0"/>
                </a:lnTo>
                <a:lnTo>
                  <a:pt x="11297264" y="0"/>
                </a:lnTo>
                <a:lnTo>
                  <a:pt x="11244563" y="0"/>
                </a:lnTo>
                <a:lnTo>
                  <a:pt x="0" y="0"/>
                </a:lnTo>
                <a:lnTo>
                  <a:pt x="0" y="381415"/>
                </a:lnTo>
                <a:cubicBezTo>
                  <a:pt x="121264" y="382844"/>
                  <a:pt x="360517" y="319989"/>
                  <a:pt x="481781" y="321417"/>
                </a:cubicBezTo>
                <a:cubicBezTo>
                  <a:pt x="645652" y="321417"/>
                  <a:pt x="780026" y="419985"/>
                  <a:pt x="1081548" y="419985"/>
                </a:cubicBezTo>
                <a:cubicBezTo>
                  <a:pt x="1409291" y="411414"/>
                  <a:pt x="1766529" y="325703"/>
                  <a:pt x="1897626" y="325703"/>
                </a:cubicBezTo>
                <a:cubicBezTo>
                  <a:pt x="2087716" y="325703"/>
                  <a:pt x="2277807" y="424271"/>
                  <a:pt x="2733368" y="424271"/>
                </a:cubicBezTo>
                <a:cubicBezTo>
                  <a:pt x="3057833" y="412842"/>
                  <a:pt x="3234813" y="324274"/>
                  <a:pt x="3392129" y="325703"/>
                </a:cubicBezTo>
                <a:cubicBezTo>
                  <a:pt x="3559277" y="328560"/>
                  <a:pt x="3765755" y="442841"/>
                  <a:pt x="4070555" y="449984"/>
                </a:cubicBezTo>
                <a:cubicBezTo>
                  <a:pt x="4355690" y="445698"/>
                  <a:pt x="4650658" y="364273"/>
                  <a:pt x="4817807" y="359987"/>
                </a:cubicBezTo>
                <a:cubicBezTo>
                  <a:pt x="5024285" y="359987"/>
                  <a:pt x="5191432" y="479983"/>
                  <a:pt x="5614219" y="467126"/>
                </a:cubicBezTo>
                <a:cubicBezTo>
                  <a:pt x="5997677" y="448555"/>
                  <a:pt x="6164826" y="369986"/>
                  <a:pt x="6341807" y="364272"/>
                </a:cubicBezTo>
                <a:cubicBezTo>
                  <a:pt x="6531897" y="369986"/>
                  <a:pt x="6869471" y="482839"/>
                  <a:pt x="7059562" y="488554"/>
                </a:cubicBezTo>
                <a:cubicBezTo>
                  <a:pt x="7226710" y="482839"/>
                  <a:pt x="7639666" y="387129"/>
                  <a:pt x="7806813" y="381414"/>
                </a:cubicBezTo>
                <a:cubicBezTo>
                  <a:pt x="7937911" y="381414"/>
                  <a:pt x="8226323" y="467126"/>
                  <a:pt x="8357419" y="467126"/>
                </a:cubicBezTo>
                <a:cubicBezTo>
                  <a:pt x="8481962" y="468554"/>
                  <a:pt x="8911303" y="388557"/>
                  <a:pt x="9035846" y="389986"/>
                </a:cubicBezTo>
                <a:cubicBezTo>
                  <a:pt x="9186607" y="389986"/>
                  <a:pt x="9494685" y="501410"/>
                  <a:pt x="9645446" y="501410"/>
                </a:cubicBezTo>
                <a:close/>
                <a:moveTo>
                  <a:pt x="11244564" y="4112150"/>
                </a:moveTo>
                <a:lnTo>
                  <a:pt x="22541827" y="4112150"/>
                </a:lnTo>
                <a:lnTo>
                  <a:pt x="22541827" y="3730735"/>
                </a:lnTo>
                <a:cubicBezTo>
                  <a:pt x="22399259" y="3663594"/>
                  <a:pt x="22079712" y="3596454"/>
                  <a:pt x="21647092" y="3735021"/>
                </a:cubicBezTo>
                <a:cubicBezTo>
                  <a:pt x="21371789" y="3715022"/>
                  <a:pt x="21124343" y="3608597"/>
                  <a:pt x="20890008" y="3610740"/>
                </a:cubicBezTo>
                <a:cubicBezTo>
                  <a:pt x="20739247" y="3610740"/>
                  <a:pt x="20431169" y="3722164"/>
                  <a:pt x="20280408" y="3722164"/>
                </a:cubicBezTo>
                <a:cubicBezTo>
                  <a:pt x="20155866" y="3723593"/>
                  <a:pt x="19726524" y="3643595"/>
                  <a:pt x="19601982" y="3645024"/>
                </a:cubicBezTo>
                <a:cubicBezTo>
                  <a:pt x="19470885" y="3645024"/>
                  <a:pt x="19182473" y="3730735"/>
                  <a:pt x="19051376" y="3730735"/>
                </a:cubicBezTo>
                <a:cubicBezTo>
                  <a:pt x="18884228" y="3725021"/>
                  <a:pt x="18471272" y="3629310"/>
                  <a:pt x="18304124" y="3623596"/>
                </a:cubicBezTo>
                <a:cubicBezTo>
                  <a:pt x="18114034" y="3629310"/>
                  <a:pt x="17776459" y="3742163"/>
                  <a:pt x="17586369" y="3747878"/>
                </a:cubicBezTo>
                <a:cubicBezTo>
                  <a:pt x="17409388" y="3742163"/>
                  <a:pt x="17242240" y="3663595"/>
                  <a:pt x="16858782" y="3645024"/>
                </a:cubicBezTo>
                <a:cubicBezTo>
                  <a:pt x="16435994" y="3632167"/>
                  <a:pt x="16268847" y="3752163"/>
                  <a:pt x="16062369" y="3752163"/>
                </a:cubicBezTo>
                <a:cubicBezTo>
                  <a:pt x="15895221" y="3747877"/>
                  <a:pt x="15600253" y="3666451"/>
                  <a:pt x="15315118" y="3662166"/>
                </a:cubicBezTo>
                <a:cubicBezTo>
                  <a:pt x="15010318" y="3669309"/>
                  <a:pt x="14803840" y="3783590"/>
                  <a:pt x="14636692" y="3786447"/>
                </a:cubicBezTo>
                <a:cubicBezTo>
                  <a:pt x="14479376" y="3787876"/>
                  <a:pt x="14302396" y="3699308"/>
                  <a:pt x="13977931" y="3687879"/>
                </a:cubicBezTo>
                <a:cubicBezTo>
                  <a:pt x="13522370" y="3687879"/>
                  <a:pt x="13332279" y="3786447"/>
                  <a:pt x="13142189" y="3786447"/>
                </a:cubicBezTo>
                <a:cubicBezTo>
                  <a:pt x="13011092" y="3786447"/>
                  <a:pt x="12653854" y="3700736"/>
                  <a:pt x="12326111" y="3692165"/>
                </a:cubicBezTo>
                <a:cubicBezTo>
                  <a:pt x="12024589" y="3692165"/>
                  <a:pt x="11890215" y="3790733"/>
                  <a:pt x="11726344" y="3790733"/>
                </a:cubicBezTo>
                <a:cubicBezTo>
                  <a:pt x="11635396" y="3791804"/>
                  <a:pt x="11478079" y="3756716"/>
                  <a:pt x="11353947" y="3739708"/>
                </a:cubicBezTo>
                <a:lnTo>
                  <a:pt x="11297264" y="3735058"/>
                </a:lnTo>
                <a:lnTo>
                  <a:pt x="11297264" y="3730735"/>
                </a:lnTo>
                <a:cubicBezTo>
                  <a:pt x="11154697" y="3663594"/>
                  <a:pt x="10835150" y="3596454"/>
                  <a:pt x="10402530" y="3735021"/>
                </a:cubicBezTo>
                <a:cubicBezTo>
                  <a:pt x="10127227" y="3715022"/>
                  <a:pt x="9879781" y="3608597"/>
                  <a:pt x="9645446" y="3610740"/>
                </a:cubicBezTo>
                <a:cubicBezTo>
                  <a:pt x="9494685" y="3610740"/>
                  <a:pt x="9186607" y="3722164"/>
                  <a:pt x="9035846" y="3722164"/>
                </a:cubicBezTo>
                <a:cubicBezTo>
                  <a:pt x="8911303" y="3723593"/>
                  <a:pt x="8481962" y="3643595"/>
                  <a:pt x="8357419" y="3645024"/>
                </a:cubicBezTo>
                <a:cubicBezTo>
                  <a:pt x="8226323" y="3645024"/>
                  <a:pt x="7937911" y="3730735"/>
                  <a:pt x="7806813" y="3730735"/>
                </a:cubicBezTo>
                <a:cubicBezTo>
                  <a:pt x="7639666" y="3725021"/>
                  <a:pt x="7226710" y="3629310"/>
                  <a:pt x="7059562" y="3623596"/>
                </a:cubicBezTo>
                <a:cubicBezTo>
                  <a:pt x="6869471" y="3629310"/>
                  <a:pt x="6531897" y="3742163"/>
                  <a:pt x="6341807" y="3747878"/>
                </a:cubicBezTo>
                <a:cubicBezTo>
                  <a:pt x="6164826" y="3742163"/>
                  <a:pt x="5997677" y="3663595"/>
                  <a:pt x="5614219" y="3645024"/>
                </a:cubicBezTo>
                <a:cubicBezTo>
                  <a:pt x="5191432" y="3632167"/>
                  <a:pt x="5024285" y="3752163"/>
                  <a:pt x="4817807" y="3752163"/>
                </a:cubicBezTo>
                <a:cubicBezTo>
                  <a:pt x="4650658" y="3747877"/>
                  <a:pt x="4355690" y="3666451"/>
                  <a:pt x="4070555" y="3662166"/>
                </a:cubicBezTo>
                <a:cubicBezTo>
                  <a:pt x="3765755" y="3669309"/>
                  <a:pt x="3559277" y="3783590"/>
                  <a:pt x="3392129" y="3786447"/>
                </a:cubicBezTo>
                <a:cubicBezTo>
                  <a:pt x="3234813" y="3787875"/>
                  <a:pt x="3057833" y="3699308"/>
                  <a:pt x="2733368" y="3687879"/>
                </a:cubicBezTo>
                <a:cubicBezTo>
                  <a:pt x="2277807" y="3687879"/>
                  <a:pt x="2087716" y="3786447"/>
                  <a:pt x="1897626" y="3786447"/>
                </a:cubicBezTo>
                <a:cubicBezTo>
                  <a:pt x="1766529" y="3786447"/>
                  <a:pt x="1409291" y="3700735"/>
                  <a:pt x="1081548" y="3692165"/>
                </a:cubicBezTo>
                <a:cubicBezTo>
                  <a:pt x="780026" y="3692165"/>
                  <a:pt x="645652" y="3790733"/>
                  <a:pt x="481781" y="3790733"/>
                </a:cubicBezTo>
                <a:cubicBezTo>
                  <a:pt x="360517" y="3792161"/>
                  <a:pt x="121264" y="3729306"/>
                  <a:pt x="0" y="3730735"/>
                </a:cubicBezTo>
                <a:lnTo>
                  <a:pt x="0" y="4112150"/>
                </a:lnTo>
                <a:lnTo>
                  <a:pt x="11244564" y="4112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133A3-2785-4E6A-A13C-C57E0A2ED013}"/>
              </a:ext>
            </a:extLst>
          </p:cNvPr>
          <p:cNvSpPr txBox="1"/>
          <p:nvPr/>
        </p:nvSpPr>
        <p:spPr>
          <a:xfrm>
            <a:off x="2113175" y="4380079"/>
            <a:ext cx="79656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gradFill>
                  <a:gsLst>
                    <a:gs pos="4000">
                      <a:srgbClr val="FF0000"/>
                    </a:gs>
                    <a:gs pos="72000">
                      <a:srgbClr val="00CC66"/>
                    </a:gs>
                  </a:gsLst>
                  <a:path path="circle">
                    <a:fillToRect l="50000" t="50000" r="50000" b="50000"/>
                  </a:path>
                </a:gradFill>
              </a:rPr>
              <a:t>স্বাগতম</a:t>
            </a:r>
            <a:endParaRPr lang="en-US" sz="11500" b="1" dirty="0">
              <a:gradFill>
                <a:gsLst>
                  <a:gs pos="4000">
                    <a:srgbClr val="FF0000"/>
                  </a:gs>
                  <a:gs pos="72000">
                    <a:srgbClr val="00CC66"/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1.88164 3.7037E-7 " pathEditMode="relative" rAng="0" ptsTypes="AA">
                                      <p:cBhvr>
                                        <p:cTn id="6" dur="2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7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7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838985" y="1401130"/>
            <a:ext cx="376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দলগত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r>
              <a:rPr lang="en-US" sz="3600" dirty="0"/>
              <a:t>………..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931-19B3-452A-A632-E256249E2264}"/>
              </a:ext>
            </a:extLst>
          </p:cNvPr>
          <p:cNvSpPr txBox="1"/>
          <p:nvPr/>
        </p:nvSpPr>
        <p:spPr>
          <a:xfrm>
            <a:off x="943132" y="2279267"/>
            <a:ext cx="10639267" cy="169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/>
              <a:t>শিক্ষার</a:t>
            </a:r>
            <a:r>
              <a:rPr lang="en-US" sz="2800" dirty="0"/>
              <a:t> </a:t>
            </a:r>
            <a:r>
              <a:rPr lang="en-US" sz="2800" dirty="0" err="1"/>
              <a:t>মান</a:t>
            </a:r>
            <a:r>
              <a:rPr lang="en-US" sz="2800" dirty="0"/>
              <a:t> </a:t>
            </a:r>
            <a:r>
              <a:rPr lang="en-US" sz="2800" dirty="0" err="1"/>
              <a:t>বৃদ্ধিতে</a:t>
            </a:r>
            <a:r>
              <a:rPr lang="en-US" sz="2800" dirty="0"/>
              <a:t> ই-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ভূমিকা</a:t>
            </a:r>
            <a:r>
              <a:rPr lang="en-US" sz="2800" dirty="0"/>
              <a:t> </a:t>
            </a:r>
            <a:r>
              <a:rPr lang="en-US" sz="2800" dirty="0" err="1"/>
              <a:t>রাখতে</a:t>
            </a:r>
            <a:r>
              <a:rPr lang="en-US" sz="2800" dirty="0"/>
              <a:t> </a:t>
            </a:r>
            <a:r>
              <a:rPr lang="en-US" sz="2800" dirty="0" err="1"/>
              <a:t>পারে</a:t>
            </a:r>
            <a:r>
              <a:rPr lang="en-US" sz="2800" dirty="0"/>
              <a:t> </a:t>
            </a:r>
            <a:r>
              <a:rPr lang="en-US" sz="2800" dirty="0" err="1"/>
              <a:t>দলে</a:t>
            </a:r>
            <a:r>
              <a:rPr lang="en-US" sz="2800" dirty="0"/>
              <a:t> </a:t>
            </a:r>
            <a:r>
              <a:rPr lang="en-US" sz="2800" dirty="0" err="1"/>
              <a:t>আলোচনা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উপস্থাপন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61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8771" y="224954"/>
            <a:ext cx="590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গভর্ন্যান্স</a:t>
            </a:r>
            <a:r>
              <a:rPr lang="en-US" sz="3600" dirty="0"/>
              <a:t> ও </a:t>
            </a:r>
            <a:r>
              <a:rPr lang="en-US" sz="3600" dirty="0" err="1"/>
              <a:t>বাংলাদেশ</a:t>
            </a:r>
            <a:r>
              <a:rPr lang="en-US" sz="3600" dirty="0"/>
              <a:t>………..</a:t>
            </a:r>
          </a:p>
        </p:txBody>
      </p:sp>
      <p:pic>
        <p:nvPicPr>
          <p:cNvPr id="4098" name="Picture 2" descr="Image result for ই গভর্নেন্স">
            <a:extLst>
              <a:ext uri="{FF2B5EF4-FFF2-40B4-BE49-F238E27FC236}">
                <a16:creationId xmlns:a16="http://schemas.microsoft.com/office/drawing/2014/main" id="{9877065F-D495-4A14-91D1-D3A81A336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8" y="1847125"/>
            <a:ext cx="4118658" cy="25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A4FF4D-17EF-402C-B531-1934C06A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96" y="460753"/>
            <a:ext cx="4869602" cy="59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838985" y="1401130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গভর্ন্যান্স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931-19B3-452A-A632-E256249E2264}"/>
              </a:ext>
            </a:extLst>
          </p:cNvPr>
          <p:cNvSpPr txBox="1"/>
          <p:nvPr/>
        </p:nvSpPr>
        <p:spPr>
          <a:xfrm>
            <a:off x="943132" y="2279267"/>
            <a:ext cx="10639267" cy="169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/>
              <a:t>শাসন</a:t>
            </a:r>
            <a:r>
              <a:rPr lang="en-US" sz="2800" dirty="0"/>
              <a:t> </a:t>
            </a:r>
            <a:r>
              <a:rPr lang="en-US" sz="2800" dirty="0" err="1"/>
              <a:t>ব্যবস্থায়</a:t>
            </a:r>
            <a:r>
              <a:rPr lang="en-US" sz="2800" dirty="0"/>
              <a:t> ও </a:t>
            </a:r>
            <a:r>
              <a:rPr lang="en-US" sz="2800" dirty="0" err="1"/>
              <a:t>প্রক্রিয়ায়</a:t>
            </a:r>
            <a:r>
              <a:rPr lang="en-US" sz="2800" dirty="0"/>
              <a:t> </a:t>
            </a:r>
            <a:r>
              <a:rPr lang="en-US" sz="2800" dirty="0" err="1"/>
              <a:t>ইলেকট্রনিক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ডিজিটাল</a:t>
            </a:r>
            <a:r>
              <a:rPr lang="en-US" sz="2800" dirty="0"/>
              <a:t> </a:t>
            </a:r>
            <a:r>
              <a:rPr lang="en-US" sz="2800" dirty="0" err="1"/>
              <a:t>পদ্ধতির</a:t>
            </a:r>
            <a:r>
              <a:rPr lang="en-US" sz="2800" dirty="0"/>
              <a:t> </a:t>
            </a:r>
            <a:r>
              <a:rPr lang="en-US" sz="2800" dirty="0" err="1"/>
              <a:t>প্রয়োগই</a:t>
            </a:r>
            <a:r>
              <a:rPr lang="en-US" sz="2800" dirty="0"/>
              <a:t> </a:t>
            </a:r>
            <a:r>
              <a:rPr lang="en-US" sz="2800" dirty="0" err="1"/>
              <a:t>হচ্ছে</a:t>
            </a:r>
            <a:r>
              <a:rPr lang="en-US" sz="2800" dirty="0"/>
              <a:t> ই-</a:t>
            </a:r>
            <a:r>
              <a:rPr lang="en-US" sz="2800" dirty="0" err="1"/>
              <a:t>গভর্ন্যান্স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83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60000"/>
                <a:lumOff val="40000"/>
              </a:schemeClr>
            </a:gs>
            <a:gs pos="2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612742" y="4370574"/>
            <a:ext cx="484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দুই</a:t>
            </a:r>
            <a:r>
              <a:rPr lang="en-US" sz="3600" dirty="0"/>
              <a:t> </a:t>
            </a:r>
            <a:r>
              <a:rPr lang="en-US" sz="3600" dirty="0" err="1"/>
              <a:t>দশক</a:t>
            </a:r>
            <a:r>
              <a:rPr lang="en-US" sz="3600" dirty="0"/>
              <a:t> </a:t>
            </a:r>
            <a:r>
              <a:rPr lang="en-US" sz="3600" dirty="0" err="1"/>
              <a:t>আগে</a:t>
            </a:r>
            <a:r>
              <a:rPr lang="en-US" sz="3600" dirty="0"/>
              <a:t> </a:t>
            </a:r>
            <a:r>
              <a:rPr lang="en-US" sz="3600" dirty="0" err="1"/>
              <a:t>পরীক্ষার</a:t>
            </a:r>
            <a:r>
              <a:rPr lang="en-US" sz="3600" dirty="0"/>
              <a:t> </a:t>
            </a:r>
            <a:r>
              <a:rPr lang="en-US" sz="3600" dirty="0" err="1"/>
              <a:t>ফলাফল</a:t>
            </a:r>
            <a:r>
              <a:rPr lang="en-US" sz="3600" dirty="0"/>
              <a:t> </a:t>
            </a:r>
            <a:r>
              <a:rPr lang="en-US" sz="3600" dirty="0" err="1"/>
              <a:t>পাওয়া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3400B-B58E-4050-82B1-B9A166BC3CED}"/>
              </a:ext>
            </a:extLst>
          </p:cNvPr>
          <p:cNvSpPr txBox="1"/>
          <p:nvPr/>
        </p:nvSpPr>
        <p:spPr>
          <a:xfrm>
            <a:off x="6749592" y="4370574"/>
            <a:ext cx="484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বর্তমানে</a:t>
            </a:r>
            <a:r>
              <a:rPr lang="en-US" sz="3600" dirty="0"/>
              <a:t> </a:t>
            </a:r>
            <a:r>
              <a:rPr lang="en-US" sz="3600" dirty="0" err="1"/>
              <a:t>পরীক্ষার</a:t>
            </a:r>
            <a:r>
              <a:rPr lang="en-US" sz="3600" dirty="0"/>
              <a:t> </a:t>
            </a:r>
            <a:r>
              <a:rPr lang="en-US" sz="3600" dirty="0" err="1"/>
              <a:t>ফলাফল</a:t>
            </a:r>
            <a:r>
              <a:rPr lang="en-US" sz="3600" dirty="0"/>
              <a:t> </a:t>
            </a:r>
            <a:r>
              <a:rPr lang="en-US" sz="3600" dirty="0" err="1"/>
              <a:t>পাওয়া</a:t>
            </a:r>
            <a:endParaRPr lang="en-US" sz="3600" dirty="0"/>
          </a:p>
        </p:txBody>
      </p:sp>
      <p:pic>
        <p:nvPicPr>
          <p:cNvPr id="5122" name="Picture 2" descr="Image result for সনাতন পরীক্ষার ফল">
            <a:extLst>
              <a:ext uri="{FF2B5EF4-FFF2-40B4-BE49-F238E27FC236}">
                <a16:creationId xmlns:a16="http://schemas.microsoft.com/office/drawing/2014/main" id="{139ED950-6C40-4D90-B5AB-A65346E9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38" y="1079458"/>
            <a:ext cx="5011696" cy="28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পত্রিকায় পরীক্ষার ফল প্রকাশের চিত্র">
            <a:extLst>
              <a:ext uri="{FF2B5EF4-FFF2-40B4-BE49-F238E27FC236}">
                <a16:creationId xmlns:a16="http://schemas.microsoft.com/office/drawing/2014/main" id="{B8DB0F24-764D-466E-BE1B-28A3D7E0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1" y="394855"/>
            <a:ext cx="5113193" cy="37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0B0F0"/>
            </a:gs>
            <a:gs pos="2000">
              <a:srgbClr val="00FFFF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619646" y="4370574"/>
            <a:ext cx="484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ভর্তি</a:t>
            </a:r>
            <a:r>
              <a:rPr lang="en-US" sz="3600" dirty="0"/>
              <a:t> </a:t>
            </a:r>
            <a:r>
              <a:rPr lang="en-US" sz="3600" dirty="0" err="1"/>
              <a:t>পদ্ধতি</a:t>
            </a:r>
            <a:r>
              <a:rPr lang="en-US" sz="3600" dirty="0"/>
              <a:t> </a:t>
            </a:r>
            <a:r>
              <a:rPr lang="en-US" sz="3600" dirty="0" err="1"/>
              <a:t>অতিত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4E70C-7C67-42D8-B331-C16E9B4F2AB7}"/>
              </a:ext>
            </a:extLst>
          </p:cNvPr>
          <p:cNvSpPr txBox="1"/>
          <p:nvPr/>
        </p:nvSpPr>
        <p:spPr>
          <a:xfrm>
            <a:off x="6810655" y="4370574"/>
            <a:ext cx="484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ভর্তি</a:t>
            </a:r>
            <a:r>
              <a:rPr lang="en-US" sz="3600" dirty="0"/>
              <a:t> </a:t>
            </a:r>
            <a:r>
              <a:rPr lang="en-US" sz="3600" dirty="0" err="1"/>
              <a:t>পদ্ধতি</a:t>
            </a:r>
            <a:r>
              <a:rPr lang="en-US" sz="3600" dirty="0"/>
              <a:t> </a:t>
            </a:r>
            <a:r>
              <a:rPr lang="en-US" sz="3600" dirty="0" err="1"/>
              <a:t>বর্তমান</a:t>
            </a:r>
            <a:endParaRPr lang="en-US" sz="3600" dirty="0"/>
          </a:p>
        </p:txBody>
      </p:sp>
      <p:pic>
        <p:nvPicPr>
          <p:cNvPr id="6148" name="Picture 4" descr="Image result for অনলাইনে ভর্তি">
            <a:extLst>
              <a:ext uri="{FF2B5EF4-FFF2-40B4-BE49-F238E27FC236}">
                <a16:creationId xmlns:a16="http://schemas.microsoft.com/office/drawing/2014/main" id="{67B99270-DC39-49BB-AB90-79BDFE15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3" y="696191"/>
            <a:ext cx="4678023" cy="307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অনলাইনে ভর্তি">
            <a:extLst>
              <a:ext uri="{FF2B5EF4-FFF2-40B4-BE49-F238E27FC236}">
                <a16:creationId xmlns:a16="http://schemas.microsoft.com/office/drawing/2014/main" id="{53DA12FE-00E6-492E-8536-0702E29B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53" y="696190"/>
            <a:ext cx="4360580" cy="30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00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3673311" y="420743"/>
            <a:ext cx="484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জেলা</a:t>
            </a:r>
            <a:r>
              <a:rPr lang="en-US" sz="3600" dirty="0"/>
              <a:t> ই-</a:t>
            </a:r>
            <a:r>
              <a:rPr lang="en-US" sz="3600" dirty="0" err="1"/>
              <a:t>সেবা</a:t>
            </a:r>
            <a:r>
              <a:rPr lang="en-US" sz="3600" dirty="0"/>
              <a:t>….</a:t>
            </a:r>
          </a:p>
        </p:txBody>
      </p:sp>
      <p:pic>
        <p:nvPicPr>
          <p:cNvPr id="7170" name="Picture 2" descr="Image result for জেলা ই-সেবা">
            <a:extLst>
              <a:ext uri="{FF2B5EF4-FFF2-40B4-BE49-F238E27FC236}">
                <a16:creationId xmlns:a16="http://schemas.microsoft.com/office/drawing/2014/main" id="{94E0B033-7D98-40B7-94DC-96D70DBB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219200"/>
            <a:ext cx="27051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B050"/>
            </a:gs>
            <a:gs pos="100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420743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বিদ্যু</a:t>
            </a:r>
            <a:r>
              <a:rPr lang="en-US" sz="3600" dirty="0"/>
              <a:t>ৎ, </a:t>
            </a:r>
            <a:r>
              <a:rPr lang="en-US" sz="3600" dirty="0" err="1"/>
              <a:t>গ্যাস</a:t>
            </a:r>
            <a:r>
              <a:rPr lang="en-US" sz="3600" dirty="0"/>
              <a:t>, </a:t>
            </a:r>
            <a:r>
              <a:rPr lang="en-US" sz="3600" dirty="0" err="1"/>
              <a:t>পানি</a:t>
            </a:r>
            <a:r>
              <a:rPr lang="en-US" sz="3600" dirty="0"/>
              <a:t> </a:t>
            </a:r>
            <a:r>
              <a:rPr lang="en-US" sz="3600" dirty="0" err="1"/>
              <a:t>বিল</a:t>
            </a:r>
            <a:r>
              <a:rPr lang="en-US" sz="3600" dirty="0"/>
              <a:t> </a:t>
            </a:r>
            <a:r>
              <a:rPr lang="en-US" sz="3600" dirty="0" err="1"/>
              <a:t>পরিশোধের</a:t>
            </a:r>
            <a:r>
              <a:rPr lang="en-US" sz="3600" dirty="0"/>
              <a:t> </a:t>
            </a:r>
            <a:r>
              <a:rPr lang="en-US" sz="3600" dirty="0" err="1"/>
              <a:t>চিত্র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04A3C-625E-4256-849D-02990ABC9E9C}"/>
              </a:ext>
            </a:extLst>
          </p:cNvPr>
          <p:cNvSpPr txBox="1"/>
          <p:nvPr/>
        </p:nvSpPr>
        <p:spPr>
          <a:xfrm>
            <a:off x="612742" y="5503184"/>
            <a:ext cx="405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অতিত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0356F-30F2-4074-8768-6260C45A16BB}"/>
              </a:ext>
            </a:extLst>
          </p:cNvPr>
          <p:cNvSpPr txBox="1"/>
          <p:nvPr/>
        </p:nvSpPr>
        <p:spPr>
          <a:xfrm>
            <a:off x="7337654" y="5503184"/>
            <a:ext cx="296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বর্তমান</a:t>
            </a:r>
            <a:endParaRPr lang="en-US" sz="3600" dirty="0"/>
          </a:p>
        </p:txBody>
      </p:sp>
      <p:pic>
        <p:nvPicPr>
          <p:cNvPr id="8196" name="Picture 4" descr="Image result for লাইনে দাড়িয়ে ব্যাংকে টাকা জমা">
            <a:extLst>
              <a:ext uri="{FF2B5EF4-FFF2-40B4-BE49-F238E27FC236}">
                <a16:creationId xmlns:a16="http://schemas.microsoft.com/office/drawing/2014/main" id="{866A4E74-87EC-43DC-A378-3C401C9B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2" y="2120211"/>
            <a:ext cx="4059089" cy="2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মোবাইল ব্যাংকিং">
            <a:extLst>
              <a:ext uri="{FF2B5EF4-FFF2-40B4-BE49-F238E27FC236}">
                <a16:creationId xmlns:a16="http://schemas.microsoft.com/office/drawing/2014/main" id="{A1AC68E5-3EE3-45E4-801C-21ACD96A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49" y="2120211"/>
            <a:ext cx="5673004" cy="2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420743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ই-</a:t>
            </a:r>
            <a:r>
              <a:rPr lang="en-US" sz="3600" dirty="0" err="1"/>
              <a:t>গভর্ন্যান্সের</a:t>
            </a:r>
            <a:r>
              <a:rPr lang="en-US" sz="3600" dirty="0"/>
              <a:t> </a:t>
            </a:r>
            <a:r>
              <a:rPr lang="en-US" sz="3600" dirty="0" err="1"/>
              <a:t>মূল</a:t>
            </a:r>
            <a:r>
              <a:rPr lang="en-US" sz="3600" dirty="0"/>
              <a:t> </a:t>
            </a:r>
            <a:r>
              <a:rPr lang="en-US" sz="3600" dirty="0" err="1"/>
              <a:t>বিষয়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04A3C-625E-4256-849D-02990ABC9E9C}"/>
              </a:ext>
            </a:extLst>
          </p:cNvPr>
          <p:cNvSpPr txBox="1"/>
          <p:nvPr/>
        </p:nvSpPr>
        <p:spPr>
          <a:xfrm>
            <a:off x="612742" y="1674507"/>
            <a:ext cx="11170763" cy="16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ই-</a:t>
            </a:r>
            <a:r>
              <a:rPr lang="en-US" sz="3600" dirty="0" err="1"/>
              <a:t>গভর্ন্যান্সের</a:t>
            </a:r>
            <a:r>
              <a:rPr lang="en-US" sz="3600" dirty="0"/>
              <a:t> </a:t>
            </a:r>
            <a:r>
              <a:rPr lang="en-US" sz="3600" dirty="0" err="1"/>
              <a:t>মূল</a:t>
            </a:r>
            <a:r>
              <a:rPr lang="en-US" sz="3600" dirty="0"/>
              <a:t> </a:t>
            </a:r>
            <a:r>
              <a:rPr lang="en-US" sz="3600" dirty="0" err="1"/>
              <a:t>বিষয়</a:t>
            </a:r>
            <a:r>
              <a:rPr lang="en-US" sz="3600" dirty="0"/>
              <a:t> </a:t>
            </a:r>
            <a:r>
              <a:rPr lang="en-US" sz="3600" dirty="0" err="1"/>
              <a:t>হলো</a:t>
            </a:r>
            <a:r>
              <a:rPr lang="en-US" sz="3600" dirty="0"/>
              <a:t> </a:t>
            </a:r>
            <a:r>
              <a:rPr lang="en-US" sz="3600" dirty="0" err="1"/>
              <a:t>নাগরিকের</a:t>
            </a:r>
            <a:r>
              <a:rPr lang="en-US" sz="3600" dirty="0"/>
              <a:t> </a:t>
            </a:r>
            <a:r>
              <a:rPr lang="en-US" sz="3600" dirty="0" err="1"/>
              <a:t>জীবনমান</a:t>
            </a:r>
            <a:r>
              <a:rPr lang="en-US" sz="3600" dirty="0"/>
              <a:t> </a:t>
            </a:r>
            <a:r>
              <a:rPr lang="en-US" sz="3600" dirty="0" err="1"/>
              <a:t>উন্নত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হয়রানি</a:t>
            </a:r>
            <a:r>
              <a:rPr lang="en-US" sz="3600" dirty="0"/>
              <a:t> </a:t>
            </a:r>
            <a:r>
              <a:rPr lang="en-US" sz="3600" dirty="0" err="1"/>
              <a:t>মুক্ত</a:t>
            </a:r>
            <a:r>
              <a:rPr lang="en-US" sz="3600" dirty="0"/>
              <a:t> </a:t>
            </a:r>
            <a:r>
              <a:rPr lang="en-US" sz="3600" dirty="0" err="1"/>
              <a:t>রাখা</a:t>
            </a:r>
            <a:r>
              <a:rPr lang="en-US" sz="3600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D5B64-EB31-4BA0-BA76-5323B0EEFD7F}"/>
              </a:ext>
            </a:extLst>
          </p:cNvPr>
          <p:cNvSpPr txBox="1"/>
          <p:nvPr/>
        </p:nvSpPr>
        <p:spPr>
          <a:xfrm>
            <a:off x="612742" y="3531587"/>
            <a:ext cx="11170763" cy="249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ই-</a:t>
            </a:r>
            <a:r>
              <a:rPr lang="en-US" sz="3600" dirty="0" err="1"/>
              <a:t>গভর্ন্যান্সের</a:t>
            </a:r>
            <a:r>
              <a:rPr lang="en-US" sz="3600" dirty="0"/>
              <a:t> </a:t>
            </a:r>
            <a:r>
              <a:rPr lang="en-US" sz="3600" dirty="0" err="1"/>
              <a:t>মাধ্যমে</a:t>
            </a:r>
            <a:r>
              <a:rPr lang="en-US" sz="3600" dirty="0"/>
              <a:t> </a:t>
            </a:r>
            <a:r>
              <a:rPr lang="en-US" sz="3600" dirty="0" err="1"/>
              <a:t>কোনো</a:t>
            </a:r>
            <a:r>
              <a:rPr lang="en-US" sz="3600" dirty="0"/>
              <a:t> </a:t>
            </a:r>
            <a:r>
              <a:rPr lang="en-US" sz="3600" dirty="0" err="1"/>
              <a:t>কার্যক্রম</a:t>
            </a:r>
            <a:r>
              <a:rPr lang="en-US" sz="3600" dirty="0"/>
              <a:t> ৩৬৫ </a:t>
            </a:r>
            <a:r>
              <a:rPr lang="en-US" sz="3600" dirty="0" err="1"/>
              <a:t>দিনের</a:t>
            </a:r>
            <a:r>
              <a:rPr lang="en-US" sz="3600" dirty="0"/>
              <a:t> ২৪ </a:t>
            </a:r>
            <a:r>
              <a:rPr lang="en-US" sz="3600" dirty="0" err="1"/>
              <a:t>ঘন্টা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সম্ভব</a:t>
            </a:r>
            <a:r>
              <a:rPr lang="en-US" sz="3600" dirty="0"/>
              <a:t> </a:t>
            </a:r>
            <a:r>
              <a:rPr lang="en-US" sz="3600" dirty="0" err="1"/>
              <a:t>যেমন</a:t>
            </a:r>
            <a:r>
              <a:rPr lang="en-US" sz="3600" dirty="0"/>
              <a:t>- ATM </a:t>
            </a:r>
            <a:r>
              <a:rPr lang="en-US" sz="3600" dirty="0" err="1"/>
              <a:t>সেবা</a:t>
            </a:r>
            <a:r>
              <a:rPr lang="en-US" sz="3600" dirty="0"/>
              <a:t>, </a:t>
            </a:r>
            <a:r>
              <a:rPr lang="en-US" sz="3600" dirty="0" err="1"/>
              <a:t>মোবাইল</a:t>
            </a:r>
            <a:r>
              <a:rPr lang="en-US" sz="3600" dirty="0"/>
              <a:t> </a:t>
            </a:r>
            <a:r>
              <a:rPr lang="en-US" sz="3600" dirty="0" err="1"/>
              <a:t>ব্যাংকিং</a:t>
            </a:r>
            <a:r>
              <a:rPr lang="en-US" sz="3600" dirty="0"/>
              <a:t>, </a:t>
            </a:r>
            <a:r>
              <a:rPr lang="en-US" sz="3600" dirty="0" err="1"/>
              <a:t>তথ্য</a:t>
            </a:r>
            <a:r>
              <a:rPr lang="en-US" sz="3600" dirty="0"/>
              <a:t> </a:t>
            </a:r>
            <a:r>
              <a:rPr lang="en-US" sz="3600" dirty="0" err="1"/>
              <a:t>সেবা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26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0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420743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ই-</a:t>
            </a:r>
            <a:r>
              <a:rPr lang="en-US" sz="3600" dirty="0" err="1"/>
              <a:t>সার্ভিস</a:t>
            </a:r>
            <a:r>
              <a:rPr lang="en-US" sz="3600" dirty="0"/>
              <a:t> ও </a:t>
            </a:r>
            <a:r>
              <a:rPr lang="en-US" sz="3600" dirty="0" err="1"/>
              <a:t>বাংলাদেশ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57616D-DECF-4223-8F66-FE79983EB22D}"/>
              </a:ext>
            </a:extLst>
          </p:cNvPr>
          <p:cNvGrpSpPr/>
          <p:nvPr/>
        </p:nvGrpSpPr>
        <p:grpSpPr>
          <a:xfrm>
            <a:off x="1261792" y="1793389"/>
            <a:ext cx="9668417" cy="3869655"/>
            <a:chOff x="842848" y="1793390"/>
            <a:chExt cx="8166070" cy="2686050"/>
          </a:xfrm>
        </p:grpSpPr>
        <p:pic>
          <p:nvPicPr>
            <p:cNvPr id="9218" name="Picture 2" descr="Image result for ই সার্ভিস কি">
              <a:extLst>
                <a:ext uri="{FF2B5EF4-FFF2-40B4-BE49-F238E27FC236}">
                  <a16:creationId xmlns:a16="http://schemas.microsoft.com/office/drawing/2014/main" id="{906E2C70-F853-41FC-B212-A875F0E46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99" y="1793390"/>
              <a:ext cx="3216419" cy="265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Image result for ই সার্ভিস">
              <a:extLst>
                <a:ext uri="{FF2B5EF4-FFF2-40B4-BE49-F238E27FC236}">
                  <a16:creationId xmlns:a16="http://schemas.microsoft.com/office/drawing/2014/main" id="{82EBB61C-EB1C-4147-A16A-75004C49B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48" y="1793390"/>
              <a:ext cx="4876800" cy="268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68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976924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সার্ভিস</a:t>
            </a:r>
            <a:r>
              <a:rPr lang="en-US" sz="3600" dirty="0"/>
              <a:t> / ই-</a:t>
            </a:r>
            <a:r>
              <a:rPr lang="en-US" sz="3600" dirty="0" err="1"/>
              <a:t>সেবা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68DEF-74F9-4BDC-9C3F-898BEF9CC1F4}"/>
              </a:ext>
            </a:extLst>
          </p:cNvPr>
          <p:cNvSpPr txBox="1"/>
          <p:nvPr/>
        </p:nvSpPr>
        <p:spPr>
          <a:xfrm>
            <a:off x="510619" y="3079101"/>
            <a:ext cx="11170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ইলেকট্রনিক</a:t>
            </a:r>
            <a:r>
              <a:rPr lang="en-US" sz="3600" dirty="0"/>
              <a:t> </a:t>
            </a:r>
            <a:r>
              <a:rPr lang="en-US" sz="3600" dirty="0" err="1"/>
              <a:t>পদ্ধতিতে</a:t>
            </a:r>
            <a:r>
              <a:rPr lang="en-US" sz="3600" dirty="0"/>
              <a:t> </a:t>
            </a:r>
            <a:r>
              <a:rPr lang="en-US" sz="3600" dirty="0" err="1"/>
              <a:t>সেবা</a:t>
            </a:r>
            <a:r>
              <a:rPr lang="en-US" sz="3600" dirty="0"/>
              <a:t> </a:t>
            </a:r>
            <a:r>
              <a:rPr lang="en-US" sz="3600" dirty="0" err="1"/>
              <a:t>প্রদানকে</a:t>
            </a:r>
            <a:r>
              <a:rPr lang="en-US" sz="3600" dirty="0"/>
              <a:t> ই-</a:t>
            </a:r>
            <a:r>
              <a:rPr lang="en-US" sz="3600" dirty="0" err="1"/>
              <a:t>সার্ভিস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ই-</a:t>
            </a:r>
            <a:r>
              <a:rPr lang="en-US" sz="3600" dirty="0" err="1"/>
              <a:t>সেবা</a:t>
            </a:r>
            <a:r>
              <a:rPr lang="en-US" sz="3600" dirty="0"/>
              <a:t> </a:t>
            </a:r>
            <a:r>
              <a:rPr lang="en-US" sz="3600" dirty="0" err="1"/>
              <a:t>বলে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35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F72492-C58A-4505-A71E-2E39A276E63A}"/>
              </a:ext>
            </a:extLst>
          </p:cNvPr>
          <p:cNvSpPr txBox="1"/>
          <p:nvPr/>
        </p:nvSpPr>
        <p:spPr>
          <a:xfrm>
            <a:off x="4473601" y="449022"/>
            <a:ext cx="32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শিক্ষক</a:t>
            </a:r>
            <a:r>
              <a:rPr lang="en-US" sz="3600" dirty="0"/>
              <a:t> </a:t>
            </a:r>
            <a:r>
              <a:rPr lang="en-US" sz="3600" dirty="0" err="1"/>
              <a:t>পরিচিতি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16FAE-C9B3-4719-9D95-6F601D011D9A}"/>
              </a:ext>
            </a:extLst>
          </p:cNvPr>
          <p:cNvSpPr txBox="1"/>
          <p:nvPr/>
        </p:nvSpPr>
        <p:spPr>
          <a:xfrm>
            <a:off x="758111" y="2602287"/>
            <a:ext cx="4782078" cy="296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মোঃ</a:t>
            </a:r>
            <a:r>
              <a:rPr lang="en-US" sz="3200" dirty="0"/>
              <a:t> </a:t>
            </a:r>
            <a:r>
              <a:rPr lang="en-US" sz="3200" dirty="0" err="1"/>
              <a:t>মোস্তাক</a:t>
            </a:r>
            <a:r>
              <a:rPr lang="en-US" sz="3200" dirty="0"/>
              <a:t> </a:t>
            </a:r>
            <a:r>
              <a:rPr lang="en-US" sz="3200" dirty="0" err="1"/>
              <a:t>আহমেদ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সহকারি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মোহাম্মদপুর</a:t>
            </a:r>
            <a:r>
              <a:rPr lang="en-US" sz="3200" dirty="0"/>
              <a:t> </a:t>
            </a:r>
            <a:r>
              <a:rPr lang="en-US" sz="3200" dirty="0" err="1"/>
              <a:t>দাখিল</a:t>
            </a:r>
            <a:r>
              <a:rPr lang="en-US" sz="3200" dirty="0"/>
              <a:t> </a:t>
            </a:r>
            <a:r>
              <a:rPr lang="en-US" sz="3200" dirty="0" err="1"/>
              <a:t>মাদ্রাসা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সোনারগাঁ</a:t>
            </a:r>
            <a:r>
              <a:rPr lang="en-US" sz="3200" dirty="0"/>
              <a:t>, </a:t>
            </a:r>
            <a:r>
              <a:rPr lang="en-US" sz="3200" dirty="0" err="1"/>
              <a:t>নারায়ণগঞ্জ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6A4BF-0BEA-48EC-B1EB-BB4426B497B1}"/>
              </a:ext>
            </a:extLst>
          </p:cNvPr>
          <p:cNvSpPr txBox="1"/>
          <p:nvPr/>
        </p:nvSpPr>
        <p:spPr>
          <a:xfrm>
            <a:off x="7099917" y="2602287"/>
            <a:ext cx="4326826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তথ্য</a:t>
            </a:r>
            <a:r>
              <a:rPr lang="en-US" sz="3200" dirty="0"/>
              <a:t> ও </a:t>
            </a:r>
            <a:r>
              <a:rPr lang="en-US" sz="3200" dirty="0" err="1"/>
              <a:t>যোগাযোগ</a:t>
            </a:r>
            <a:r>
              <a:rPr lang="en-US" sz="3200" dirty="0"/>
              <a:t> </a:t>
            </a:r>
            <a:r>
              <a:rPr lang="en-US" sz="3200" dirty="0" err="1"/>
              <a:t>প্রযুক্তি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শ্রেণিঃ</a:t>
            </a:r>
            <a:r>
              <a:rPr lang="en-US" sz="3200" dirty="0"/>
              <a:t> </a:t>
            </a:r>
            <a:r>
              <a:rPr lang="en-US" sz="3200" dirty="0" err="1"/>
              <a:t>দশম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অধ্যায়ঃ</a:t>
            </a:r>
            <a:r>
              <a:rPr lang="en-US" sz="3200" dirty="0"/>
              <a:t> </a:t>
            </a:r>
            <a:r>
              <a:rPr lang="en-US" sz="3200" dirty="0" err="1"/>
              <a:t>প্রথম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6F3FE-EB92-44F6-9B86-78BEBBF84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87" y="1156950"/>
            <a:ext cx="2035427" cy="2616976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87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976924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সার্ভিস</a:t>
            </a:r>
            <a:r>
              <a:rPr lang="en-US" sz="3600" dirty="0"/>
              <a:t> / ই-</a:t>
            </a:r>
            <a:r>
              <a:rPr lang="en-US" sz="3600" dirty="0" err="1"/>
              <a:t>সেবার</a:t>
            </a:r>
            <a:r>
              <a:rPr lang="en-US" sz="3600" dirty="0"/>
              <a:t> </a:t>
            </a:r>
            <a:r>
              <a:rPr lang="en-US" sz="3600" dirty="0" err="1"/>
              <a:t>প্রধান</a:t>
            </a:r>
            <a:r>
              <a:rPr lang="en-US" sz="3600" dirty="0"/>
              <a:t> </a:t>
            </a:r>
            <a:r>
              <a:rPr lang="en-US" sz="3600" dirty="0" err="1"/>
              <a:t>বৈশিষ্ট্য</a:t>
            </a:r>
            <a:r>
              <a:rPr lang="en-US" sz="3600" dirty="0"/>
              <a:t> </a:t>
            </a:r>
            <a:r>
              <a:rPr lang="en-US" sz="3600" dirty="0" err="1"/>
              <a:t>সমূহ</a:t>
            </a:r>
            <a:r>
              <a:rPr lang="en-US" sz="3600" dirty="0"/>
              <a:t>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68DEF-74F9-4BDC-9C3F-898BEF9CC1F4}"/>
              </a:ext>
            </a:extLst>
          </p:cNvPr>
          <p:cNvSpPr txBox="1"/>
          <p:nvPr/>
        </p:nvSpPr>
        <p:spPr>
          <a:xfrm>
            <a:off x="510619" y="2522920"/>
            <a:ext cx="11170763" cy="325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6975" indent="-1196975">
              <a:lnSpc>
                <a:spcPct val="20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স্বল্প</a:t>
            </a:r>
            <a:r>
              <a:rPr lang="en-US" sz="3600" dirty="0"/>
              <a:t> </a:t>
            </a:r>
            <a:r>
              <a:rPr lang="en-US" sz="3600" dirty="0" err="1"/>
              <a:t>খরচ</a:t>
            </a:r>
            <a:endParaRPr lang="en-US" sz="3600" dirty="0"/>
          </a:p>
          <a:p>
            <a:pPr marL="1196975" indent="-1196975">
              <a:lnSpc>
                <a:spcPct val="20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স্বল্প</a:t>
            </a:r>
            <a:r>
              <a:rPr lang="en-US" sz="3600" dirty="0"/>
              <a:t> </a:t>
            </a:r>
            <a:r>
              <a:rPr lang="en-US" sz="3600" dirty="0" err="1"/>
              <a:t>সময়</a:t>
            </a:r>
            <a:endParaRPr lang="en-US" sz="3600" dirty="0"/>
          </a:p>
          <a:p>
            <a:pPr marL="1196975" indent="-1196975">
              <a:lnSpc>
                <a:spcPct val="20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হয়রানিমুক্ত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99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976924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বাংলাদেশ</a:t>
            </a:r>
            <a:r>
              <a:rPr lang="en-US" sz="3600" dirty="0"/>
              <a:t> </a:t>
            </a:r>
            <a:r>
              <a:rPr lang="en-US" sz="3600" dirty="0" err="1"/>
              <a:t>সরকারের</a:t>
            </a:r>
            <a:r>
              <a:rPr lang="en-US" sz="3600" dirty="0"/>
              <a:t> ই-</a:t>
            </a:r>
            <a:r>
              <a:rPr lang="en-US" sz="3600" dirty="0" err="1"/>
              <a:t>সেবা</a:t>
            </a:r>
            <a:r>
              <a:rPr lang="en-US" sz="3600" dirty="0"/>
              <a:t> </a:t>
            </a:r>
            <a:r>
              <a:rPr lang="en-US" sz="3600" dirty="0" err="1"/>
              <a:t>সমূহ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68DEF-74F9-4BDC-9C3F-898BEF9CC1F4}"/>
              </a:ext>
            </a:extLst>
          </p:cNvPr>
          <p:cNvSpPr txBox="1"/>
          <p:nvPr/>
        </p:nvSpPr>
        <p:spPr>
          <a:xfrm>
            <a:off x="1443872" y="1723335"/>
            <a:ext cx="11170763" cy="415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/>
              <a:t>ই-</a:t>
            </a:r>
            <a:r>
              <a:rPr lang="en-US" sz="3600" dirty="0" err="1"/>
              <a:t>পূর্জ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ইলেকট্রনিক</a:t>
            </a:r>
            <a:r>
              <a:rPr lang="en-US" sz="3600" dirty="0"/>
              <a:t> </a:t>
            </a:r>
            <a:r>
              <a:rPr lang="en-US" sz="3600" dirty="0" err="1"/>
              <a:t>মানি</a:t>
            </a:r>
            <a:r>
              <a:rPr lang="en-US" sz="3600" dirty="0"/>
              <a:t> </a:t>
            </a:r>
            <a:r>
              <a:rPr lang="en-US" sz="3600" dirty="0" err="1"/>
              <a:t>ট্রান্সফার</a:t>
            </a:r>
            <a:r>
              <a:rPr lang="en-US" sz="3600" dirty="0"/>
              <a:t> </a:t>
            </a:r>
            <a:r>
              <a:rPr lang="en-US" sz="3600" dirty="0" err="1"/>
              <a:t>সিস্টেম</a:t>
            </a:r>
            <a:r>
              <a:rPr lang="en-US" sz="3600" dirty="0"/>
              <a:t> (ই-</a:t>
            </a:r>
            <a:r>
              <a:rPr lang="en-US" sz="3600" dirty="0" err="1"/>
              <a:t>এমটিএস</a:t>
            </a:r>
            <a:r>
              <a:rPr lang="en-US" sz="3600" dirty="0"/>
              <a:t>)</a:t>
            </a:r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/>
              <a:t>ই-</a:t>
            </a:r>
            <a:r>
              <a:rPr lang="en-US" sz="3600" dirty="0" err="1"/>
              <a:t>পর্চা</a:t>
            </a:r>
            <a:r>
              <a:rPr lang="en-US" sz="3600" dirty="0"/>
              <a:t> </a:t>
            </a:r>
            <a:r>
              <a:rPr lang="en-US" sz="3600" dirty="0" err="1"/>
              <a:t>সেবা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/>
              <a:t>ই-</a:t>
            </a:r>
            <a:r>
              <a:rPr lang="en-US" sz="3600" dirty="0" err="1"/>
              <a:t>স্বাস্থ্য</a:t>
            </a:r>
            <a:r>
              <a:rPr lang="en-US" sz="3600" dirty="0"/>
              <a:t> </a:t>
            </a:r>
            <a:r>
              <a:rPr lang="en-US" sz="3600" dirty="0" err="1"/>
              <a:t>সেবা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রেলওয়ের</a:t>
            </a:r>
            <a:r>
              <a:rPr lang="en-US" sz="3600" dirty="0"/>
              <a:t> ই-</a:t>
            </a:r>
            <a:r>
              <a:rPr lang="en-US" sz="3600" dirty="0" err="1"/>
              <a:t>টিকেটিং</a:t>
            </a:r>
            <a:r>
              <a:rPr lang="en-US" sz="3600" dirty="0"/>
              <a:t> ও </a:t>
            </a:r>
            <a:r>
              <a:rPr lang="en-US" sz="3600" dirty="0" err="1"/>
              <a:t>মোবাইল</a:t>
            </a:r>
            <a:r>
              <a:rPr lang="en-US" sz="3600" dirty="0"/>
              <a:t> </a:t>
            </a:r>
            <a:r>
              <a:rPr lang="en-US" sz="3600" dirty="0" err="1"/>
              <a:t>টিকেটিং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5ADE9-B795-4B5D-8B03-40B67989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11" y="40008"/>
            <a:ext cx="2808289" cy="258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976924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সার্ভিসের</a:t>
            </a:r>
            <a:r>
              <a:rPr lang="en-US" sz="3600" dirty="0"/>
              <a:t> </a:t>
            </a:r>
            <a:r>
              <a:rPr lang="en-US" sz="3600" dirty="0" err="1"/>
              <a:t>সুবিধাসমূহ</a:t>
            </a:r>
            <a:r>
              <a:rPr lang="en-US" sz="3600" dirty="0"/>
              <a:t>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68DEF-74F9-4BDC-9C3F-898BEF9CC1F4}"/>
              </a:ext>
            </a:extLst>
          </p:cNvPr>
          <p:cNvSpPr txBox="1"/>
          <p:nvPr/>
        </p:nvSpPr>
        <p:spPr>
          <a:xfrm>
            <a:off x="1443872" y="1723335"/>
            <a:ext cx="1117076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বছরের</a:t>
            </a:r>
            <a:r>
              <a:rPr lang="en-US" sz="3600" dirty="0"/>
              <a:t> ৩৬৫ </a:t>
            </a:r>
            <a:r>
              <a:rPr lang="en-US" sz="3600" dirty="0" err="1"/>
              <a:t>দিনের</a:t>
            </a:r>
            <a:r>
              <a:rPr lang="en-US" sz="3600" dirty="0"/>
              <a:t> ২৪ </a:t>
            </a:r>
            <a:r>
              <a:rPr lang="en-US" sz="3600" dirty="0" err="1"/>
              <a:t>ঘন্টায়</a:t>
            </a:r>
            <a:r>
              <a:rPr lang="en-US" sz="3600" dirty="0"/>
              <a:t> </a:t>
            </a:r>
            <a:r>
              <a:rPr lang="en-US" sz="3600" dirty="0" err="1"/>
              <a:t>সেবা</a:t>
            </a:r>
            <a:r>
              <a:rPr lang="en-US" sz="3600" dirty="0"/>
              <a:t> </a:t>
            </a:r>
            <a:r>
              <a:rPr lang="en-US" sz="3600" dirty="0" err="1"/>
              <a:t>পাওয়া</a:t>
            </a:r>
            <a:r>
              <a:rPr lang="en-US" sz="3600" dirty="0"/>
              <a:t> </a:t>
            </a:r>
            <a:r>
              <a:rPr lang="en-US" sz="3600" dirty="0" err="1"/>
              <a:t>যায়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সময়</a:t>
            </a:r>
            <a:r>
              <a:rPr lang="en-US" sz="3600" dirty="0"/>
              <a:t> ও </a:t>
            </a:r>
            <a:r>
              <a:rPr lang="en-US" sz="3600" dirty="0" err="1"/>
              <a:t>শ্রম</a:t>
            </a:r>
            <a:r>
              <a:rPr lang="en-US" sz="3600" dirty="0"/>
              <a:t> </a:t>
            </a:r>
            <a:r>
              <a:rPr lang="en-US" sz="3600" dirty="0" err="1"/>
              <a:t>কম</a:t>
            </a:r>
            <a:r>
              <a:rPr lang="en-US" sz="3600" dirty="0"/>
              <a:t> </a:t>
            </a:r>
            <a:r>
              <a:rPr lang="en-US" sz="3600" dirty="0" err="1"/>
              <a:t>লাগে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পৃথিবীর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কোনো</a:t>
            </a:r>
            <a:r>
              <a:rPr lang="en-US" sz="3600" dirty="0"/>
              <a:t> </a:t>
            </a:r>
            <a:r>
              <a:rPr lang="en-US" sz="3600" dirty="0" err="1"/>
              <a:t>স্থান</a:t>
            </a:r>
            <a:r>
              <a:rPr lang="en-US" sz="3600" dirty="0"/>
              <a:t> </a:t>
            </a:r>
            <a:r>
              <a:rPr lang="en-US" sz="3600" dirty="0" err="1"/>
              <a:t>হতেই</a:t>
            </a:r>
            <a:r>
              <a:rPr lang="en-US" sz="3600" dirty="0"/>
              <a:t> </a:t>
            </a:r>
            <a:r>
              <a:rPr lang="en-US" sz="3600" dirty="0" err="1"/>
              <a:t>সেবা</a:t>
            </a:r>
            <a:r>
              <a:rPr lang="en-US" sz="3600" dirty="0"/>
              <a:t> </a:t>
            </a:r>
            <a:r>
              <a:rPr lang="en-US" sz="3600" dirty="0" err="1"/>
              <a:t>পাওয়া</a:t>
            </a:r>
            <a:r>
              <a:rPr lang="en-US" sz="3600" dirty="0"/>
              <a:t> </a:t>
            </a:r>
            <a:r>
              <a:rPr lang="en-US" sz="3600" dirty="0" err="1"/>
              <a:t>যায়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হয়রানির</a:t>
            </a:r>
            <a:r>
              <a:rPr lang="en-US" sz="3600" dirty="0"/>
              <a:t> </a:t>
            </a:r>
            <a:r>
              <a:rPr lang="en-US" sz="3600" dirty="0" err="1"/>
              <a:t>স্বীকার</a:t>
            </a:r>
            <a:r>
              <a:rPr lang="en-US" sz="3600" dirty="0"/>
              <a:t> </a:t>
            </a:r>
            <a:r>
              <a:rPr lang="en-US" sz="3600" dirty="0" err="1"/>
              <a:t>হতে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r>
              <a:rPr lang="en-US" sz="3600" dirty="0"/>
              <a:t> </a:t>
            </a:r>
            <a:r>
              <a:rPr lang="en-US" sz="3600" dirty="0" err="1"/>
              <a:t>না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07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72612C"/>
            </a:gs>
            <a:gs pos="3000">
              <a:srgbClr val="FF0000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510619" y="976924"/>
            <a:ext cx="11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সার্ভিসের</a:t>
            </a:r>
            <a:r>
              <a:rPr lang="en-US" sz="3600" dirty="0"/>
              <a:t> </a:t>
            </a:r>
            <a:r>
              <a:rPr lang="en-US" sz="3600" dirty="0" err="1"/>
              <a:t>সীমাবদ্ধতা</a:t>
            </a:r>
            <a:r>
              <a:rPr lang="en-US" sz="3600" dirty="0"/>
              <a:t>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68DEF-74F9-4BDC-9C3F-898BEF9CC1F4}"/>
              </a:ext>
            </a:extLst>
          </p:cNvPr>
          <p:cNvSpPr txBox="1"/>
          <p:nvPr/>
        </p:nvSpPr>
        <p:spPr>
          <a:xfrm>
            <a:off x="1021237" y="1723335"/>
            <a:ext cx="11170763" cy="332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বিদ্যু</a:t>
            </a:r>
            <a:r>
              <a:rPr lang="en-US" sz="3600" dirty="0"/>
              <a:t>ৎ ও </a:t>
            </a:r>
            <a:r>
              <a:rPr lang="en-US" sz="3600" dirty="0" err="1"/>
              <a:t>ইন্টারনেটের</a:t>
            </a:r>
            <a:r>
              <a:rPr lang="en-US" sz="3600" dirty="0"/>
              <a:t> </a:t>
            </a:r>
            <a:r>
              <a:rPr lang="en-US" sz="3600" dirty="0" err="1"/>
              <a:t>উপর</a:t>
            </a:r>
            <a:r>
              <a:rPr lang="en-US" sz="3600" dirty="0"/>
              <a:t> </a:t>
            </a:r>
            <a:r>
              <a:rPr lang="en-US" sz="3600" dirty="0" err="1"/>
              <a:t>নির্ভর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সকলে</a:t>
            </a:r>
            <a:r>
              <a:rPr lang="en-US" sz="3600" dirty="0"/>
              <a:t> </a:t>
            </a:r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সেবা</a:t>
            </a:r>
            <a:r>
              <a:rPr lang="en-US" sz="3600" dirty="0"/>
              <a:t> </a:t>
            </a:r>
            <a:r>
              <a:rPr lang="en-US" sz="3600" dirty="0" err="1"/>
              <a:t>বোঝেনা</a:t>
            </a:r>
            <a:endParaRPr lang="en-US" sz="3600" dirty="0"/>
          </a:p>
          <a:p>
            <a:pPr marL="1196975" indent="-1196975">
              <a:lnSpc>
                <a:spcPct val="150000"/>
              </a:lnSpc>
              <a:buFont typeface="Webdings" panose="05030102010509060703" pitchFamily="18" charset="2"/>
              <a:buChar char=""/>
            </a:pPr>
            <a:r>
              <a:rPr lang="en-US" sz="3600" dirty="0" err="1"/>
              <a:t>এখনো</a:t>
            </a:r>
            <a:r>
              <a:rPr lang="en-US" sz="3600" dirty="0"/>
              <a:t> </a:t>
            </a:r>
            <a:r>
              <a:rPr lang="en-US" sz="3600" dirty="0" err="1"/>
              <a:t>অনেকের</a:t>
            </a:r>
            <a:r>
              <a:rPr lang="en-US" sz="3600" dirty="0"/>
              <a:t> </a:t>
            </a:r>
            <a:r>
              <a:rPr lang="en-US" sz="3600" dirty="0" err="1"/>
              <a:t>ইলেকট্রনিক</a:t>
            </a:r>
            <a:r>
              <a:rPr lang="en-US" sz="3600" dirty="0"/>
              <a:t> </a:t>
            </a:r>
            <a:r>
              <a:rPr lang="en-US" sz="3600" dirty="0" err="1"/>
              <a:t>ডিভাইস</a:t>
            </a:r>
            <a:r>
              <a:rPr lang="en-US" sz="3600" dirty="0"/>
              <a:t> </a:t>
            </a:r>
            <a:r>
              <a:rPr lang="en-US" sz="3600" dirty="0" err="1"/>
              <a:t>কেনার</a:t>
            </a:r>
            <a:r>
              <a:rPr lang="en-US" sz="3600" dirty="0"/>
              <a:t> </a:t>
            </a:r>
            <a:r>
              <a:rPr lang="en-US" sz="3600" dirty="0" err="1"/>
              <a:t>সামর্থ</a:t>
            </a:r>
            <a:r>
              <a:rPr lang="en-US" sz="3600" dirty="0"/>
              <a:t> </a:t>
            </a:r>
            <a:r>
              <a:rPr lang="en-US" sz="3600" dirty="0" err="1"/>
              <a:t>নেই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0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0000"/>
            </a:gs>
            <a:gs pos="72000">
              <a:srgbClr val="00CC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F72492-C58A-4505-A71E-2E39A276E63A}"/>
              </a:ext>
            </a:extLst>
          </p:cNvPr>
          <p:cNvSpPr txBox="1"/>
          <p:nvPr/>
        </p:nvSpPr>
        <p:spPr>
          <a:xfrm>
            <a:off x="1076798" y="562143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আজকের</a:t>
            </a:r>
            <a:r>
              <a:rPr lang="en-US" sz="3600" dirty="0"/>
              <a:t> </a:t>
            </a:r>
            <a:r>
              <a:rPr lang="en-US" sz="3600" dirty="0" err="1"/>
              <a:t>পাঠ</a:t>
            </a:r>
            <a:r>
              <a:rPr lang="en-US" sz="3600" dirty="0"/>
              <a:t>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B5A32-52DA-4887-87F3-71415FAB1FE9}"/>
              </a:ext>
            </a:extLst>
          </p:cNvPr>
          <p:cNvSpPr txBox="1"/>
          <p:nvPr/>
        </p:nvSpPr>
        <p:spPr>
          <a:xfrm>
            <a:off x="943132" y="2345254"/>
            <a:ext cx="10639267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ই-</a:t>
            </a:r>
            <a:r>
              <a:rPr lang="en-US" sz="2800" dirty="0" err="1"/>
              <a:t>লার্নিং</a:t>
            </a:r>
            <a:r>
              <a:rPr lang="en-US" sz="2800" dirty="0"/>
              <a:t> ও </a:t>
            </a:r>
            <a:r>
              <a:rPr lang="en-US" sz="2800" dirty="0" err="1"/>
              <a:t>বায়লাদেশ</a:t>
            </a:r>
            <a:endParaRPr lang="en-US" sz="2800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ই-</a:t>
            </a:r>
            <a:r>
              <a:rPr lang="en-US" sz="2800" dirty="0" err="1"/>
              <a:t>গভর্ন্যান্স</a:t>
            </a:r>
            <a:r>
              <a:rPr lang="en-US" sz="2800" dirty="0"/>
              <a:t> ও </a:t>
            </a:r>
            <a:r>
              <a:rPr lang="en-US" sz="2800" dirty="0" err="1"/>
              <a:t>বাংলাদেশ</a:t>
            </a:r>
            <a:endParaRPr lang="en-US" sz="2800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ই-</a:t>
            </a:r>
            <a:r>
              <a:rPr lang="en-US" sz="2800" dirty="0" err="1"/>
              <a:t>সার্ভিস</a:t>
            </a:r>
            <a:r>
              <a:rPr lang="en-US" sz="2800" dirty="0"/>
              <a:t> ও </a:t>
            </a:r>
            <a:r>
              <a:rPr lang="en-US" sz="2800" dirty="0" err="1"/>
              <a:t>বাংলাদেশ</a:t>
            </a:r>
            <a:endParaRPr lang="en-US" sz="2800" dirty="0"/>
          </a:p>
        </p:txBody>
      </p:sp>
      <p:pic>
        <p:nvPicPr>
          <p:cNvPr id="4" name="Picture 4" descr="Image result for ই লার্নিং">
            <a:extLst>
              <a:ext uri="{FF2B5EF4-FFF2-40B4-BE49-F238E27FC236}">
                <a16:creationId xmlns:a16="http://schemas.microsoft.com/office/drawing/2014/main" id="{3E82F39D-B064-4161-B7A2-C6A6CDB3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298"/>
            <a:ext cx="3293068" cy="20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জেলা ই-সেবা">
            <a:extLst>
              <a:ext uri="{FF2B5EF4-FFF2-40B4-BE49-F238E27FC236}">
                <a16:creationId xmlns:a16="http://schemas.microsoft.com/office/drawing/2014/main" id="{AA1B8C1C-0FE6-42B0-AD99-A0CF9141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90298"/>
            <a:ext cx="27051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ই গভর্নেন্স">
            <a:extLst>
              <a:ext uri="{FF2B5EF4-FFF2-40B4-BE49-F238E27FC236}">
                <a16:creationId xmlns:a16="http://schemas.microsoft.com/office/drawing/2014/main" id="{598E6258-E4E4-46E6-B2BC-5B93AC88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0099"/>
            <a:ext cx="334198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0000"/>
            </a:gs>
            <a:gs pos="72000">
              <a:srgbClr val="00CC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F72492-C58A-4505-A71E-2E39A276E63A}"/>
              </a:ext>
            </a:extLst>
          </p:cNvPr>
          <p:cNvSpPr txBox="1"/>
          <p:nvPr/>
        </p:nvSpPr>
        <p:spPr>
          <a:xfrm>
            <a:off x="1076798" y="562143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শিখনফল</a:t>
            </a:r>
            <a:r>
              <a:rPr lang="en-US" sz="3600" dirty="0"/>
              <a:t>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B5A32-52DA-4887-87F3-71415FAB1FE9}"/>
              </a:ext>
            </a:extLst>
          </p:cNvPr>
          <p:cNvSpPr txBox="1"/>
          <p:nvPr/>
        </p:nvSpPr>
        <p:spPr>
          <a:xfrm>
            <a:off x="943132" y="2345254"/>
            <a:ext cx="10639267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বাংলাদেশে</a:t>
            </a:r>
            <a:r>
              <a:rPr lang="en-US" sz="2800" dirty="0"/>
              <a:t> ই-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গুরুত্ব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endParaRPr lang="en-US" sz="2800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বাংলাদেশের</a:t>
            </a:r>
            <a:r>
              <a:rPr lang="en-US" sz="2800" dirty="0"/>
              <a:t> ই-</a:t>
            </a:r>
            <a:r>
              <a:rPr lang="en-US" sz="2800" dirty="0" err="1"/>
              <a:t>গভর্ন্যান্সের</a:t>
            </a:r>
            <a:r>
              <a:rPr lang="en-US" sz="2800" dirty="0"/>
              <a:t> </a:t>
            </a:r>
            <a:r>
              <a:rPr lang="en-US" sz="2800" dirty="0" err="1"/>
              <a:t>প্রয়োজনীয়তা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endParaRPr lang="en-US" sz="2800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বাংলাদেশে</a:t>
            </a:r>
            <a:r>
              <a:rPr lang="en-US" sz="2800" dirty="0"/>
              <a:t> ই-</a:t>
            </a:r>
            <a:r>
              <a:rPr lang="en-US" sz="2800" dirty="0" err="1"/>
              <a:t>সার্ভিসের</a:t>
            </a:r>
            <a:r>
              <a:rPr lang="en-US" sz="2800" dirty="0"/>
              <a:t> </a:t>
            </a:r>
            <a:r>
              <a:rPr lang="en-US" sz="2800" dirty="0" err="1"/>
              <a:t>গুরুত্ব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78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F72492-C58A-4505-A71E-2E39A276E63A}"/>
              </a:ext>
            </a:extLst>
          </p:cNvPr>
          <p:cNvSpPr txBox="1"/>
          <p:nvPr/>
        </p:nvSpPr>
        <p:spPr>
          <a:xfrm>
            <a:off x="4828666" y="449022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লার্নিং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B5A32-52DA-4887-87F3-71415FAB1FE9}"/>
              </a:ext>
            </a:extLst>
          </p:cNvPr>
          <p:cNvSpPr txBox="1"/>
          <p:nvPr/>
        </p:nvSpPr>
        <p:spPr>
          <a:xfrm>
            <a:off x="943132" y="2345254"/>
            <a:ext cx="10639267" cy="255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ই-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শব্দটি</a:t>
            </a:r>
            <a:r>
              <a:rPr lang="en-US" sz="2800" dirty="0"/>
              <a:t> </a:t>
            </a:r>
            <a:r>
              <a:rPr lang="en-US" sz="2800" dirty="0" err="1"/>
              <a:t>ইলেকট্রনিক</a:t>
            </a:r>
            <a:r>
              <a:rPr lang="en-US" sz="2800" dirty="0"/>
              <a:t> 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কথাটির</a:t>
            </a:r>
            <a:r>
              <a:rPr lang="en-US" sz="2800" dirty="0"/>
              <a:t> </a:t>
            </a:r>
            <a:r>
              <a:rPr lang="en-US" sz="2800" dirty="0" err="1"/>
              <a:t>সংক্ষিপ্ত</a:t>
            </a:r>
            <a:r>
              <a:rPr lang="en-US" sz="2800" dirty="0"/>
              <a:t> </a:t>
            </a:r>
            <a:r>
              <a:rPr lang="en-US" sz="2800" dirty="0" err="1"/>
              <a:t>রূপ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এটা</a:t>
            </a:r>
            <a:r>
              <a:rPr lang="en-US" sz="2800" dirty="0"/>
              <a:t> </a:t>
            </a:r>
            <a:r>
              <a:rPr lang="en-US" sz="2800" dirty="0" err="1"/>
              <a:t>বলতে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পাঠদান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সিডি</a:t>
            </a:r>
            <a:r>
              <a:rPr lang="en-US" sz="2800" dirty="0"/>
              <a:t> </a:t>
            </a:r>
            <a:r>
              <a:rPr lang="en-US" sz="2800" dirty="0" err="1"/>
              <a:t>রম</a:t>
            </a:r>
            <a:r>
              <a:rPr lang="en-US" sz="2800" dirty="0"/>
              <a:t>, </a:t>
            </a:r>
            <a:r>
              <a:rPr lang="en-US" sz="2800" dirty="0" err="1"/>
              <a:t>ইন্টারনেট</a:t>
            </a:r>
            <a:r>
              <a:rPr lang="en-US" sz="2800" dirty="0"/>
              <a:t>, </a:t>
            </a:r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নেটওয়ার্ক</a:t>
            </a:r>
            <a:r>
              <a:rPr lang="en-US" sz="2800" dirty="0"/>
              <a:t> </a:t>
            </a:r>
            <a:r>
              <a:rPr lang="en-US" sz="2800" dirty="0" err="1"/>
              <a:t>কিংবা</a:t>
            </a:r>
            <a:r>
              <a:rPr lang="en-US" sz="2800" dirty="0"/>
              <a:t> </a:t>
            </a:r>
            <a:r>
              <a:rPr lang="en-US" sz="2800" dirty="0" err="1"/>
              <a:t>টেলিভিশন</a:t>
            </a:r>
            <a:r>
              <a:rPr lang="en-US" sz="2800" dirty="0"/>
              <a:t> </a:t>
            </a:r>
            <a:r>
              <a:rPr lang="en-US" sz="2800" dirty="0" err="1"/>
              <a:t>চ্যানেল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পদ্ধতিকে</a:t>
            </a:r>
            <a:r>
              <a:rPr lang="en-US" sz="2800" dirty="0"/>
              <a:t> </a:t>
            </a:r>
            <a:r>
              <a:rPr lang="en-US" sz="2800" dirty="0" err="1"/>
              <a:t>বুঝিয়া</a:t>
            </a:r>
            <a:r>
              <a:rPr lang="en-US" sz="2800" dirty="0"/>
              <a:t> </a:t>
            </a:r>
            <a:r>
              <a:rPr lang="en-US" sz="2800" dirty="0" err="1"/>
              <a:t>থাকি</a:t>
            </a:r>
            <a:r>
              <a:rPr lang="en-US" sz="2800" dirty="0"/>
              <a:t>।</a:t>
            </a:r>
          </a:p>
        </p:txBody>
      </p:sp>
      <p:pic>
        <p:nvPicPr>
          <p:cNvPr id="4" name="Picture 4" descr="Image result for ই লার্নিং">
            <a:extLst>
              <a:ext uri="{FF2B5EF4-FFF2-40B4-BE49-F238E27FC236}">
                <a16:creationId xmlns:a16="http://schemas.microsoft.com/office/drawing/2014/main" id="{3E82F39D-B064-4161-B7A2-C6A6CDB3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31" y="290298"/>
            <a:ext cx="3293068" cy="20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00"/>
            </a:gs>
            <a:gs pos="32000">
              <a:schemeClr val="accent2">
                <a:lumMod val="40000"/>
                <a:lumOff val="60000"/>
              </a:schemeClr>
            </a:gs>
            <a:gs pos="66000">
              <a:schemeClr val="accent2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3523822" y="1401130"/>
            <a:ext cx="5144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লার্নিং</a:t>
            </a:r>
            <a:r>
              <a:rPr lang="en-US" sz="3600" dirty="0"/>
              <a:t>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প্রয়োজনীয়তা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931-19B3-452A-A632-E256249E2264}"/>
              </a:ext>
            </a:extLst>
          </p:cNvPr>
          <p:cNvSpPr txBox="1"/>
          <p:nvPr/>
        </p:nvSpPr>
        <p:spPr>
          <a:xfrm>
            <a:off x="943132" y="2279267"/>
            <a:ext cx="10639267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১. </a:t>
            </a:r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হাতে</a:t>
            </a:r>
            <a:r>
              <a:rPr lang="en-US" sz="2800" dirty="0"/>
              <a:t> </a:t>
            </a:r>
            <a:r>
              <a:rPr lang="en-US" sz="2800" dirty="0" err="1"/>
              <a:t>কলমে</a:t>
            </a:r>
            <a:r>
              <a:rPr lang="en-US" sz="2800" dirty="0"/>
              <a:t> </a:t>
            </a:r>
            <a:r>
              <a:rPr lang="en-US" sz="2800" dirty="0" err="1"/>
              <a:t>শিক্ষা</a:t>
            </a:r>
            <a:r>
              <a:rPr lang="en-US" sz="2800" dirty="0"/>
              <a:t> </a:t>
            </a:r>
            <a:r>
              <a:rPr lang="en-US" sz="2800" dirty="0" err="1"/>
              <a:t>দেওয়ার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২. </a:t>
            </a:r>
            <a:r>
              <a:rPr lang="en-US" sz="2800" dirty="0" err="1"/>
              <a:t>শ্রেণি</a:t>
            </a:r>
            <a:r>
              <a:rPr lang="en-US" sz="2800" dirty="0"/>
              <a:t> </a:t>
            </a:r>
            <a:r>
              <a:rPr lang="en-US" sz="2800" dirty="0" err="1"/>
              <a:t>উপকরণ</a:t>
            </a:r>
            <a:r>
              <a:rPr lang="en-US" sz="2800" dirty="0"/>
              <a:t> </a:t>
            </a:r>
            <a:r>
              <a:rPr lang="en-US" sz="2800" dirty="0" err="1"/>
              <a:t>হিসাবে</a:t>
            </a:r>
            <a:r>
              <a:rPr lang="en-US" sz="2800" dirty="0"/>
              <a:t> </a:t>
            </a:r>
            <a:r>
              <a:rPr lang="en-US" sz="2800" dirty="0" err="1"/>
              <a:t>মাল্ডিমিডিয়ার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৩. </a:t>
            </a:r>
            <a:r>
              <a:rPr lang="en-US" sz="2800" dirty="0" err="1"/>
              <a:t>শিক্ষক</a:t>
            </a:r>
            <a:r>
              <a:rPr lang="en-US" sz="2800" dirty="0"/>
              <a:t> </a:t>
            </a:r>
            <a:r>
              <a:rPr lang="en-US" sz="2800" dirty="0" err="1"/>
              <a:t>স্বল্পতা</a:t>
            </a:r>
            <a:r>
              <a:rPr lang="en-US" sz="2800" dirty="0"/>
              <a:t> </a:t>
            </a:r>
            <a:r>
              <a:rPr lang="en-US" sz="2800" dirty="0" err="1"/>
              <a:t>দূর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৪. </a:t>
            </a:r>
            <a:r>
              <a:rPr lang="en-US" sz="2800" dirty="0" err="1"/>
              <a:t>দক্ষ</a:t>
            </a:r>
            <a:r>
              <a:rPr lang="en-US" sz="2800" dirty="0"/>
              <a:t> </a:t>
            </a:r>
            <a:r>
              <a:rPr lang="en-US" sz="2800" dirty="0" err="1"/>
              <a:t>শিক্ষকের</a:t>
            </a:r>
            <a:r>
              <a:rPr lang="en-US" sz="2800" dirty="0"/>
              <a:t> </a:t>
            </a:r>
            <a:r>
              <a:rPr lang="en-US" sz="2800" dirty="0" err="1"/>
              <a:t>অভাব</a:t>
            </a:r>
            <a:r>
              <a:rPr lang="en-US" sz="2800" dirty="0"/>
              <a:t> </a:t>
            </a:r>
            <a:r>
              <a:rPr lang="en-US" sz="2800" dirty="0" err="1"/>
              <a:t>দূর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63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99"/>
            </a:gs>
            <a:gs pos="32000">
              <a:schemeClr val="accent2">
                <a:lumMod val="40000"/>
                <a:lumOff val="60000"/>
              </a:schemeClr>
            </a:gs>
            <a:gs pos="66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457918" y="539355"/>
            <a:ext cx="563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লার্নিং</a:t>
            </a:r>
            <a:r>
              <a:rPr lang="en-US" sz="3600" dirty="0"/>
              <a:t>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উপকরণসমূহ</a:t>
            </a:r>
            <a:r>
              <a:rPr lang="en-US" sz="3600" dirty="0"/>
              <a:t>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931-19B3-452A-A632-E256249E2264}"/>
              </a:ext>
            </a:extLst>
          </p:cNvPr>
          <p:cNvSpPr txBox="1"/>
          <p:nvPr/>
        </p:nvSpPr>
        <p:spPr>
          <a:xfrm>
            <a:off x="943132" y="1017642"/>
            <a:ext cx="10639267" cy="530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dirty="0"/>
              <a:t>১. </a:t>
            </a:r>
            <a:r>
              <a:rPr lang="en-US" sz="2800" dirty="0" err="1"/>
              <a:t>মোবাইল</a:t>
            </a:r>
            <a:endParaRPr lang="en-US" sz="2800" dirty="0"/>
          </a:p>
          <a:p>
            <a:pPr algn="just">
              <a:lnSpc>
                <a:spcPct val="250000"/>
              </a:lnSpc>
            </a:pPr>
            <a:r>
              <a:rPr lang="en-US" sz="2800" dirty="0"/>
              <a:t>২. </a:t>
            </a:r>
            <a:r>
              <a:rPr lang="en-US" sz="2800" dirty="0" err="1"/>
              <a:t>ল্যাপটপ</a:t>
            </a:r>
            <a:r>
              <a:rPr lang="en-US" sz="2800" dirty="0"/>
              <a:t>/</a:t>
            </a:r>
            <a:r>
              <a:rPr lang="en-US" sz="2800" dirty="0" err="1"/>
              <a:t>ডেক্সটপ</a:t>
            </a:r>
            <a:r>
              <a:rPr lang="en-US" sz="2800" dirty="0"/>
              <a:t> </a:t>
            </a:r>
            <a:r>
              <a:rPr lang="en-US" sz="2800" dirty="0" err="1"/>
              <a:t>কম্পিউটার</a:t>
            </a:r>
            <a:endParaRPr lang="en-US" sz="2800" dirty="0"/>
          </a:p>
          <a:p>
            <a:pPr algn="just">
              <a:lnSpc>
                <a:spcPct val="250000"/>
              </a:lnSpc>
            </a:pPr>
            <a:r>
              <a:rPr lang="en-US" sz="2800" dirty="0"/>
              <a:t>৩. </a:t>
            </a:r>
            <a:r>
              <a:rPr lang="en-US" sz="2800" dirty="0" err="1"/>
              <a:t>ট্যাব</a:t>
            </a:r>
            <a:endParaRPr lang="en-US" sz="2800" dirty="0"/>
          </a:p>
          <a:p>
            <a:pPr algn="just">
              <a:lnSpc>
                <a:spcPct val="250000"/>
              </a:lnSpc>
            </a:pPr>
            <a:r>
              <a:rPr lang="en-US" sz="2800" dirty="0"/>
              <a:t>৪. </a:t>
            </a:r>
            <a:r>
              <a:rPr lang="en-US" sz="2800" dirty="0" err="1"/>
              <a:t>টেলিভিশন</a:t>
            </a:r>
            <a:endParaRPr lang="en-US" sz="2800" dirty="0"/>
          </a:p>
          <a:p>
            <a:pPr algn="just">
              <a:lnSpc>
                <a:spcPct val="250000"/>
              </a:lnSpc>
            </a:pPr>
            <a:r>
              <a:rPr lang="en-US" sz="2800" dirty="0"/>
              <a:t>৫. </a:t>
            </a:r>
            <a:r>
              <a:rPr lang="en-US" sz="2800" dirty="0" err="1"/>
              <a:t>রেডিও</a:t>
            </a:r>
            <a:endParaRPr lang="en-US" sz="2800" dirty="0"/>
          </a:p>
        </p:txBody>
      </p:sp>
      <p:pic>
        <p:nvPicPr>
          <p:cNvPr id="2052" name="Picture 4" descr="Image result for মোবাইল">
            <a:extLst>
              <a:ext uri="{FF2B5EF4-FFF2-40B4-BE49-F238E27FC236}">
                <a16:creationId xmlns:a16="http://schemas.microsoft.com/office/drawing/2014/main" id="{2D9AF4FB-22BB-4F08-A0B5-22B8E24F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37" y="747700"/>
            <a:ext cx="2426717" cy="10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ল্যাপটপ">
            <a:extLst>
              <a:ext uri="{FF2B5EF4-FFF2-40B4-BE49-F238E27FC236}">
                <a16:creationId xmlns:a16="http://schemas.microsoft.com/office/drawing/2014/main" id="{A0619927-C74A-42D6-9113-31FD21B4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37" y="1781609"/>
            <a:ext cx="2426717" cy="12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ট্যাব">
            <a:extLst>
              <a:ext uri="{FF2B5EF4-FFF2-40B4-BE49-F238E27FC236}">
                <a16:creationId xmlns:a16="http://schemas.microsoft.com/office/drawing/2014/main" id="{F5C4006A-88A9-4706-8963-9DD97E71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36" y="3013366"/>
            <a:ext cx="2426717" cy="12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টেলিভশন">
            <a:extLst>
              <a:ext uri="{FF2B5EF4-FFF2-40B4-BE49-F238E27FC236}">
                <a16:creationId xmlns:a16="http://schemas.microsoft.com/office/drawing/2014/main" id="{44F1E051-85E5-4837-B659-7A37F503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35" y="4239495"/>
            <a:ext cx="2426717" cy="12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রেডিও">
            <a:extLst>
              <a:ext uri="{FF2B5EF4-FFF2-40B4-BE49-F238E27FC236}">
                <a16:creationId xmlns:a16="http://schemas.microsoft.com/office/drawing/2014/main" id="{D4B729AF-68EB-49BA-AE9E-4E87972F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35" y="5465624"/>
            <a:ext cx="2426717" cy="9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3523822" y="1401130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ই-</a:t>
            </a:r>
            <a:r>
              <a:rPr lang="en-US" sz="3600" dirty="0" err="1"/>
              <a:t>লার্নিং</a:t>
            </a:r>
            <a:r>
              <a:rPr lang="en-US" sz="3600" dirty="0"/>
              <a:t>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সীমাবদ্ধতা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931-19B3-452A-A632-E256249E2264}"/>
              </a:ext>
            </a:extLst>
          </p:cNvPr>
          <p:cNvSpPr txBox="1"/>
          <p:nvPr/>
        </p:nvSpPr>
        <p:spPr>
          <a:xfrm>
            <a:off x="943132" y="2279267"/>
            <a:ext cx="10639267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১. </a:t>
            </a:r>
            <a:r>
              <a:rPr lang="en-US" sz="2800" dirty="0" err="1"/>
              <a:t>সকলের</a:t>
            </a:r>
            <a:r>
              <a:rPr lang="en-US" sz="2800" dirty="0"/>
              <a:t> </a:t>
            </a:r>
            <a:r>
              <a:rPr lang="en-US" sz="2800" dirty="0" err="1"/>
              <a:t>কাছে</a:t>
            </a:r>
            <a:r>
              <a:rPr lang="en-US" sz="2800" dirty="0"/>
              <a:t> ই-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উপকরণসমূহ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 </a:t>
            </a:r>
            <a:r>
              <a:rPr lang="en-US" sz="2800" dirty="0" err="1"/>
              <a:t>থাকা</a:t>
            </a:r>
            <a:r>
              <a:rPr lang="en-US" sz="2800" dirty="0"/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২. ই-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সম্পর্কে</a:t>
            </a:r>
            <a:r>
              <a:rPr lang="en-US" sz="2800" dirty="0"/>
              <a:t> </a:t>
            </a:r>
            <a:r>
              <a:rPr lang="en-US" sz="2800" dirty="0" err="1"/>
              <a:t>কম</a:t>
            </a:r>
            <a:r>
              <a:rPr lang="en-US" sz="2800" dirty="0"/>
              <a:t> </a:t>
            </a:r>
            <a:r>
              <a:rPr lang="en-US" sz="2800" dirty="0" err="1"/>
              <a:t>জানা</a:t>
            </a:r>
            <a:r>
              <a:rPr lang="en-US" sz="2800" dirty="0"/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৩. </a:t>
            </a:r>
            <a:r>
              <a:rPr lang="en-US" sz="2800" dirty="0" err="1"/>
              <a:t>ইন্টারনেটের</a:t>
            </a:r>
            <a:r>
              <a:rPr lang="en-US" sz="2800" dirty="0"/>
              <a:t> </a:t>
            </a:r>
            <a:r>
              <a:rPr lang="en-US" sz="2800" dirty="0" err="1"/>
              <a:t>গতি</a:t>
            </a:r>
            <a:r>
              <a:rPr lang="en-US" sz="2800" dirty="0"/>
              <a:t>/</a:t>
            </a:r>
            <a:r>
              <a:rPr lang="en-US" sz="2800" dirty="0" err="1"/>
              <a:t>সকল</a:t>
            </a:r>
            <a:r>
              <a:rPr lang="en-US" sz="2800" dirty="0"/>
              <a:t> </a:t>
            </a:r>
            <a:r>
              <a:rPr lang="en-US" sz="2800" dirty="0" err="1"/>
              <a:t>স্থানে</a:t>
            </a:r>
            <a:r>
              <a:rPr lang="en-US" sz="2800" dirty="0"/>
              <a:t> </a:t>
            </a:r>
            <a:r>
              <a:rPr lang="en-US" sz="2800" dirty="0" err="1"/>
              <a:t>ইন্টারনেট</a:t>
            </a:r>
            <a:r>
              <a:rPr lang="en-US" sz="2800" dirty="0"/>
              <a:t> </a:t>
            </a:r>
            <a:r>
              <a:rPr lang="en-US" sz="2800" dirty="0" err="1"/>
              <a:t>সুবিধা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 </a:t>
            </a:r>
            <a:r>
              <a:rPr lang="en-US" sz="2800" dirty="0" err="1"/>
              <a:t>থাকা</a:t>
            </a:r>
            <a:r>
              <a:rPr lang="en-US" sz="2800" dirty="0"/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৪. </a:t>
            </a:r>
            <a:r>
              <a:rPr lang="en-US" sz="2800" dirty="0" err="1"/>
              <a:t>দক্ষ</a:t>
            </a:r>
            <a:r>
              <a:rPr lang="en-US" sz="2800" dirty="0"/>
              <a:t> </a:t>
            </a:r>
            <a:r>
              <a:rPr lang="en-US" sz="2800" dirty="0" err="1"/>
              <a:t>শিক্ষকের</a:t>
            </a:r>
            <a:r>
              <a:rPr lang="en-US" sz="2800" dirty="0"/>
              <a:t> </a:t>
            </a:r>
            <a:r>
              <a:rPr lang="en-US" sz="2800" dirty="0" err="1"/>
              <a:t>অভাব</a:t>
            </a:r>
            <a:r>
              <a:rPr lang="en-US" sz="28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737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7DF95-4A96-444E-94DB-897A9D3CB60C}"/>
              </a:ext>
            </a:extLst>
          </p:cNvPr>
          <p:cNvSpPr txBox="1"/>
          <p:nvPr/>
        </p:nvSpPr>
        <p:spPr>
          <a:xfrm>
            <a:off x="838985" y="1401130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মূল্যায়ন</a:t>
            </a:r>
            <a:r>
              <a:rPr lang="en-US" sz="3600" dirty="0"/>
              <a:t>……..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931-19B3-452A-A632-E256249E2264}"/>
              </a:ext>
            </a:extLst>
          </p:cNvPr>
          <p:cNvSpPr txBox="1"/>
          <p:nvPr/>
        </p:nvSpPr>
        <p:spPr>
          <a:xfrm>
            <a:off x="943132" y="2279267"/>
            <a:ext cx="10639267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ই-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সনাতন</a:t>
            </a:r>
            <a:r>
              <a:rPr lang="en-US" sz="2800" dirty="0"/>
              <a:t> </a:t>
            </a:r>
            <a:r>
              <a:rPr lang="en-US" sz="2800" dirty="0" err="1"/>
              <a:t>পাঠদান</a:t>
            </a:r>
            <a:r>
              <a:rPr lang="en-US" sz="2800" dirty="0"/>
              <a:t> </a:t>
            </a:r>
            <a:r>
              <a:rPr lang="en-US" sz="2800" dirty="0" err="1"/>
              <a:t>পদ্ধতির</a:t>
            </a:r>
            <a:r>
              <a:rPr lang="en-US" sz="2800" dirty="0"/>
              <a:t> </a:t>
            </a:r>
            <a:r>
              <a:rPr lang="en-US" sz="2800" dirty="0" err="1"/>
              <a:t>বিকল্প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26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397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Sikder Computer</dc:creator>
  <cp:lastModifiedBy>Sikder Computer</cp:lastModifiedBy>
  <cp:revision>115</cp:revision>
  <dcterms:created xsi:type="dcterms:W3CDTF">2021-02-07T09:46:20Z</dcterms:created>
  <dcterms:modified xsi:type="dcterms:W3CDTF">2021-02-07T20:03:17Z</dcterms:modified>
</cp:coreProperties>
</file>