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83" r:id="rId5"/>
    <p:sldId id="274" r:id="rId6"/>
    <p:sldId id="269" r:id="rId7"/>
    <p:sldId id="264" r:id="rId8"/>
    <p:sldId id="285" r:id="rId9"/>
    <p:sldId id="284" r:id="rId10"/>
    <p:sldId id="286" r:id="rId11"/>
    <p:sldId id="287" r:id="rId12"/>
    <p:sldId id="288" r:id="rId13"/>
    <p:sldId id="266" r:id="rId14"/>
    <p:sldId id="275" r:id="rId15"/>
    <p:sldId id="276" r:id="rId16"/>
    <p:sldId id="262" r:id="rId17"/>
    <p:sldId id="261" r:id="rId18"/>
    <p:sldId id="277" r:id="rId19"/>
    <p:sldId id="281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437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680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28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57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93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296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608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6393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5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792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1226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485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91EF-A6EC-40EF-A2E1-71438C45DA63}" type="datetimeFigureOut">
              <a:rPr lang="en-US" smtClean="0"/>
              <a:pPr/>
              <a:t>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B5054-15BC-422E-8FAE-70D0A77BD5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49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>
            <a:stCxn id="12" idx="6"/>
            <a:endCxn id="9" idx="2"/>
          </p:cNvCxnSpPr>
          <p:nvPr/>
        </p:nvCxnSpPr>
        <p:spPr>
          <a:xfrm>
            <a:off x="612476" y="327804"/>
            <a:ext cx="10915280" cy="2587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onut 3"/>
          <p:cNvSpPr/>
          <p:nvPr/>
        </p:nvSpPr>
        <p:spPr>
          <a:xfrm>
            <a:off x="1906072" y="950512"/>
            <a:ext cx="8075053" cy="4881094"/>
          </a:xfrm>
          <a:prstGeom prst="donut">
            <a:avLst>
              <a:gd name="adj" fmla="val 141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369" y="411665"/>
            <a:ext cx="2477432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8184" y="411665"/>
            <a:ext cx="2244429" cy="195225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589" y="1910352"/>
            <a:ext cx="7122017" cy="3031767"/>
          </a:xfrm>
          <a:prstGeom prst="rect">
            <a:avLst/>
          </a:prstGeom>
        </p:spPr>
      </p:pic>
      <p:sp>
        <p:nvSpPr>
          <p:cNvPr id="9" name="Flowchart: Or 8"/>
          <p:cNvSpPr/>
          <p:nvPr/>
        </p:nvSpPr>
        <p:spPr>
          <a:xfrm>
            <a:off x="11527756" y="25878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Flowchart: Or 9"/>
          <p:cNvSpPr/>
          <p:nvPr/>
        </p:nvSpPr>
        <p:spPr>
          <a:xfrm>
            <a:off x="0" y="6202392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Flowchart: Or 11"/>
          <p:cNvSpPr/>
          <p:nvPr/>
        </p:nvSpPr>
        <p:spPr>
          <a:xfrm>
            <a:off x="0" y="0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Flowchart: Or 13"/>
          <p:cNvSpPr/>
          <p:nvPr/>
        </p:nvSpPr>
        <p:spPr>
          <a:xfrm>
            <a:off x="11579524" y="6202392"/>
            <a:ext cx="612476" cy="655608"/>
          </a:xfrm>
          <a:prstGeom prst="flowChartO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44102" y="6484153"/>
            <a:ext cx="10915280" cy="2587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2" idx="4"/>
          </p:cNvCxnSpPr>
          <p:nvPr/>
        </p:nvCxnSpPr>
        <p:spPr>
          <a:xfrm rot="16200000" flipH="1">
            <a:off x="273889" y="687956"/>
            <a:ext cx="69011" cy="4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0"/>
            <a:endCxn id="12" idx="4"/>
          </p:cNvCxnSpPr>
          <p:nvPr/>
        </p:nvCxnSpPr>
        <p:spPr>
          <a:xfrm rot="5400000" flipH="1" flipV="1">
            <a:off x="-2467154" y="3429000"/>
            <a:ext cx="55467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9089365" y="3426124"/>
            <a:ext cx="5546784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723245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09" y="152400"/>
            <a:ext cx="11804073" cy="651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85896" y="3878456"/>
            <a:ext cx="11202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she brushes her teeth.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146" b="82317" l="10000" r="90000"/>
                    </a14:imgEffect>
                  </a14:imgLayer>
                </a14:imgProps>
              </a:ext>
            </a:extLst>
          </a:blip>
          <a:srcRect b="8537"/>
          <a:stretch/>
        </p:blipFill>
        <p:spPr>
          <a:xfrm>
            <a:off x="3695049" y="331331"/>
            <a:ext cx="4083921" cy="40341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591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09" y="166255"/>
            <a:ext cx="11817927" cy="651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2509" y="825761"/>
            <a:ext cx="73100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goes to school at nine o’clock.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64" y="3115674"/>
            <a:ext cx="3818658" cy="29787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356679" y="3762568"/>
            <a:ext cx="46274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walks to her school.</a:t>
            </a:r>
          </a:p>
        </p:txBody>
      </p:sp>
    </p:spTree>
    <p:extLst>
      <p:ext uri="{BB962C8B-B14F-4D97-AF65-F5344CB8AC3E}">
        <p14:creationId xmlns="" xmlns:p14="http://schemas.microsoft.com/office/powerpoint/2010/main" val="425984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7818" y="152400"/>
            <a:ext cx="11762509" cy="65116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4531" y="476622"/>
            <a:ext cx="71216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school,</a:t>
            </a:r>
            <a:r>
              <a:rPr lang="bn-BD" sz="6000" dirty="0">
                <a:latin typeface="Times New Roman" panose="02020603050405020304" pitchFamily="18" charset="0"/>
              </a:rPr>
              <a:t>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visits her grandmother at three o’clock.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018" y="4046494"/>
            <a:ext cx="6677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</a:t>
            </a:r>
            <a:r>
              <a:rPr lang="bn-BD" sz="6000" dirty="0">
                <a:latin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Mita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home at five o’clock.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18" y="675368"/>
            <a:ext cx="3551435" cy="2663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2000" b="94667" l="299" r="9701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87623"/>
            <a:ext cx="3422073" cy="2044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506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497" y="2162482"/>
            <a:ext cx="5065005" cy="37430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20981" y="557277"/>
            <a:ext cx="9809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silent Reading</a:t>
            </a:r>
          </a:p>
        </p:txBody>
      </p:sp>
    </p:spTree>
    <p:extLst>
      <p:ext uri="{BB962C8B-B14F-4D97-AF65-F5344CB8AC3E}">
        <p14:creationId xmlns="" xmlns:p14="http://schemas.microsoft.com/office/powerpoint/2010/main" val="336694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F6D37CC-4CF2-42BA-A28D-F226768202B9}"/>
              </a:ext>
            </a:extLst>
          </p:cNvPr>
          <p:cNvSpPr txBox="1"/>
          <p:nvPr/>
        </p:nvSpPr>
        <p:spPr>
          <a:xfrm>
            <a:off x="1577926" y="166254"/>
            <a:ext cx="8522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14757A2-1552-460C-A04F-AADEAAE4143E}"/>
              </a:ext>
            </a:extLst>
          </p:cNvPr>
          <p:cNvSpPr txBox="1"/>
          <p:nvPr/>
        </p:nvSpPr>
        <p:spPr>
          <a:xfrm>
            <a:off x="459486" y="877824"/>
            <a:ext cx="119062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Complete the sentences with the time in numbers. </a:t>
            </a:r>
          </a:p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Group-A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Mita gets up at 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a.m.</a:t>
            </a:r>
          </a:p>
          <a:p>
            <a:pPr marL="742950" indent="-742950">
              <a:buAutoNum type="arabicPeriod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has breakfast at 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a.m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n-BD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/>
            <a:endParaRPr lang="en-US" sz="2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Group-B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1.Mita goes to school at 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a.m.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2.She returns home at </a:t>
            </a:r>
            <a:r>
              <a:rPr lang="en-US" sz="4400" dirty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p.m.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-91440" y="3758184"/>
            <a:ext cx="12301728" cy="27432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67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22A50C-3145-410F-8DE4-DA383268F01A}"/>
              </a:ext>
            </a:extLst>
          </p:cNvPr>
          <p:cNvSpPr txBox="1"/>
          <p:nvPr/>
        </p:nvSpPr>
        <p:spPr>
          <a:xfrm>
            <a:off x="706581" y="574686"/>
            <a:ext cx="10778837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 with following words: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CA2234-2CAC-4DF0-B3A1-546423D593BD}"/>
              </a:ext>
            </a:extLst>
          </p:cNvPr>
          <p:cNvSpPr txBox="1"/>
          <p:nvPr/>
        </p:nvSpPr>
        <p:spPr>
          <a:xfrm>
            <a:off x="706581" y="1662497"/>
            <a:ext cx="11211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 up -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She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gets up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six o’clock.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      - 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washes her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Walk    - 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her school.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     - 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She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NikoshBAN" panose="02000000000000000000" pitchFamily="2" charset="0"/>
              </a:rPr>
              <a:t>visit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s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her </a:t>
            </a:r>
            <a:r>
              <a:rPr lang="en-US" sz="6000" dirty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grandmother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 - 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4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at five o’clock.</a:t>
            </a:r>
          </a:p>
        </p:txBody>
      </p:sp>
    </p:spTree>
    <p:extLst>
      <p:ext uri="{BB962C8B-B14F-4D97-AF65-F5344CB8AC3E}">
        <p14:creationId xmlns="" xmlns:p14="http://schemas.microsoft.com/office/powerpoint/2010/main" val="338671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335408"/>
            <a:ext cx="8110728" cy="830997"/>
          </a:xfrm>
          <a:prstGeom prst="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Find out n</a:t>
            </a:r>
            <a:r>
              <a:rPr lang="en-US" sz="48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ew</a:t>
            </a:r>
            <a:r>
              <a:rPr lang="en-US" sz="48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words</a:t>
            </a:r>
            <a:endParaRPr lang="en-US" sz="48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112" y="1405256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wash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8680" y="2667128"/>
            <a:ext cx="31729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grandmother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5256" y="3746120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home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1248" y="4980560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brush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14616" y="1386968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face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8896" y="2657984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return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9752" y="3892424"/>
            <a:ext cx="1801368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9440" y="5007992"/>
            <a:ext cx="211226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school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486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1" grpId="0" animBg="1"/>
      <p:bldP spid="12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2060" y="2973620"/>
            <a:ext cx="8945129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a) </a:t>
            </a:r>
            <a:r>
              <a:rPr lang="bn-BD" sz="3200" dirty="0" smtClean="0">
                <a:solidFill>
                  <a:schemeClr val="bg1"/>
                </a:solidFill>
              </a:rPr>
              <a:t>Mita gets up at </a:t>
            </a:r>
            <a:r>
              <a:rPr lang="en-US" sz="3200" u="sng" dirty="0" smtClean="0">
                <a:solidFill>
                  <a:schemeClr val="bg1"/>
                </a:solidFill>
              </a:rPr>
              <a:t> 		</a:t>
            </a:r>
            <a:r>
              <a:rPr lang="bn-BD" sz="3200" dirty="0" smtClean="0">
                <a:solidFill>
                  <a:schemeClr val="bg1"/>
                </a:solidFill>
              </a:rPr>
              <a:t>o’clock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060" y="3670103"/>
            <a:ext cx="904494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b) </a:t>
            </a:r>
            <a:r>
              <a:rPr lang="bn-BD" sz="3200" dirty="0" smtClean="0"/>
              <a:t>Mita is in class </a:t>
            </a:r>
            <a:r>
              <a:rPr lang="en-US" sz="3200" u="sng" dirty="0" smtClean="0"/>
              <a:t> </a:t>
            </a:r>
            <a:r>
              <a:rPr lang="bn-BD" sz="3200" u="sng" dirty="0" smtClean="0"/>
              <a:t> </a:t>
            </a:r>
            <a:r>
              <a:rPr lang="en-US" sz="3200" u="sng" dirty="0" smtClean="0"/>
              <a:t>	 </a:t>
            </a:r>
            <a:r>
              <a:rPr lang="en-US" sz="3200" dirty="0" smtClean="0"/>
              <a:t>.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242060" y="4804165"/>
            <a:ext cx="1015746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c) </a:t>
            </a:r>
            <a:r>
              <a:rPr lang="bn-BD" sz="3200" b="1" dirty="0" smtClean="0">
                <a:solidFill>
                  <a:srgbClr val="FF0000"/>
                </a:solidFill>
              </a:rPr>
              <a:t>She goes to school at </a:t>
            </a:r>
            <a:r>
              <a:rPr lang="en-US" sz="3200" b="1" u="sng" dirty="0" smtClean="0">
                <a:solidFill>
                  <a:srgbClr val="FF0000"/>
                </a:solidFill>
              </a:rPr>
              <a:t> 		</a:t>
            </a:r>
            <a:r>
              <a:rPr lang="bn-BD" sz="3200" b="1" dirty="0" smtClean="0">
                <a:solidFill>
                  <a:srgbClr val="FF0000"/>
                </a:solidFill>
              </a:rPr>
              <a:t>o’clock.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2060" y="5500648"/>
            <a:ext cx="1015746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d) </a:t>
            </a:r>
            <a:r>
              <a:rPr lang="bn-BD" sz="3200" b="1" dirty="0" smtClean="0">
                <a:solidFill>
                  <a:schemeClr val="bg1"/>
                </a:solidFill>
              </a:rPr>
              <a:t>Mita return home at </a:t>
            </a:r>
            <a:r>
              <a:rPr lang="en-US" sz="3200" b="1" u="sng" dirty="0" smtClean="0">
                <a:solidFill>
                  <a:schemeClr val="bg1"/>
                </a:solidFill>
              </a:rPr>
              <a:t> 			</a:t>
            </a:r>
            <a:r>
              <a:rPr lang="bn-BD" sz="3200" b="1" u="sng" dirty="0" smtClean="0">
                <a:solidFill>
                  <a:schemeClr val="bg1"/>
                </a:solidFill>
              </a:rPr>
              <a:t>  </a:t>
            </a:r>
            <a:r>
              <a:rPr lang="bn-BD" sz="3200" b="1" dirty="0" smtClean="0">
                <a:solidFill>
                  <a:schemeClr val="bg1"/>
                </a:solidFill>
              </a:rPr>
              <a:t>o’clock</a:t>
            </a:r>
            <a:r>
              <a:rPr lang="en-US" sz="3200" b="1" dirty="0" smtClean="0">
                <a:solidFill>
                  <a:schemeClr val="bg1"/>
                </a:solidFill>
              </a:rPr>
              <a:t>.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816" y="272918"/>
            <a:ext cx="5281567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Fill in the blanks (</a:t>
            </a:r>
            <a:r>
              <a:rPr lang="en-US" sz="4400" b="1" u="sng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IW</a:t>
            </a:r>
            <a:r>
              <a:rPr lang="en-US" sz="4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n-US" sz="44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9297" y="1204266"/>
            <a:ext cx="926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four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3632" y="1204266"/>
            <a:ext cx="61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80958" y="1204265"/>
            <a:ext cx="1456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 6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1038" y="1204266"/>
            <a:ext cx="927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five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866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0.04141 -0.00278 L -0.41417 0.2504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2.70833E-6 2.96296E-6 L 0.3612 0.3634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0.00638 0.01991 L -0.14157 0.5125 " pathEditMode="fixed" rAng="0" ptsTypes="AA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25E-6 2.96296E-6 L 0.19648 0.6337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18" y="3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3" grpId="0"/>
      <p:bldP spid="3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rgbClr val="5E9EFF">
                <a:alpha val="6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90538" y="210105"/>
            <a:ext cx="3742365" cy="120205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8C5F94D-86C4-4606-8A93-29649FE24B48}"/>
              </a:ext>
            </a:extLst>
          </p:cNvPr>
          <p:cNvSpPr txBox="1"/>
          <p:nvPr/>
        </p:nvSpPr>
        <p:spPr>
          <a:xfrm>
            <a:off x="2482031" y="1316737"/>
            <a:ext cx="6101968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Work: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85F651-7B43-4D5B-8EA9-1D81930DBC67}"/>
              </a:ext>
            </a:extLst>
          </p:cNvPr>
          <p:cNvSpPr txBox="1"/>
          <p:nvPr/>
        </p:nvSpPr>
        <p:spPr>
          <a:xfrm>
            <a:off x="628651" y="2304289"/>
            <a:ext cx="110939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about </a:t>
            </a:r>
            <a:r>
              <a:rPr lang="en-US" sz="4800" b="1" u="sn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yourself.</a:t>
            </a:r>
            <a:endParaRPr lang="bn-BD" sz="4800" b="1" u="sng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n-BD" sz="11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1.What 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do you get up?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2.When do you have breakfast?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3.What time do you go to school?</a:t>
            </a:r>
          </a:p>
          <a:p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4.When do you return home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8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7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7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087"/>
          <a:stretch>
            <a:fillRect/>
          </a:stretch>
        </p:blipFill>
        <p:spPr>
          <a:xfrm>
            <a:off x="1764406" y="1381258"/>
            <a:ext cx="8895008" cy="3629654"/>
          </a:xfrm>
          <a:prstGeom prst="rect">
            <a:avLst/>
          </a:prstGeom>
        </p:spPr>
      </p:pic>
      <p:sp>
        <p:nvSpPr>
          <p:cNvPr id="4" name="Up Ribbon 3"/>
          <p:cNvSpPr/>
          <p:nvPr/>
        </p:nvSpPr>
        <p:spPr>
          <a:xfrm>
            <a:off x="2451279" y="309093"/>
            <a:ext cx="7521262" cy="850006"/>
          </a:xfrm>
          <a:prstGeom prst="ribbon2">
            <a:avLst>
              <a:gd name="adj1" fmla="val 12121"/>
              <a:gd name="adj2" fmla="val 4169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 smtClean="0"/>
              <a:t>Home task  </a:t>
            </a:r>
            <a:endParaRPr lang="en-US" sz="3600" u="sng" dirty="0"/>
          </a:p>
        </p:txBody>
      </p:sp>
      <p:sp>
        <p:nvSpPr>
          <p:cNvPr id="5" name="Rectangle 4"/>
          <p:cNvSpPr/>
          <p:nvPr/>
        </p:nvSpPr>
        <p:spPr>
          <a:xfrm>
            <a:off x="1764406" y="5028940"/>
            <a:ext cx="8895008" cy="8757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Write five sentences about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Mita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9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ded Corner 1"/>
          <p:cNvSpPr/>
          <p:nvPr/>
        </p:nvSpPr>
        <p:spPr>
          <a:xfrm>
            <a:off x="961693" y="2333799"/>
            <a:ext cx="10152995" cy="4130565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</a:rPr>
              <a:t>Ramjan Ali</a:t>
            </a:r>
            <a:r>
              <a:rPr lang="en-US" sz="54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bn-BD" sz="5400" dirty="0" smtClean="0">
                <a:solidFill>
                  <a:srgbClr val="FFFF00"/>
                </a:solidFill>
              </a:rPr>
              <a:t>Head T</a:t>
            </a:r>
            <a:r>
              <a:rPr lang="en-US" sz="5400" dirty="0" err="1" smtClean="0">
                <a:solidFill>
                  <a:srgbClr val="FFFF00"/>
                </a:solidFill>
              </a:rPr>
              <a:t>eacher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</a:rPr>
              <a:t>Kowerkhope</a:t>
            </a:r>
            <a:r>
              <a:rPr lang="en-US" sz="5400" dirty="0" smtClean="0">
                <a:solidFill>
                  <a:srgbClr val="00B050"/>
                </a:solidFill>
              </a:rPr>
              <a:t> govt. primary school 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</a:rPr>
              <a:t>Ramu, Cox’sBazar</a:t>
            </a:r>
            <a:r>
              <a:rPr lang="en-US" sz="5400" dirty="0" smtClean="0">
                <a:solidFill>
                  <a:srgbClr val="00B050"/>
                </a:solidFill>
              </a:rPr>
              <a:t>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06835" y="519043"/>
            <a:ext cx="5265683" cy="1119352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smtClean="0">
                <a:solidFill>
                  <a:srgbClr val="0070C0"/>
                </a:solidFill>
              </a:rPr>
              <a:t>Teacher identity  </a:t>
            </a:r>
            <a:endParaRPr lang="en-US" sz="6000" u="sng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9" b="96181" l="1154" r="97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93" y="519043"/>
            <a:ext cx="2443655" cy="30394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1389" b="96181" l="1154" r="9730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2518" y="519043"/>
            <a:ext cx="2533863" cy="30394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16905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2356geometry - Copy.jpg"/>
          <p:cNvPicPr>
            <a:picLocks noChangeAspect="1"/>
          </p:cNvPicPr>
          <p:nvPr/>
        </p:nvPicPr>
        <p:blipFill>
          <a:blip r:embed="rId2">
            <a:lum bright="32000" contrast="-80000"/>
          </a:blip>
          <a:stretch>
            <a:fillRect/>
          </a:stretch>
        </p:blipFill>
        <p:spPr>
          <a:xfrm>
            <a:off x="457200" y="301752"/>
            <a:ext cx="11402568" cy="62362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93976" y="2971800"/>
            <a:ext cx="88091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6600" b="1" dirty="0" smtClean="0">
                <a:solidFill>
                  <a:srgbClr val="FFC000"/>
                </a:solidFill>
              </a:rPr>
              <a:t>THANK YOU EVERYBODY</a:t>
            </a:r>
            <a:endParaRPr lang="en-US" sz="6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908404" y="1764630"/>
            <a:ext cx="10452538" cy="4481425"/>
          </a:xfrm>
          <a:prstGeom prst="frame">
            <a:avLst>
              <a:gd name="adj1" fmla="val 225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tlCol="0" anchor="t"/>
          <a:lstStyle/>
          <a:p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smtClean="0">
                <a:solidFill>
                  <a:schemeClr val="tx1"/>
                </a:solidFill>
              </a:rPr>
              <a:t>  </a:t>
            </a:r>
          </a:p>
          <a:p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78184" y="368603"/>
            <a:ext cx="5312979" cy="977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u="sng" dirty="0" smtClean="0"/>
              <a:t>Lesson identity </a:t>
            </a:r>
            <a:endParaRPr lang="en-US" sz="60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169023" y="2342704"/>
            <a:ext cx="68880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Subject : English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Class      : Four</a:t>
            </a:r>
          </a:p>
          <a:p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Lesssons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:1-2</a:t>
            </a:r>
          </a:p>
          <a:p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Unit          :14(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Mita’s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day)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1021" y="2191096"/>
            <a:ext cx="2250584" cy="35781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41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6255" y="138545"/>
            <a:ext cx="11817927" cy="6511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34242" y="319177"/>
            <a:ext cx="5779698" cy="76115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36619" y="110355"/>
            <a:ext cx="596438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5400" b="1" dirty="0" smtClean="0">
                <a:ln/>
                <a:solidFill>
                  <a:schemeClr val="accent4"/>
                </a:solidFill>
              </a:rPr>
              <a:t> Learning outcomes</a:t>
            </a:r>
            <a:r>
              <a:rPr lang="en-US" sz="5400" b="1" dirty="0">
                <a:ln/>
                <a:solidFill>
                  <a:schemeClr val="accent4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363" y="933164"/>
            <a:ext cx="109728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Listening:</a:t>
            </a:r>
            <a:endParaRPr lang="en-US" sz="3200" b="1" dirty="0"/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1.1.1  </a:t>
            </a:r>
            <a:r>
              <a:rPr lang="en-US" sz="3200" dirty="0"/>
              <a:t>recognize sound differences in the context of words. </a:t>
            </a:r>
          </a:p>
          <a:p>
            <a:r>
              <a:rPr lang="en-US" sz="3200" dirty="0"/>
              <a:t>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Speaking:</a:t>
            </a:r>
            <a:endParaRPr lang="en-US" sz="3200" b="1" dirty="0"/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1.1.1</a:t>
            </a:r>
            <a:r>
              <a:rPr lang="en-US" sz="3200" dirty="0"/>
              <a:t> </a:t>
            </a:r>
            <a:r>
              <a:rPr lang="en-US" sz="3200" dirty="0" smtClean="0"/>
              <a:t>repeat </a:t>
            </a:r>
            <a:r>
              <a:rPr lang="en-US" sz="3200" dirty="0"/>
              <a:t>after the teacher and say words , phrases and </a:t>
            </a:r>
            <a:r>
              <a:rPr lang="bn-BD" sz="3200" dirty="0" smtClean="0"/>
              <a:t>	</a:t>
            </a:r>
            <a:r>
              <a:rPr lang="en-US" sz="3200" dirty="0" smtClean="0"/>
              <a:t>sentences </a:t>
            </a:r>
            <a:r>
              <a:rPr lang="en-US" sz="3200" dirty="0"/>
              <a:t>with proper sounds , stress and intonation.</a:t>
            </a:r>
          </a:p>
          <a:p>
            <a:r>
              <a:rPr lang="en-US" sz="3200" dirty="0"/>
              <a:t> 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Reading:</a:t>
            </a:r>
            <a:endParaRPr lang="en-US" sz="3200" b="1" dirty="0"/>
          </a:p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1.5.1 </a:t>
            </a:r>
            <a:r>
              <a:rPr lang="en-US" sz="3200" dirty="0" smtClean="0"/>
              <a:t>read </a:t>
            </a:r>
            <a:r>
              <a:rPr lang="en-US" sz="3200" dirty="0"/>
              <a:t>words , phrases and sentences in the text with proper </a:t>
            </a:r>
            <a:r>
              <a:rPr lang="bn-BD" sz="3200" dirty="0" smtClean="0"/>
              <a:t>	</a:t>
            </a:r>
            <a:r>
              <a:rPr lang="en-US" sz="3200" dirty="0" smtClean="0"/>
              <a:t>pronunciation </a:t>
            </a:r>
            <a:r>
              <a:rPr lang="en-US" sz="3200" dirty="0"/>
              <a:t>, stress and intonation.</a:t>
            </a:r>
          </a:p>
          <a:p>
            <a:r>
              <a:rPr lang="en-US" sz="3200" dirty="0"/>
              <a:t>                                                   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Writing: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8.1.2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sentences using phrases given in the text book</a:t>
            </a:r>
            <a:endParaRPr lang="en-US" sz="3200" dirty="0"/>
          </a:p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7.2.1</a:t>
            </a:r>
            <a:r>
              <a:rPr lang="bn-BD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r>
              <a:rPr lang="en-US" sz="3200" dirty="0" smtClean="0"/>
              <a:t>write </a:t>
            </a:r>
            <a:r>
              <a:rPr lang="en-US" sz="3200" dirty="0"/>
              <a:t>the time(hours only) and mention </a:t>
            </a:r>
            <a:r>
              <a:rPr lang="en-US" sz="3200" dirty="0" err="1"/>
              <a:t>a.m</a:t>
            </a:r>
            <a:r>
              <a:rPr lang="en-US" sz="3200" dirty="0"/>
              <a:t>/</a:t>
            </a:r>
            <a:r>
              <a:rPr lang="en-US" sz="3200" dirty="0" err="1"/>
              <a:t>p.m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8983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382" y="166255"/>
            <a:ext cx="11734800" cy="64562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0483" y="194390"/>
            <a:ext cx="7038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Look at the picture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4990605"/>
            <a:ext cx="11277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Todays lesson: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8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Mita’s</a:t>
            </a:r>
            <a:r>
              <a:rPr lang="en-US" sz="8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day</a:t>
            </a:r>
            <a:endParaRPr lang="en-U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08" y="1512286"/>
            <a:ext cx="6677891" cy="333894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52750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rved Down Arrow 7"/>
          <p:cNvSpPr/>
          <p:nvPr/>
        </p:nvSpPr>
        <p:spPr>
          <a:xfrm rot="815712" flipV="1">
            <a:off x="5303284" y="3825665"/>
            <a:ext cx="5140145" cy="1044173"/>
          </a:xfrm>
          <a:prstGeom prst="curvedDownArrow">
            <a:avLst>
              <a:gd name="adj1" fmla="val 26448"/>
              <a:gd name="adj2" fmla="val 80693"/>
              <a:gd name="adj3" fmla="val 3599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438">
                        <a14:foregroundMark x1="74157" y1="69611" x2="76966" y2="83039"/>
                        <a14:foregroundMark x1="79775" y1="68905" x2="84270" y2="71378"/>
                        <a14:foregroundMark x1="65730" y1="70318" x2="80899" y2="85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599" y="2143987"/>
            <a:ext cx="2780364" cy="4420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8171" y="694059"/>
            <a:ext cx="5749636" cy="34163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bn-BD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english</a:t>
            </a:r>
            <a:r>
              <a:rPr lang="en-US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 page 28</a:t>
            </a:r>
          </a:p>
        </p:txBody>
      </p:sp>
    </p:spTree>
    <p:extLst>
      <p:ext uri="{BB962C8B-B14F-4D97-AF65-F5344CB8AC3E}">
        <p14:creationId xmlns="" xmlns:p14="http://schemas.microsoft.com/office/powerpoint/2010/main" val="285874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1992" y="5382081"/>
            <a:ext cx="84124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/>
              <a:t>Mita is in Class 4.</a:t>
            </a:r>
            <a:endParaRPr lang="en-US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2423160" y="270456"/>
            <a:ext cx="8119872" cy="7984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/>
              <a:t>Teacher’s </a:t>
            </a:r>
            <a:r>
              <a:rPr lang="bn-BD" sz="4000" b="1" u="sng" dirty="0" smtClean="0"/>
              <a:t>loud </a:t>
            </a:r>
            <a:r>
              <a:rPr lang="en-US" sz="4000" b="1" u="sng" dirty="0" smtClean="0"/>
              <a:t>reading </a:t>
            </a:r>
            <a:endParaRPr lang="en-US" sz="4000" b="1" u="sng" dirty="0"/>
          </a:p>
        </p:txBody>
      </p:sp>
      <p:pic>
        <p:nvPicPr>
          <p:cNvPr id="5" name="Picture 3" descr="C:\Users\DELL\Desktop\PICTURE SCHOOL\IMG_20191122_223851.jpg"/>
          <p:cNvPicPr>
            <a:picLocks noChangeAspect="1" noChangeArrowheads="1"/>
          </p:cNvPicPr>
          <p:nvPr/>
        </p:nvPicPr>
        <p:blipFill>
          <a:blip r:embed="rId2" cstate="print"/>
          <a:srcRect l="6900" t="7467"/>
          <a:stretch>
            <a:fillRect/>
          </a:stretch>
        </p:blipFill>
        <p:spPr bwMode="auto">
          <a:xfrm>
            <a:off x="2397252" y="1115568"/>
            <a:ext cx="8209788" cy="4265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902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2727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11" y="1527488"/>
            <a:ext cx="3240151" cy="2105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19524" y="4554939"/>
            <a:ext cx="694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She washes her face.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b="5493"/>
          <a:stretch/>
        </p:blipFill>
        <p:spPr>
          <a:xfrm>
            <a:off x="1880708" y="2075347"/>
            <a:ext cx="1815648" cy="2310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6889C73-8C3F-4BD1-A5AE-B1628803E4CC}"/>
              </a:ext>
            </a:extLst>
          </p:cNvPr>
          <p:cNvSpPr/>
          <p:nvPr/>
        </p:nvSpPr>
        <p:spPr>
          <a:xfrm>
            <a:off x="6137427" y="3841846"/>
            <a:ext cx="69411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breakfast at </a:t>
            </a:r>
          </a:p>
          <a:p>
            <a:r>
              <a:rPr lang="en-US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seven o’clock.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1B724B4-15BF-46D6-8D34-71AE7241EC39}"/>
              </a:ext>
            </a:extLst>
          </p:cNvPr>
          <p:cNvSpPr txBox="1"/>
          <p:nvPr/>
        </p:nvSpPr>
        <p:spPr>
          <a:xfrm>
            <a:off x="235002" y="918096"/>
            <a:ext cx="694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are she doing?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A9B3DCF-3F14-4276-92DE-89D9F8173E39}"/>
              </a:ext>
            </a:extLst>
          </p:cNvPr>
          <p:cNvSpPr txBox="1"/>
          <p:nvPr/>
        </p:nvSpPr>
        <p:spPr>
          <a:xfrm>
            <a:off x="6355137" y="591842"/>
            <a:ext cx="6941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What are she doing?</a:t>
            </a:r>
          </a:p>
        </p:txBody>
      </p:sp>
    </p:spTree>
    <p:extLst>
      <p:ext uri="{BB962C8B-B14F-4D97-AF65-F5344CB8AC3E}">
        <p14:creationId xmlns="" xmlns:p14="http://schemas.microsoft.com/office/powerpoint/2010/main" val="266311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3964" y="193964"/>
            <a:ext cx="11804072" cy="64700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448" l="0" r="9928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83" y="556137"/>
            <a:ext cx="5174165" cy="3652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1562" y="4675002"/>
            <a:ext cx="10068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/>
              <a:t> She gets up at six o’clock.</a:t>
            </a:r>
            <a:endParaRPr lang="en-US" sz="7200" dirty="0"/>
          </a:p>
        </p:txBody>
      </p:sp>
    </p:spTree>
    <p:extLst>
      <p:ext uri="{BB962C8B-B14F-4D97-AF65-F5344CB8AC3E}">
        <p14:creationId xmlns="" xmlns:p14="http://schemas.microsoft.com/office/powerpoint/2010/main" val="151370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348</Words>
  <Application>Microsoft Office PowerPoint</Application>
  <PresentationFormat>Custom</PresentationFormat>
  <Paragraphs>83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186</cp:revision>
  <dcterms:created xsi:type="dcterms:W3CDTF">2019-07-20T03:24:14Z</dcterms:created>
  <dcterms:modified xsi:type="dcterms:W3CDTF">2021-02-07T20:03:36Z</dcterms:modified>
</cp:coreProperties>
</file>