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3" r:id="rId8"/>
    <p:sldId id="265" r:id="rId9"/>
    <p:sldId id="267" r:id="rId10"/>
    <p:sldId id="268" r:id="rId11"/>
    <p:sldId id="269" r:id="rId12"/>
    <p:sldId id="266" r:id="rId13"/>
    <p:sldId id="270" r:id="rId14"/>
    <p:sldId id="280" r:id="rId15"/>
    <p:sldId id="271" r:id="rId16"/>
    <p:sldId id="272" r:id="rId17"/>
    <p:sldId id="273" r:id="rId18"/>
    <p:sldId id="274" r:id="rId19"/>
    <p:sldId id="275" r:id="rId20"/>
    <p:sldId id="276" r:id="rId21"/>
    <p:sldId id="281"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1C5F-114C-4422-9920-B66ECDCAF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BD5CF-3A2E-427C-9338-F0DA8DA08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E2464-984D-4479-B88D-03EE99AAE3B5}"/>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F8EDB4D3-4DBF-418C-8854-669342D92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F4197-F2F3-43C3-B027-510F4059D30E}"/>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206020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1C85-30FF-4D71-BEBA-B0F323108D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69DAB1-233F-4763-9BEB-F310506D3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251F7-22C1-4FE8-A44F-6A9FA3752F7A}"/>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112B436F-8F19-4823-8914-19160558C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36BAE-3F73-4558-9391-BDABC82CB648}"/>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374136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2C0E8-50E6-47B8-8C45-AF1D4F713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5B77C-034A-41DC-AB9A-918920A512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DBE37-2C23-4076-A8F0-67B3FB4F4891}"/>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77D1786B-08AF-492F-B0D0-FFF093F9A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6792-2614-4822-9E0E-8CAC0B97CEA1}"/>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71769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1BA-AB14-4A66-B422-97C73532D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85C46-0738-4E6B-A0A5-280BC3CC7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55D36-C7E0-4BE7-A8EA-166448E4E44D}"/>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312F2453-D6A3-44A2-A05B-69D77777A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52C1E-6DB5-4E97-B673-FED4F61E846E}"/>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239419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938A-80E3-4B70-9864-FE413D027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C7C51-6634-4981-B6BA-8C93D0E81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E8CB9-ABFC-49EF-B5C0-8BCD1D98497B}"/>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6DDBF45B-2187-4169-8D17-2761C38D6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7792D-B5E9-4E47-BF1C-73680B383E61}"/>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269030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655A-BE7B-44CD-BE91-C5AA60A6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D1BEA-9001-4B9D-A27B-59D58179D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A2B43-D584-47CB-AA75-14E414D43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4B082-B103-4308-9E92-492390DD37DB}"/>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6" name="Footer Placeholder 5">
            <a:extLst>
              <a:ext uri="{FF2B5EF4-FFF2-40B4-BE49-F238E27FC236}">
                <a16:creationId xmlns:a16="http://schemas.microsoft.com/office/drawing/2014/main" id="{7CCB9EAF-0F68-46A5-88E1-14744C53E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8ED26-E0C8-479D-8854-66514B8BE0BE}"/>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243393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8384-8E27-4F50-B789-176878FBE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3AAB4-C775-4C4B-AF5E-E2F79D3D3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79855-4A25-4E55-92F3-B5A37F6A15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93F3C-EB60-4BF3-B8A2-2983A5B3A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89315-D44E-466F-965C-ACC87DE56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1D58B-F39E-4994-9CB7-706D400D5C39}"/>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8" name="Footer Placeholder 7">
            <a:extLst>
              <a:ext uri="{FF2B5EF4-FFF2-40B4-BE49-F238E27FC236}">
                <a16:creationId xmlns:a16="http://schemas.microsoft.com/office/drawing/2014/main" id="{98F2A454-846F-42C6-AA89-D5BE40EB52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9983D-FC28-4EBC-B24B-5035FE73540E}"/>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11962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4081-C1A8-47C8-B1DF-0A660AD800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F26481-6B1C-4878-92E0-3E2707637523}"/>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4" name="Footer Placeholder 3">
            <a:extLst>
              <a:ext uri="{FF2B5EF4-FFF2-40B4-BE49-F238E27FC236}">
                <a16:creationId xmlns:a16="http://schemas.microsoft.com/office/drawing/2014/main" id="{347001E7-95E2-4256-B96F-C22745B45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D43251-19E0-4659-8BB6-57EC7B7820FF}"/>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32320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D0958-193B-4142-8FEB-9D48964A4053}"/>
              </a:ext>
            </a:extLst>
          </p:cNvPr>
          <p:cNvSpPr/>
          <p:nvPr userDrawn="1"/>
        </p:nvSpPr>
        <p:spPr>
          <a:xfrm>
            <a:off x="0" y="0"/>
            <a:ext cx="12192000" cy="6858000"/>
          </a:xfrm>
          <a:prstGeom prst="rect">
            <a:avLst/>
          </a:prstGeom>
          <a:noFill/>
          <a:ln w="158750">
            <a:gradFill flip="none" rotWithShape="1">
              <a:gsLst>
                <a:gs pos="0">
                  <a:srgbClr val="00B0F0">
                    <a:lumMod val="92000"/>
                    <a:lumOff val="8000"/>
                  </a:srgbClr>
                </a:gs>
                <a:gs pos="12387">
                  <a:srgbClr val="FFC000"/>
                </a:gs>
                <a:gs pos="29215">
                  <a:srgbClr val="FF0000"/>
                </a:gs>
                <a:gs pos="39802">
                  <a:srgbClr val="00B050"/>
                </a:gs>
                <a:gs pos="52233">
                  <a:srgbClr val="FF0000"/>
                </a:gs>
                <a:gs pos="69000">
                  <a:srgbClr val="7030A0"/>
                </a:gs>
                <a:gs pos="83000">
                  <a:srgbClr val="00B0F0"/>
                </a:gs>
                <a:gs pos="90259">
                  <a:srgbClr val="002060"/>
                </a:gs>
                <a:gs pos="100000">
                  <a:srgbClr val="7030A0"/>
                </a:gs>
              </a:gsLst>
              <a:lin ang="14400000" scaled="0"/>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মুজিব শতবর্ষ">
            <a:extLst>
              <a:ext uri="{FF2B5EF4-FFF2-40B4-BE49-F238E27FC236}">
                <a16:creationId xmlns:a16="http://schemas.microsoft.com/office/drawing/2014/main" id="{22FBE8B9-C7CD-4230-AFEB-DE32B27E9B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08914" y="162133"/>
            <a:ext cx="1287306" cy="8980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9F1CE97-62E8-45BD-9322-7005DB58A3D6}"/>
              </a:ext>
            </a:extLst>
          </p:cNvPr>
          <p:cNvSpPr/>
          <p:nvPr userDrawn="1"/>
        </p:nvSpPr>
        <p:spPr>
          <a:xfrm>
            <a:off x="4905618" y="6516960"/>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LAKSHMIPUR B.L. HIGH SCHOOL</a:t>
            </a:r>
          </a:p>
        </p:txBody>
      </p:sp>
      <p:sp>
        <p:nvSpPr>
          <p:cNvPr id="10" name="Rectangle 9">
            <a:extLst>
              <a:ext uri="{FF2B5EF4-FFF2-40B4-BE49-F238E27FC236}">
                <a16:creationId xmlns:a16="http://schemas.microsoft.com/office/drawing/2014/main" id="{617056D4-0E47-4B2B-BA7D-825BD5084295}"/>
              </a:ext>
            </a:extLst>
          </p:cNvPr>
          <p:cNvSpPr/>
          <p:nvPr userDrawn="1"/>
        </p:nvSpPr>
        <p:spPr>
          <a:xfrm>
            <a:off x="457201" y="6516961"/>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MADINA KHATUN, ASSISTANT TEACHER</a:t>
            </a:r>
          </a:p>
        </p:txBody>
      </p:sp>
      <p:sp>
        <p:nvSpPr>
          <p:cNvPr id="11" name="Rectangle 10">
            <a:extLst>
              <a:ext uri="{FF2B5EF4-FFF2-40B4-BE49-F238E27FC236}">
                <a16:creationId xmlns:a16="http://schemas.microsoft.com/office/drawing/2014/main" id="{42482B25-8751-4DD9-9016-7BB8BCDE7F2C}"/>
              </a:ext>
            </a:extLst>
          </p:cNvPr>
          <p:cNvSpPr/>
          <p:nvPr userDrawn="1"/>
        </p:nvSpPr>
        <p:spPr>
          <a:xfrm>
            <a:off x="8548809" y="6516962"/>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KULIARCHAR, KISHOREGANJ</a:t>
            </a:r>
          </a:p>
        </p:txBody>
      </p:sp>
    </p:spTree>
    <p:extLst>
      <p:ext uri="{BB962C8B-B14F-4D97-AF65-F5344CB8AC3E}">
        <p14:creationId xmlns:p14="http://schemas.microsoft.com/office/powerpoint/2010/main" val="80680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1C57-60B8-4203-8261-99E42DAD8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A163AC-1BDC-4ECA-A9C6-C4953F21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14102-BF31-4CFB-8DCB-ED04B3AAF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6BAE8-A240-4162-B142-67D6E2C0DBA2}"/>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6" name="Footer Placeholder 5">
            <a:extLst>
              <a:ext uri="{FF2B5EF4-FFF2-40B4-BE49-F238E27FC236}">
                <a16:creationId xmlns:a16="http://schemas.microsoft.com/office/drawing/2014/main" id="{384049DC-8F38-4241-BF34-64D528E83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6F0E4-95D0-4617-8500-6E6764FC48A0}"/>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23786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935C-B843-41F4-B78A-78527A461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E9F39-7385-4393-AFE3-52D809000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230EAB-D92F-4E9E-AFF9-0927AE609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492B6-071B-439A-B130-2AC4F7825D77}"/>
              </a:ext>
            </a:extLst>
          </p:cNvPr>
          <p:cNvSpPr>
            <a:spLocks noGrp="1"/>
          </p:cNvSpPr>
          <p:nvPr>
            <p:ph type="dt" sz="half" idx="10"/>
          </p:nvPr>
        </p:nvSpPr>
        <p:spPr/>
        <p:txBody>
          <a:bodyPr/>
          <a:lstStyle/>
          <a:p>
            <a:fld id="{973F5338-33DB-418A-9036-3F49FA873179}" type="datetimeFigureOut">
              <a:rPr lang="en-US" smtClean="0"/>
              <a:t>2/9/2021</a:t>
            </a:fld>
            <a:endParaRPr lang="en-US"/>
          </a:p>
        </p:txBody>
      </p:sp>
      <p:sp>
        <p:nvSpPr>
          <p:cNvPr id="6" name="Footer Placeholder 5">
            <a:extLst>
              <a:ext uri="{FF2B5EF4-FFF2-40B4-BE49-F238E27FC236}">
                <a16:creationId xmlns:a16="http://schemas.microsoft.com/office/drawing/2014/main" id="{EAA30340-4855-44DC-97EB-E17B34821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67A0A-4FBE-4708-84A2-9B17C1DD505F}"/>
              </a:ext>
            </a:extLst>
          </p:cNvPr>
          <p:cNvSpPr>
            <a:spLocks noGrp="1"/>
          </p:cNvSpPr>
          <p:nvPr>
            <p:ph type="sldNum" sz="quarter" idx="12"/>
          </p:nvPr>
        </p:nvSpPr>
        <p:spPr/>
        <p:txBody>
          <a:bodyPr/>
          <a:lstStyle/>
          <a:p>
            <a:fld id="{D6AAB6AF-7115-4F2A-9B67-49347A56EFFC}" type="slidenum">
              <a:rPr lang="en-US" smtClean="0"/>
              <a:t>‹#›</a:t>
            </a:fld>
            <a:endParaRPr lang="en-US"/>
          </a:p>
        </p:txBody>
      </p:sp>
    </p:spTree>
    <p:extLst>
      <p:ext uri="{BB962C8B-B14F-4D97-AF65-F5344CB8AC3E}">
        <p14:creationId xmlns:p14="http://schemas.microsoft.com/office/powerpoint/2010/main" val="8971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26856-D47D-45CF-8471-4A7B69C88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858C72-B337-45DC-B1CC-6AFA64879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B9CED-6BA6-40B5-ADC4-05071DF99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F5338-33DB-418A-9036-3F49FA873179}" type="datetimeFigureOut">
              <a:rPr lang="en-US" smtClean="0"/>
              <a:t>2/9/2021</a:t>
            </a:fld>
            <a:endParaRPr lang="en-US"/>
          </a:p>
        </p:txBody>
      </p:sp>
      <p:sp>
        <p:nvSpPr>
          <p:cNvPr id="5" name="Footer Placeholder 4">
            <a:extLst>
              <a:ext uri="{FF2B5EF4-FFF2-40B4-BE49-F238E27FC236}">
                <a16:creationId xmlns:a16="http://schemas.microsoft.com/office/drawing/2014/main" id="{8003DF79-E6C3-46D7-8ED9-DD3BBBF59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16009-44FC-4F46-8FB8-304913EB0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AB6AF-7115-4F2A-9B67-49347A56EFFC}" type="slidenum">
              <a:rPr lang="en-US" smtClean="0"/>
              <a:t>‹#›</a:t>
            </a:fld>
            <a:endParaRPr lang="en-US"/>
          </a:p>
        </p:txBody>
      </p:sp>
    </p:spTree>
    <p:extLst>
      <p:ext uri="{BB962C8B-B14F-4D97-AF65-F5344CB8AC3E}">
        <p14:creationId xmlns:p14="http://schemas.microsoft.com/office/powerpoint/2010/main" val="426053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0F184-004F-431B-8269-2C2FD2612826}"/>
              </a:ext>
            </a:extLst>
          </p:cNvPr>
          <p:cNvSpPr/>
          <p:nvPr/>
        </p:nvSpPr>
        <p:spPr>
          <a:xfrm>
            <a:off x="0" y="0"/>
            <a:ext cx="12192000" cy="6858000"/>
          </a:xfrm>
          <a:prstGeom prst="rect">
            <a:avLst/>
          </a:prstGeom>
          <a:noFill/>
          <a:ln w="158750">
            <a:gradFill flip="none" rotWithShape="1">
              <a:gsLst>
                <a:gs pos="0">
                  <a:srgbClr val="00B0F0">
                    <a:lumMod val="92000"/>
                    <a:lumOff val="8000"/>
                  </a:srgbClr>
                </a:gs>
                <a:gs pos="12387">
                  <a:srgbClr val="FFC000"/>
                </a:gs>
                <a:gs pos="29215">
                  <a:srgbClr val="FF0000"/>
                </a:gs>
                <a:gs pos="39802">
                  <a:srgbClr val="00B050"/>
                </a:gs>
                <a:gs pos="52233">
                  <a:srgbClr val="FF0000"/>
                </a:gs>
                <a:gs pos="69000">
                  <a:srgbClr val="7030A0"/>
                </a:gs>
                <a:gs pos="83000">
                  <a:srgbClr val="00B0F0"/>
                </a:gs>
                <a:gs pos="90259">
                  <a:srgbClr val="002060"/>
                </a:gs>
                <a:gs pos="100000">
                  <a:srgbClr val="7030A0"/>
                </a:gs>
              </a:gsLst>
              <a:lin ang="14400000" scaled="0"/>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মুজিব শতবর্ষ">
            <a:extLst>
              <a:ext uri="{FF2B5EF4-FFF2-40B4-BE49-F238E27FC236}">
                <a16:creationId xmlns:a16="http://schemas.microsoft.com/office/drawing/2014/main" id="{AFF75B6B-ECCC-4A94-8AE2-2D149A28D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8914" y="162133"/>
            <a:ext cx="1287306" cy="8980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86FDCFE-0A67-4071-A6BF-9F54B59EF109}"/>
              </a:ext>
            </a:extLst>
          </p:cNvPr>
          <p:cNvSpPr/>
          <p:nvPr/>
        </p:nvSpPr>
        <p:spPr>
          <a:xfrm>
            <a:off x="4905618" y="6516960"/>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LAKSHMIPUR B.L. HIGH SCHOOL</a:t>
            </a:r>
          </a:p>
        </p:txBody>
      </p:sp>
      <p:sp>
        <p:nvSpPr>
          <p:cNvPr id="5" name="Rectangle 4">
            <a:extLst>
              <a:ext uri="{FF2B5EF4-FFF2-40B4-BE49-F238E27FC236}">
                <a16:creationId xmlns:a16="http://schemas.microsoft.com/office/drawing/2014/main" id="{A543E042-4F82-4E38-8A3A-1D1DCC2C7A96}"/>
              </a:ext>
            </a:extLst>
          </p:cNvPr>
          <p:cNvSpPr/>
          <p:nvPr/>
        </p:nvSpPr>
        <p:spPr>
          <a:xfrm>
            <a:off x="457201" y="6516961"/>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MADINA KHATUN, ASSISTANT TEACHER</a:t>
            </a:r>
          </a:p>
        </p:txBody>
      </p:sp>
      <p:sp>
        <p:nvSpPr>
          <p:cNvPr id="6" name="Rectangle 5">
            <a:extLst>
              <a:ext uri="{FF2B5EF4-FFF2-40B4-BE49-F238E27FC236}">
                <a16:creationId xmlns:a16="http://schemas.microsoft.com/office/drawing/2014/main" id="{07361467-7B33-42B7-AF90-F7277A43B688}"/>
              </a:ext>
            </a:extLst>
          </p:cNvPr>
          <p:cNvSpPr/>
          <p:nvPr/>
        </p:nvSpPr>
        <p:spPr>
          <a:xfrm>
            <a:off x="8548809" y="6516962"/>
            <a:ext cx="3074505" cy="1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KULIARCHAR, KISHOREGANJ</a:t>
            </a:r>
          </a:p>
        </p:txBody>
      </p:sp>
      <p:pic>
        <p:nvPicPr>
          <p:cNvPr id="1030" name="Picture 6" descr="Image result for flower bookey png">
            <a:extLst>
              <a:ext uri="{FF2B5EF4-FFF2-40B4-BE49-F238E27FC236}">
                <a16:creationId xmlns:a16="http://schemas.microsoft.com/office/drawing/2014/main" id="{50486748-0D45-411D-92E7-905E28E54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939" y="2535155"/>
            <a:ext cx="4215348" cy="37041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233D48-9756-420D-9463-26CA749ECDA0}"/>
              </a:ext>
            </a:extLst>
          </p:cNvPr>
          <p:cNvSpPr/>
          <p:nvPr/>
        </p:nvSpPr>
        <p:spPr>
          <a:xfrm>
            <a:off x="1619080" y="480768"/>
            <a:ext cx="9183756" cy="898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a:ln w="28575">
                  <a:solidFill>
                    <a:srgbClr val="FF0066"/>
                  </a:solidFill>
                </a:ln>
                <a:solidFill>
                  <a:srgbClr val="00B0F0"/>
                </a:solidFill>
                <a:latin typeface="NikoshBAN" panose="02000000000000000000" pitchFamily="2" charset="0"/>
                <a:cs typeface="NikoshBAN" panose="02000000000000000000" pitchFamily="2" charset="0"/>
              </a:rPr>
              <a:t>আজকের পাঠে সকলকে</a:t>
            </a:r>
            <a:endParaRPr lang="en-US" sz="7200" b="1" dirty="0">
              <a:ln w="28575">
                <a:solidFill>
                  <a:srgbClr val="FF0066"/>
                </a:solidFill>
              </a:ln>
              <a:solidFill>
                <a:srgbClr val="00B0F0"/>
              </a:solidFill>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D8B5A063-BF6E-4EAB-81E1-BC22E2AACEA7}"/>
              </a:ext>
            </a:extLst>
          </p:cNvPr>
          <p:cNvPicPr>
            <a:picLocks noChangeAspect="1"/>
          </p:cNvPicPr>
          <p:nvPr/>
        </p:nvPicPr>
        <p:blipFill>
          <a:blip r:embed="rId4"/>
          <a:stretch>
            <a:fillRect/>
          </a:stretch>
        </p:blipFill>
        <p:spPr>
          <a:xfrm>
            <a:off x="4460933" y="1604508"/>
            <a:ext cx="3500049" cy="866282"/>
          </a:xfrm>
          <a:prstGeom prst="rect">
            <a:avLst/>
          </a:prstGeom>
        </p:spPr>
      </p:pic>
    </p:spTree>
    <p:extLst>
      <p:ext uri="{BB962C8B-B14F-4D97-AF65-F5344CB8AC3E}">
        <p14:creationId xmlns:p14="http://schemas.microsoft.com/office/powerpoint/2010/main" val="244782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92CF25D-0F84-4B63-AF16-78BF4A6B6BC4}"/>
              </a:ext>
            </a:extLst>
          </p:cNvPr>
          <p:cNvGrpSpPr/>
          <p:nvPr/>
        </p:nvGrpSpPr>
        <p:grpSpPr>
          <a:xfrm>
            <a:off x="937611" y="1785937"/>
            <a:ext cx="10316777" cy="3286125"/>
            <a:chOff x="839028" y="1552573"/>
            <a:chExt cx="10316777" cy="3286125"/>
          </a:xfrm>
        </p:grpSpPr>
        <p:pic>
          <p:nvPicPr>
            <p:cNvPr id="4098" name="Picture 2" descr="Image result for অ্যাবাকাস">
              <a:extLst>
                <a:ext uri="{FF2B5EF4-FFF2-40B4-BE49-F238E27FC236}">
                  <a16:creationId xmlns:a16="http://schemas.microsoft.com/office/drawing/2014/main" id="{39A38898-B7FF-47FA-B6A7-CE7B6CBB6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28" y="1552573"/>
              <a:ext cx="3527997" cy="3286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ক্যালকুলেটর">
              <a:extLst>
                <a:ext uri="{FF2B5EF4-FFF2-40B4-BE49-F238E27FC236}">
                  <a16:creationId xmlns:a16="http://schemas.microsoft.com/office/drawing/2014/main" id="{2CA50504-DDAA-48AB-8FEA-B5ABFB102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775" y="1912660"/>
              <a:ext cx="2774002" cy="25659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স্প্রেডশিট">
              <a:extLst>
                <a:ext uri="{FF2B5EF4-FFF2-40B4-BE49-F238E27FC236}">
                  <a16:creationId xmlns:a16="http://schemas.microsoft.com/office/drawing/2014/main" id="{484E1898-76B6-4330-B7F2-8005FC3C2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777" y="1745559"/>
              <a:ext cx="4256028" cy="290015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6EAB1C5C-FFBA-4851-8970-AB1C5ED1EED5}"/>
              </a:ext>
            </a:extLst>
          </p:cNvPr>
          <p:cNvSpPr/>
          <p:nvPr/>
        </p:nvSpPr>
        <p:spPr>
          <a:xfrm>
            <a:off x="2701609" y="401811"/>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E3C830D1-3587-4636-83CF-F69F08AA8A24}"/>
              </a:ext>
            </a:extLst>
          </p:cNvPr>
          <p:cNvSpPr txBox="1"/>
          <p:nvPr/>
        </p:nvSpPr>
        <p:spPr>
          <a:xfrm>
            <a:off x="2635799" y="5606394"/>
            <a:ext cx="6920401"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সঠিক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হিসাব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আইসিটির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বিকল্প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নেই</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83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বিপণনে আইসিটির প্রয়োগ">
            <a:extLst>
              <a:ext uri="{FF2B5EF4-FFF2-40B4-BE49-F238E27FC236}">
                <a16:creationId xmlns:a16="http://schemas.microsoft.com/office/drawing/2014/main" id="{1CA9AD0B-7DDA-4582-B3E7-9F0B95C65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954" y="1323975"/>
            <a:ext cx="6953250" cy="42100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544F4D-1DA7-4ED4-BD1C-A06AE9A1A27E}"/>
              </a:ext>
            </a:extLst>
          </p:cNvPr>
          <p:cNvSpPr txBox="1"/>
          <p:nvPr/>
        </p:nvSpPr>
        <p:spPr>
          <a:xfrm>
            <a:off x="3774723" y="5871414"/>
            <a:ext cx="5501798"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বিপণনে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আইসিটির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endParaRPr lang="en-US" sz="36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62D67FEB-958A-4CA7-B74A-BF0B64F1709E}"/>
              </a:ext>
            </a:extLst>
          </p:cNvPr>
          <p:cNvSpPr/>
          <p:nvPr/>
        </p:nvSpPr>
        <p:spPr>
          <a:xfrm>
            <a:off x="2701609" y="401811"/>
            <a:ext cx="7336222"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ছবিটিতে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20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E9DE32-2DAF-4559-9776-45118A489CD7}"/>
              </a:ext>
            </a:extLst>
          </p:cNvPr>
          <p:cNvGrpSpPr/>
          <p:nvPr/>
        </p:nvGrpSpPr>
        <p:grpSpPr>
          <a:xfrm>
            <a:off x="3117642" y="1157080"/>
            <a:ext cx="6167518" cy="4305299"/>
            <a:chOff x="1471532" y="1354052"/>
            <a:chExt cx="6167518" cy="4305299"/>
          </a:xfrm>
        </p:grpSpPr>
        <p:pic>
          <p:nvPicPr>
            <p:cNvPr id="3" name="Picture 21" descr="http://www.epos.co.uk/images/bm.jpg">
              <a:extLst>
                <a:ext uri="{FF2B5EF4-FFF2-40B4-BE49-F238E27FC236}">
                  <a16:creationId xmlns:a16="http://schemas.microsoft.com/office/drawing/2014/main" id="{0A4E777D-9CA4-4910-A9E4-CBB38FDCA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62" y="1354053"/>
              <a:ext cx="2858791" cy="23035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3" descr="http://blog.ruggedandmobile.com/wp-content/uploads/2011/06/epos-bip-1300.png">
              <a:extLst>
                <a:ext uri="{FF2B5EF4-FFF2-40B4-BE49-F238E27FC236}">
                  <a16:creationId xmlns:a16="http://schemas.microsoft.com/office/drawing/2014/main" id="{B7D12EE0-3399-4B69-BA71-A0010C341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54" y="1354052"/>
              <a:ext cx="3290096" cy="4305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5" descr="http://www.sacs-uk.com/assets/images/apxsmall2_copy.gif">
              <a:extLst>
                <a:ext uri="{FF2B5EF4-FFF2-40B4-BE49-F238E27FC236}">
                  <a16:creationId xmlns:a16="http://schemas.microsoft.com/office/drawing/2014/main" id="{CCE084D8-AAC4-4C92-B2DD-25DE597D0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532" y="3657598"/>
              <a:ext cx="2877421" cy="200175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6E0BFE32-4AB7-44CC-87F7-CD08E49DCAA4}"/>
              </a:ext>
            </a:extLst>
          </p:cNvPr>
          <p:cNvSpPr txBox="1"/>
          <p:nvPr/>
        </p:nvSpPr>
        <p:spPr>
          <a:xfrm>
            <a:off x="1338469" y="5619498"/>
            <a:ext cx="10442713"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বিক্রয়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ব্যবস্থাপনা</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হিসাবে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আইসিটির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সফল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ব্যবহার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হয়</a:t>
            </a:r>
            <a:endParaRPr lang="en-US" sz="40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FA564CDD-A926-4D50-8F21-CCF69EE6A9ED}"/>
              </a:ext>
            </a:extLst>
          </p:cNvPr>
          <p:cNvSpPr/>
          <p:nvPr/>
        </p:nvSpPr>
        <p:spPr>
          <a:xfrm>
            <a:off x="2701609" y="258975"/>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77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3D4B5A-E9BC-4458-8DAF-4629CC4C3B6A}"/>
              </a:ext>
            </a:extLst>
          </p:cNvPr>
          <p:cNvGrpSpPr/>
          <p:nvPr/>
        </p:nvGrpSpPr>
        <p:grpSpPr>
          <a:xfrm>
            <a:off x="3058582" y="1124434"/>
            <a:ext cx="6074836" cy="4305298"/>
            <a:chOff x="1490163" y="1354053"/>
            <a:chExt cx="6074836" cy="4305298"/>
          </a:xfrm>
        </p:grpSpPr>
        <p:pic>
          <p:nvPicPr>
            <p:cNvPr id="3" name="Picture 29" descr="http://www.psdgraphics.com/file/psd-credit-card.jpg">
              <a:extLst>
                <a:ext uri="{FF2B5EF4-FFF2-40B4-BE49-F238E27FC236}">
                  <a16:creationId xmlns:a16="http://schemas.microsoft.com/office/drawing/2014/main" id="{321E9F7A-1D58-420C-B6A4-3A65820362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004" y="1371601"/>
              <a:ext cx="314199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1" descr="http://www.paymentscardsandmobile.com/wp-content/uploads/2013/10/chip-pin-debit-card.jpeg">
              <a:extLst>
                <a:ext uri="{FF2B5EF4-FFF2-40B4-BE49-F238E27FC236}">
                  <a16:creationId xmlns:a16="http://schemas.microsoft.com/office/drawing/2014/main" id="{DF862B4B-DC5A-4ED1-89C5-5E98D7007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741" y="1354053"/>
              <a:ext cx="2846263" cy="2000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oliticalcampaigningtips.com/wp-content/uploads/2014/08/Check-signed.jpg">
              <a:extLst>
                <a:ext uri="{FF2B5EF4-FFF2-40B4-BE49-F238E27FC236}">
                  <a16:creationId xmlns:a16="http://schemas.microsoft.com/office/drawing/2014/main" id="{2DC5AED4-C443-494F-BF29-4759B2211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163" y="3354304"/>
              <a:ext cx="3066374" cy="2305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3" descr="Image result for Credit Card">
              <a:extLst>
                <a:ext uri="{FF2B5EF4-FFF2-40B4-BE49-F238E27FC236}">
                  <a16:creationId xmlns:a16="http://schemas.microsoft.com/office/drawing/2014/main" id="{F6667F00-43E9-4713-824C-662C3BB47D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809" y="3825036"/>
              <a:ext cx="2733675" cy="183431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3E8B93CB-86F4-41ED-A083-99F5666F273B}"/>
              </a:ext>
            </a:extLst>
          </p:cNvPr>
          <p:cNvSpPr/>
          <p:nvPr/>
        </p:nvSpPr>
        <p:spPr>
          <a:xfrm>
            <a:off x="2323312" y="269832"/>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C3EB4DFE-6CD1-4206-9417-CE7EF962CDB7}"/>
              </a:ext>
            </a:extLst>
          </p:cNvPr>
          <p:cNvSpPr txBox="1"/>
          <p:nvPr/>
        </p:nvSpPr>
        <p:spPr>
          <a:xfrm>
            <a:off x="2405495" y="5900464"/>
            <a:ext cx="7826956"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আইসিটির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সাহায্যে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খুব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সংগ্রহ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95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784013FB-A5A5-4243-AA58-1E85E942AD1A}"/>
              </a:ext>
            </a:extLst>
          </p:cNvPr>
          <p:cNvSpPr/>
          <p:nvPr/>
        </p:nvSpPr>
        <p:spPr>
          <a:xfrm>
            <a:off x="4711148" y="477078"/>
            <a:ext cx="2769704" cy="1139687"/>
          </a:xfrm>
          <a:prstGeom prst="cloudCallou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একক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Rounded Corners 2">
            <a:extLst>
              <a:ext uri="{FF2B5EF4-FFF2-40B4-BE49-F238E27FC236}">
                <a16:creationId xmlns:a16="http://schemas.microsoft.com/office/drawing/2014/main" id="{38D68A15-97A2-4A4D-AF0B-C5317D3F00DC}"/>
              </a:ext>
            </a:extLst>
          </p:cNvPr>
          <p:cNvSpPr/>
          <p:nvPr/>
        </p:nvSpPr>
        <p:spPr>
          <a:xfrm>
            <a:off x="1623391" y="2875722"/>
            <a:ext cx="8945217" cy="19745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 আইসিটি প্রয়োগের ফলে ব্যবসায়ে কী কী ধরনের সুবিধা অর্জিত হয় তা লিখ।</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646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মোবাইল ফোনে কথা বলা">
            <a:extLst>
              <a:ext uri="{FF2B5EF4-FFF2-40B4-BE49-F238E27FC236}">
                <a16:creationId xmlns:a16="http://schemas.microsoft.com/office/drawing/2014/main" id="{C2AA9010-1116-413C-BBA5-1F937D8F8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01" y="2041456"/>
            <a:ext cx="4686172" cy="27750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148" name="Picture 4" descr="Image result for মোবাইলে ভিডিও কনফারেন্স">
            <a:extLst>
              <a:ext uri="{FF2B5EF4-FFF2-40B4-BE49-F238E27FC236}">
                <a16:creationId xmlns:a16="http://schemas.microsoft.com/office/drawing/2014/main" id="{244FE108-ECC5-46B6-ABD7-BC9D4CCBC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929" y="2041456"/>
            <a:ext cx="4686172" cy="277508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9D711EC-B8BF-47C0-9D5A-CE0319D9F702}"/>
              </a:ext>
            </a:extLst>
          </p:cNvPr>
          <p:cNvSpPr txBox="1">
            <a:spLocks/>
          </p:cNvSpPr>
          <p:nvPr/>
        </p:nvSpPr>
        <p:spPr>
          <a:xfrm>
            <a:off x="1769165" y="5032168"/>
            <a:ext cx="8653669" cy="1143000"/>
          </a:xfrm>
          <a:prstGeom prst="rect">
            <a:avLst/>
          </a:prstGeom>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dirty="0" err="1">
                <a:ln w="11430"/>
                <a:effectLst/>
                <a:latin typeface="NikoshBAN" panose="02000000000000000000" pitchFamily="2" charset="0"/>
                <a:cs typeface="NikoshBAN" panose="02000000000000000000" pitchFamily="2" charset="0"/>
              </a:rPr>
              <a:t>উন্নত</a:t>
            </a:r>
            <a:r>
              <a:rPr lang="en-US" b="1" spc="50" dirty="0">
                <a:ln w="11430"/>
                <a:effectLst/>
                <a:latin typeface="NikoshBAN" panose="02000000000000000000" pitchFamily="2" charset="0"/>
                <a:cs typeface="NikoshBAN" panose="02000000000000000000" pitchFamily="2" charset="0"/>
              </a:rPr>
              <a:t> </a:t>
            </a:r>
            <a:r>
              <a:rPr lang="en-US" b="1" spc="50" dirty="0" err="1">
                <a:ln w="11430"/>
                <a:effectLst/>
                <a:latin typeface="NikoshBAN" panose="02000000000000000000" pitchFamily="2" charset="0"/>
                <a:cs typeface="NikoshBAN" panose="02000000000000000000" pitchFamily="2" charset="0"/>
              </a:rPr>
              <a:t>যোগাযোগ</a:t>
            </a:r>
            <a:r>
              <a:rPr lang="en-US" b="1" spc="50" dirty="0">
                <a:ln w="11430"/>
                <a:effectLst/>
                <a:latin typeface="NikoshBAN" panose="02000000000000000000" pitchFamily="2" charset="0"/>
                <a:cs typeface="NikoshBAN" panose="02000000000000000000" pitchFamily="2" charset="0"/>
              </a:rPr>
              <a:t> </a:t>
            </a:r>
            <a:r>
              <a:rPr lang="en-US" b="1" spc="50" dirty="0" err="1">
                <a:ln w="11430"/>
                <a:effectLst/>
                <a:latin typeface="NikoshBAN" panose="02000000000000000000" pitchFamily="2" charset="0"/>
                <a:cs typeface="NikoshBAN" panose="02000000000000000000" pitchFamily="2" charset="0"/>
              </a:rPr>
              <a:t>ব্যবস্থা</a:t>
            </a:r>
            <a:r>
              <a:rPr lang="bn-IN" b="1" spc="50" dirty="0">
                <a:ln w="11430"/>
                <a:effectLst/>
                <a:latin typeface="NikoshBAN" panose="02000000000000000000" pitchFamily="2" charset="0"/>
                <a:cs typeface="NikoshBAN" panose="02000000000000000000" pitchFamily="2" charset="0"/>
              </a:rPr>
              <a:t>য় আইসিটির সফল প্রয়োগ</a:t>
            </a:r>
            <a:endParaRPr lang="en-US" b="1" spc="50" dirty="0">
              <a:ln w="11430"/>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464FC9E2-99EA-41D3-8997-C1807C2E562E}"/>
              </a:ext>
            </a:extLst>
          </p:cNvPr>
          <p:cNvSpPr/>
          <p:nvPr/>
        </p:nvSpPr>
        <p:spPr>
          <a:xfrm>
            <a:off x="2308618" y="452990"/>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601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39D62D-7514-4A35-8229-0A18CF62ECB8}"/>
              </a:ext>
            </a:extLst>
          </p:cNvPr>
          <p:cNvSpPr/>
          <p:nvPr/>
        </p:nvSpPr>
        <p:spPr>
          <a:xfrm>
            <a:off x="4996069" y="5186570"/>
            <a:ext cx="250466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ফ্যাক্স</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2" descr="http://jomax-international.com/files/products/images/Printer-Fax-Photocopier-4.jpg">
            <a:extLst>
              <a:ext uri="{FF2B5EF4-FFF2-40B4-BE49-F238E27FC236}">
                <a16:creationId xmlns:a16="http://schemas.microsoft.com/office/drawing/2014/main" id="{D4EF6EBD-6F9F-4141-BC26-2B7385B162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681" y="1485900"/>
            <a:ext cx="6903334"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A263B1-6F8B-42E0-8AC9-2AD9C5B1A25D}"/>
              </a:ext>
            </a:extLst>
          </p:cNvPr>
          <p:cNvSpPr/>
          <p:nvPr/>
        </p:nvSpPr>
        <p:spPr>
          <a:xfrm>
            <a:off x="2580289" y="309839"/>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ছবিটিতে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D1871425-2CB0-466A-A546-54B083C87880}"/>
              </a:ext>
            </a:extLst>
          </p:cNvPr>
          <p:cNvSpPr/>
          <p:nvPr/>
        </p:nvSpPr>
        <p:spPr>
          <a:xfrm>
            <a:off x="1552135" y="295976"/>
            <a:ext cx="8756423"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উন্নত যোগাযোগ ব্যবস্থায় ফ্যাক্স কীভাবে অবদান রাখে?</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06D9DFE0-3303-4E03-BE61-285A64E34A30}"/>
              </a:ext>
            </a:extLst>
          </p:cNvPr>
          <p:cNvSpPr/>
          <p:nvPr/>
        </p:nvSpPr>
        <p:spPr>
          <a:xfrm>
            <a:off x="593850" y="5222172"/>
            <a:ext cx="11004299"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ফ্যাক্সের মাধ্যমে জরুরী লিখিত তথ্য ও ছবি তাৎক্ষণিকভাবে প্রেরণ করা যায়। এছাড়াও যে সব দেশে ক্রেতা ও বিক্রেতার স্বাক্ষরের প্রয়োজন, সেখানে ফ্যাক্স গুরুত্বপূর্ণ ভুমিকা পালন করে।</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36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grpId="0"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2" presetClass="exit" presetSubtype="0" fill="hold" grpId="1" nodeType="with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2B159-2F82-4C0B-8CDC-4AFE4FC649EF}"/>
              </a:ext>
            </a:extLst>
          </p:cNvPr>
          <p:cNvSpPr/>
          <p:nvPr/>
        </p:nvSpPr>
        <p:spPr>
          <a:xfrm>
            <a:off x="2308618" y="452990"/>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8B9340C-CBF4-455C-BBD3-05F8430DE6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017" y="3056909"/>
            <a:ext cx="791682" cy="744181"/>
          </a:xfrm>
          <a:prstGeom prst="rect">
            <a:avLst/>
          </a:prstGeom>
        </p:spPr>
      </p:pic>
      <p:pic>
        <p:nvPicPr>
          <p:cNvPr id="5" name="Picture 4">
            <a:extLst>
              <a:ext uri="{FF2B5EF4-FFF2-40B4-BE49-F238E27FC236}">
                <a16:creationId xmlns:a16="http://schemas.microsoft.com/office/drawing/2014/main" id="{46DA17E8-B751-4312-97BE-8C85721FE8F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97499" y="1828800"/>
            <a:ext cx="3200400" cy="3200400"/>
          </a:xfrm>
          <a:prstGeom prst="rect">
            <a:avLst/>
          </a:prstGeom>
        </p:spPr>
      </p:pic>
      <p:pic>
        <p:nvPicPr>
          <p:cNvPr id="6" name="Picture 5">
            <a:extLst>
              <a:ext uri="{FF2B5EF4-FFF2-40B4-BE49-F238E27FC236}">
                <a16:creationId xmlns:a16="http://schemas.microsoft.com/office/drawing/2014/main" id="{9AEEFEC8-33FE-416B-9CAA-F61E19EC5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8022" y="3028121"/>
            <a:ext cx="791682" cy="744181"/>
          </a:xfrm>
          <a:prstGeom prst="rect">
            <a:avLst/>
          </a:prstGeom>
        </p:spPr>
      </p:pic>
      <p:pic>
        <p:nvPicPr>
          <p:cNvPr id="7" name="Picture 6">
            <a:extLst>
              <a:ext uri="{FF2B5EF4-FFF2-40B4-BE49-F238E27FC236}">
                <a16:creationId xmlns:a16="http://schemas.microsoft.com/office/drawing/2014/main" id="{57F2C5D1-ADE4-4142-8392-826632877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432" y="2057400"/>
            <a:ext cx="2860862" cy="2971800"/>
          </a:xfrm>
          <a:prstGeom prst="ellipse">
            <a:avLst/>
          </a:prstGeom>
          <a:ln>
            <a:noFill/>
          </a:ln>
          <a:effectLst>
            <a:softEdge rad="112500"/>
          </a:effectLst>
        </p:spPr>
      </p:pic>
      <p:sp>
        <p:nvSpPr>
          <p:cNvPr id="9" name="Rectangle 8">
            <a:extLst>
              <a:ext uri="{FF2B5EF4-FFF2-40B4-BE49-F238E27FC236}">
                <a16:creationId xmlns:a16="http://schemas.microsoft.com/office/drawing/2014/main" id="{B1A1104B-0BC8-4F05-B50F-0076BD22FF95}"/>
              </a:ext>
            </a:extLst>
          </p:cNvPr>
          <p:cNvSpPr/>
          <p:nvPr/>
        </p:nvSpPr>
        <p:spPr>
          <a:xfrm>
            <a:off x="4159465" y="5052391"/>
            <a:ext cx="3869635"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ইমেইল পাঠাচ্ছে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5E72EA72-2287-4894-B19C-6F6FC3DF362B}"/>
              </a:ext>
            </a:extLst>
          </p:cNvPr>
          <p:cNvSpPr/>
          <p:nvPr/>
        </p:nvSpPr>
        <p:spPr>
          <a:xfrm>
            <a:off x="1497499" y="481635"/>
            <a:ext cx="9686316"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ব্যবসায়িক ক্ষেত্রে ইমেইল কীভাবে গুরুত্বপূর্ণ ভুমিকা পালন করে?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3550CE6C-8616-422E-B587-4E42950255CD}"/>
              </a:ext>
            </a:extLst>
          </p:cNvPr>
          <p:cNvSpPr/>
          <p:nvPr/>
        </p:nvSpPr>
        <p:spPr>
          <a:xfrm>
            <a:off x="694021" y="5142684"/>
            <a:ext cx="11039061"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ইমেইলের মাধ্যমে দ্রুততার সাথে লিখিত যোগাযোগ করা যায়। এমনকি পন্যের ছবি ক্রেতার কাছে পাঠানো যায়। পন্য সম্পর্কে অন্য কোনো ক্রেতার মূল্যায়ন যদি ইন্টারনেটে প্রকাশিত হয়ে থাকে, তাহলে সেটির লিংকও পাঠানো যায়।</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56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afterEffect">
                                  <p:stCondLst>
                                    <p:cond delay="0"/>
                                  </p:stCondLst>
                                  <p:childTnLst>
                                    <p:animMotion origin="layout" path="M -4.58333E-6 0.05509 L 0.44493 0.04028 C 0.54506 0.03703 0.6017 0.0324 0.6017 0.02754 C 0.6017 0.02222 0.54506 0.01782 0.44493 0.01458 L -4.58333E-6 2.59259E-6 " pathEditMode="relative" rAng="0" ptsTypes="AAAAA">
                                      <p:cBhvr>
                                        <p:cTn id="6" dur="2000" fill="hold"/>
                                        <p:tgtEl>
                                          <p:spTgt spid="4"/>
                                        </p:tgtEl>
                                        <p:attrNameLst>
                                          <p:attrName>ppt_x</p:attrName>
                                          <p:attrName>ppt_y</p:attrName>
                                        </p:attrNameLst>
                                      </p:cBhvr>
                                      <p:rCtr x="30078" y="-2755"/>
                                    </p:animMotion>
                                  </p:childTnLst>
                                </p:cTn>
                              </p:par>
                            </p:childTnLst>
                          </p:cTn>
                        </p:par>
                        <p:par>
                          <p:cTn id="7" fill="hold">
                            <p:stCondLst>
                              <p:cond delay="2000"/>
                            </p:stCondLst>
                            <p:childTnLst>
                              <p:par>
                                <p:cTn id="8" presetID="51" presetClass="path" presetSubtype="0" accel="50000" decel="50000" fill="hold" nodeType="afterEffect">
                                  <p:stCondLst>
                                    <p:cond delay="0"/>
                                  </p:stCondLst>
                                  <p:childTnLst>
                                    <p:animMotion origin="layout" path="M -2.91667E-6 0.05324 L -0.39518 0.03889 C -0.48398 0.03588 -0.53398 0.03148 -0.53398 0.02662 C -0.53398 0.02153 -0.48398 0.01713 -0.39518 0.01412 L -2.91667E-6 -1.11111E-6 " pathEditMode="relative" rAng="0" ptsTypes="AAAAA">
                                      <p:cBhvr>
                                        <p:cTn id="9" dur="2000" fill="hold"/>
                                        <p:tgtEl>
                                          <p:spTgt spid="6"/>
                                        </p:tgtEl>
                                        <p:attrNameLst>
                                          <p:attrName>ppt_x</p:attrName>
                                          <p:attrName>ppt_y</p:attrName>
                                        </p:attrNameLst>
                                      </p:cBhvr>
                                      <p:rCtr x="-26706" y="-2662"/>
                                    </p:animMotion>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 presetClass="exit" presetSubtype="4" fill="hold" grpId="0" nodeType="after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ইন্টারনেট">
            <a:extLst>
              <a:ext uri="{FF2B5EF4-FFF2-40B4-BE49-F238E27FC236}">
                <a16:creationId xmlns:a16="http://schemas.microsoft.com/office/drawing/2014/main" id="{F37184E8-7EFA-4A31-9466-108D83146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771" y="1085787"/>
            <a:ext cx="5640457" cy="4230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70F3F4-3283-40FF-AC6F-C89EC9E0695C}"/>
              </a:ext>
            </a:extLst>
          </p:cNvPr>
          <p:cNvSpPr/>
          <p:nvPr/>
        </p:nvSpPr>
        <p:spPr>
          <a:xfrm>
            <a:off x="2427888" y="377419"/>
            <a:ext cx="7336222"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ছবিটিতে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D743E77A-F14E-4FC2-B614-71123CD3F9BC}"/>
              </a:ext>
            </a:extLst>
          </p:cNvPr>
          <p:cNvSpPr/>
          <p:nvPr/>
        </p:nvSpPr>
        <p:spPr>
          <a:xfrm>
            <a:off x="2701609" y="5522990"/>
            <a:ext cx="7204213"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ইন্টারনেটের কারণে সারা বিশ্ব এখন হাতের মুঠোয়</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5220F11F-148D-4709-9595-BDA726425B64}"/>
              </a:ext>
            </a:extLst>
          </p:cNvPr>
          <p:cNvSpPr/>
          <p:nvPr/>
        </p:nvSpPr>
        <p:spPr>
          <a:xfrm>
            <a:off x="-392340" y="554771"/>
            <a:ext cx="7336222"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354D916A-4305-4BCD-B753-0883F966E487}"/>
              </a:ext>
            </a:extLst>
          </p:cNvPr>
          <p:cNvSpPr/>
          <p:nvPr/>
        </p:nvSpPr>
        <p:spPr>
          <a:xfrm>
            <a:off x="575070" y="348368"/>
            <a:ext cx="10310190"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উন্নত যোগাযোগ ব্যবস্থায় ব্যবসায়িক ক্ষেত্রে ইন্টারনেট কীভাবে অবদান রাখছে?</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E571157B-DDAF-44C3-85D5-C691F0F52FF8}"/>
              </a:ext>
            </a:extLst>
          </p:cNvPr>
          <p:cNvSpPr/>
          <p:nvPr/>
        </p:nvSpPr>
        <p:spPr>
          <a:xfrm>
            <a:off x="940904" y="5483668"/>
            <a:ext cx="10310190"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ইন্টারনেটের মাধ্যমে পণ্যসেবার খবর সারা পৃথিবীতে ছড়িয়ে দেওয়া যায়।</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19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3"/>
                                        </p:tgtEl>
                                        <p:attrNameLst>
                                          <p:attrName>ppt_w</p:attrName>
                                        </p:attrNameLst>
                                      </p:cBhvr>
                                      <p:tavLst>
                                        <p:tav tm="0">
                                          <p:val>
                                            <p:strVal val="ppt_w"/>
                                          </p:val>
                                        </p:tav>
                                        <p:tav tm="100000">
                                          <p:val>
                                            <p:fltVal val="0"/>
                                          </p:val>
                                        </p:tav>
                                      </p:tavLst>
                                    </p:anim>
                                    <p:anim calcmode="lin" valueType="num">
                                      <p:cBhvr>
                                        <p:cTn id="13" dur="500"/>
                                        <p:tgtEl>
                                          <p:spTgt spid="3"/>
                                        </p:tgtEl>
                                        <p:attrNameLst>
                                          <p:attrName>ppt_h</p:attrName>
                                        </p:attrNameLst>
                                      </p:cBhvr>
                                      <p:tavLst>
                                        <p:tav tm="0">
                                          <p:val>
                                            <p:strVal val="ppt_h"/>
                                          </p:val>
                                        </p:tav>
                                        <p:tav tm="100000">
                                          <p:val>
                                            <p:fltVal val="0"/>
                                          </p:val>
                                        </p:tav>
                                      </p:tavLst>
                                    </p:anim>
                                    <p:set>
                                      <p:cBhvr>
                                        <p:cTn id="14" dur="1" fill="hold">
                                          <p:stCondLst>
                                            <p:cond delay="499"/>
                                          </p:stCondLst>
                                        </p:cTn>
                                        <p:tgtEl>
                                          <p:spTgt spid="3"/>
                                        </p:tgtEl>
                                        <p:attrNameLst>
                                          <p:attrName>style.visibility</p:attrName>
                                        </p:attrNameLst>
                                      </p:cBhvr>
                                      <p:to>
                                        <p:strVal val="hidden"/>
                                      </p:to>
                                    </p:set>
                                  </p:childTnLst>
                                </p:cTn>
                              </p:par>
                              <p:par>
                                <p:cTn id="15" presetID="8" presetClass="exit" presetSubtype="32" fill="hold" grpId="0" nodeType="withEffect">
                                  <p:stCondLst>
                                    <p:cond delay="0"/>
                                  </p:stCondLst>
                                  <p:childTnLst>
                                    <p:animEffect transition="out" filter="diamond(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blog.makesys.com.br/wp-content/uploads/2013/07/Intranet-erros-comuns-em-projetos.jpg">
            <a:extLst>
              <a:ext uri="{FF2B5EF4-FFF2-40B4-BE49-F238E27FC236}">
                <a16:creationId xmlns:a16="http://schemas.microsoft.com/office/drawing/2014/main" id="{39E872FB-ED5F-43BE-9A27-9BEE24D8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832" y="1585095"/>
            <a:ext cx="5860336" cy="3316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FAE019B-B230-4DAF-B838-17574758153C}"/>
              </a:ext>
            </a:extLst>
          </p:cNvPr>
          <p:cNvSpPr/>
          <p:nvPr/>
        </p:nvSpPr>
        <p:spPr>
          <a:xfrm>
            <a:off x="2661852" y="547585"/>
            <a:ext cx="7336222"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ছবিটিতে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06711CE9-741B-426A-AB04-EBE56DED5737}"/>
              </a:ext>
            </a:extLst>
          </p:cNvPr>
          <p:cNvSpPr/>
          <p:nvPr/>
        </p:nvSpPr>
        <p:spPr>
          <a:xfrm>
            <a:off x="662608" y="5272905"/>
            <a:ext cx="10866783" cy="683976"/>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অনেক ব্যবসা প্রতিষ্ঠানের বিভিন্ন দপ্তর ভৌগোলিকভাবে  বিভিন্ন স্থানে ছড়িয়ে ছিটিয়ে থাকে। এসব ক্ষেত্রে নিজেদের মধ্যে সংস্থাপিত ইন্ট্রানেট ব্যবসা পরিচালনার ক্ষেত্রে প্রভূত উন্নতি সাধন করে থাকে।</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1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6D0A3D08-4678-4B1C-9005-8AD739E99651}"/>
              </a:ext>
            </a:extLst>
          </p:cNvPr>
          <p:cNvSpPr txBox="1">
            <a:spLocks/>
          </p:cNvSpPr>
          <p:nvPr/>
        </p:nvSpPr>
        <p:spPr>
          <a:xfrm>
            <a:off x="1349138" y="424618"/>
            <a:ext cx="3753157" cy="807318"/>
          </a:xfrm>
          <a:prstGeom prst="rect">
            <a:avLst/>
          </a:prstGeom>
          <a:gradFill>
            <a:gsLst>
              <a:gs pos="62821">
                <a:schemeClr val="bg1"/>
              </a:gs>
              <a:gs pos="80517">
                <a:schemeClr val="accent5">
                  <a:lumMod val="40000"/>
                  <a:lumOff val="60000"/>
                </a:schemeClr>
              </a:gs>
              <a:gs pos="91000">
                <a:srgbClr val="92D050"/>
              </a:gs>
              <a:gs pos="4000">
                <a:schemeClr val="accent4">
                  <a:lumMod val="20000"/>
                  <a:lumOff val="80000"/>
                </a:schemeClr>
              </a:gs>
              <a:gs pos="37182">
                <a:srgbClr val="FFFF00"/>
              </a:gs>
              <a:gs pos="49560">
                <a:schemeClr val="tx2">
                  <a:lumMod val="20000"/>
                  <a:lumOff val="80000"/>
                </a:schemeClr>
              </a:gs>
              <a:gs pos="21000">
                <a:schemeClr val="bg2">
                  <a:lumMod val="90000"/>
                </a:schemeClr>
              </a:gs>
            </a:gsLst>
            <a:path path="circle">
              <a:fillToRect l="50000" t="50000" r="100000" b="100000"/>
            </a:path>
          </a:gradFill>
          <a:ln w="28575">
            <a:solidFill>
              <a:srgbClr val="FF0000"/>
            </a:solidFill>
          </a:ln>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BD" sz="4000" dirty="0">
                <a:ln w="0">
                  <a:solidFill>
                    <a:srgbClr val="002060"/>
                  </a:solidFill>
                </a:ln>
                <a:effectLst>
                  <a:outerShdw blurRad="38100" dist="19050" dir="2700000" algn="tl" rotWithShape="0">
                    <a:schemeClr val="dk1">
                      <a:alpha val="40000"/>
                    </a:schemeClr>
                  </a:outerShdw>
                </a:effectLst>
                <a:latin typeface="NikoshBAN" pitchFamily="2" charset="0"/>
                <a:cs typeface="NikoshBAN" pitchFamily="2" charset="0"/>
              </a:rPr>
              <a:t>শিক্ষক</a:t>
            </a:r>
            <a:r>
              <a:rPr lang="en-US" sz="4000" dirty="0">
                <a:ln w="0">
                  <a:solidFill>
                    <a:srgbClr val="002060"/>
                  </a:solidFill>
                </a:ln>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a:ln w="0">
                  <a:solidFill>
                    <a:srgbClr val="002060"/>
                  </a:solidFill>
                </a:ln>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4000" dirty="0">
              <a:ln w="0">
                <a:solidFill>
                  <a:srgbClr val="002060"/>
                </a:solidFill>
              </a:ln>
              <a:effectLst>
                <a:outerShdw blurRad="38100" dist="19050" dir="2700000" algn="tl" rotWithShape="0">
                  <a:schemeClr val="dk1">
                    <a:alpha val="40000"/>
                  </a:schemeClr>
                </a:outerShdw>
              </a:effectLst>
            </a:endParaRPr>
          </a:p>
          <a:p>
            <a:pPr algn="ctr">
              <a:buFont typeface="Arial" pitchFamily="34" charset="0"/>
              <a:buNone/>
            </a:pPr>
            <a:r>
              <a:rPr lang="bn-BD" sz="40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id="{66DB1D95-33B6-4D75-9137-45CA7963E981}"/>
              </a:ext>
            </a:extLst>
          </p:cNvPr>
          <p:cNvSpPr txBox="1"/>
          <p:nvPr/>
        </p:nvSpPr>
        <p:spPr>
          <a:xfrm>
            <a:off x="912435" y="3733158"/>
            <a:ext cx="4386471" cy="2308324"/>
          </a:xfrm>
          <a:prstGeom prst="rect">
            <a:avLst/>
          </a:prstGeom>
          <a:noFill/>
          <a:ln w="19050">
            <a:solidFill>
              <a:srgbClr val="FF0066"/>
            </a:solidFill>
          </a:ln>
          <a:scene3d>
            <a:camera prst="orthographicFront"/>
            <a:lightRig rig="threePt" dir="t"/>
          </a:scene3d>
          <a:sp3d>
            <a:bevelT prst="angle"/>
          </a:sp3d>
        </p:spPr>
        <p:txBody>
          <a:bodyPr wrap="square" rtlCol="0">
            <a:spAutoFit/>
          </a:bodyPr>
          <a:lstStyle/>
          <a:p>
            <a:pPr algn="ctr">
              <a:defRPr/>
            </a:pPr>
            <a:r>
              <a:rPr lang="bn-IN"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   মদিনা খাতুন</a:t>
            </a:r>
          </a:p>
          <a:p>
            <a:pPr algn="ctr">
              <a:defRPr/>
            </a:pPr>
            <a:r>
              <a:rPr lang="bn-IN"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সহকারী শিক্ষক (আইসিটি)</a:t>
            </a:r>
          </a:p>
          <a:p>
            <a:pPr algn="ctr">
              <a:defRPr/>
            </a:pPr>
            <a:r>
              <a:rPr lang="bn-IN"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লক্ষ্মীপুর দ্বিমুখী উচ্চ বিদ্যালয়</a:t>
            </a:r>
          </a:p>
          <a:p>
            <a:pPr algn="ctr">
              <a:defRPr/>
            </a:pPr>
            <a:r>
              <a:rPr lang="bn-IN"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কুলিয়ারচর, কিশোরগঞ্জ।</a:t>
            </a:r>
            <a:endParaRPr lang="en-US"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1E7158D2-5116-4ECF-9F3B-485CF13D91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3617" y="1371600"/>
            <a:ext cx="2044109" cy="2185081"/>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B9CB7330-C9D2-4492-A24D-0A7CBA085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580" y="1357999"/>
            <a:ext cx="1905803" cy="207100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516E350-6B3E-487A-B536-66B2ED48CFB3}"/>
              </a:ext>
            </a:extLst>
          </p:cNvPr>
          <p:cNvSpPr txBox="1"/>
          <p:nvPr/>
        </p:nvSpPr>
        <p:spPr>
          <a:xfrm>
            <a:off x="7273635" y="3729203"/>
            <a:ext cx="4386484" cy="2262158"/>
          </a:xfrm>
          <a:prstGeom prst="rect">
            <a:avLst/>
          </a:prstGeom>
          <a:noFill/>
          <a:ln w="12700">
            <a:solidFill>
              <a:srgbClr val="FF0066"/>
            </a:solidFill>
          </a:ln>
          <a:scene3d>
            <a:camera prst="orthographicFront"/>
            <a:lightRig rig="threePt" dir="t"/>
          </a:scene3d>
          <a:sp3d>
            <a:bevelT prst="angle"/>
          </a:sp3d>
        </p:spPr>
        <p:txBody>
          <a:bodyPr wrap="square" rtlCol="0">
            <a:spAutoFit/>
          </a:bodyPr>
          <a:lstStyle/>
          <a:p>
            <a:pPr algn="ctr">
              <a:defRPr/>
            </a:pPr>
            <a:r>
              <a:rPr lang="bn-IN" sz="36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শ্রেণি : ৮ম</a:t>
            </a:r>
          </a:p>
          <a:p>
            <a:pPr algn="ctr">
              <a:defRPr/>
            </a:pPr>
            <a:r>
              <a:rPr lang="bn-IN"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বিষয় : তথ্য ও যোগাযোগ প্রযুক্তি</a:t>
            </a:r>
          </a:p>
          <a:p>
            <a:pPr algn="ctr">
              <a:defRPr/>
            </a:pPr>
            <a:r>
              <a:rPr lang="bn-IN"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অধ্যায় :</a:t>
            </a:r>
            <a:r>
              <a:rPr lang="en-US"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 </a:t>
            </a:r>
            <a:r>
              <a:rPr lang="bn-IN"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প্রথম</a:t>
            </a:r>
          </a:p>
          <a:p>
            <a:pPr algn="ctr">
              <a:defRPr/>
            </a:pPr>
            <a:endParaRPr lang="bn-IN" sz="9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endParaRPr>
          </a:p>
          <a:p>
            <a:pPr algn="ctr">
              <a:defRPr/>
            </a:pPr>
            <a:r>
              <a:rPr lang="bn-IN"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rPr>
              <a:t>পাঠ : চার।</a:t>
            </a:r>
            <a:endParaRPr lang="en-US" sz="3200" b="1" dirty="0">
              <a:ln w="1905">
                <a:solidFill>
                  <a:srgbClr val="002060"/>
                </a:solidFill>
              </a:ln>
              <a:effectLst>
                <a:innerShdw blurRad="69850" dist="43180" dir="5400000">
                  <a:srgbClr val="000000">
                    <a:alpha val="65000"/>
                  </a:srgbClr>
                </a:innerShdw>
              </a:effectLst>
              <a:latin typeface="NikoshBAN" pitchFamily="2" charset="0"/>
              <a:cs typeface="NikoshBAN" pitchFamily="2" charset="0"/>
            </a:endParaRPr>
          </a:p>
        </p:txBody>
      </p:sp>
      <p:cxnSp>
        <p:nvCxnSpPr>
          <p:cNvPr id="7" name="Straight Connector 6">
            <a:extLst>
              <a:ext uri="{FF2B5EF4-FFF2-40B4-BE49-F238E27FC236}">
                <a16:creationId xmlns:a16="http://schemas.microsoft.com/office/drawing/2014/main" id="{3B7DCC47-B8C8-4F58-B974-AD503773D5C4}"/>
              </a:ext>
            </a:extLst>
          </p:cNvPr>
          <p:cNvCxnSpPr>
            <a:cxnSpLocks/>
          </p:cNvCxnSpPr>
          <p:nvPr/>
        </p:nvCxnSpPr>
        <p:spPr>
          <a:xfrm>
            <a:off x="6578218" y="941695"/>
            <a:ext cx="0" cy="566382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69124B9-B219-4B60-A050-56B273EEF5EB}"/>
              </a:ext>
            </a:extLst>
          </p:cNvPr>
          <p:cNvGrpSpPr/>
          <p:nvPr/>
        </p:nvGrpSpPr>
        <p:grpSpPr>
          <a:xfrm>
            <a:off x="6475859" y="825689"/>
            <a:ext cx="204718" cy="5779827"/>
            <a:chOff x="6400797" y="812041"/>
            <a:chExt cx="204718" cy="5779827"/>
          </a:xfrm>
        </p:grpSpPr>
        <p:sp>
          <p:nvSpPr>
            <p:cNvPr id="9" name="Oval 8">
              <a:extLst>
                <a:ext uri="{FF2B5EF4-FFF2-40B4-BE49-F238E27FC236}">
                  <a16:creationId xmlns:a16="http://schemas.microsoft.com/office/drawing/2014/main" id="{CF157AF9-2CA2-4A5A-B1DF-7451578A0240}"/>
                </a:ext>
              </a:extLst>
            </p:cNvPr>
            <p:cNvSpPr/>
            <p:nvPr/>
          </p:nvSpPr>
          <p:spPr>
            <a:xfrm>
              <a:off x="6400797" y="812041"/>
              <a:ext cx="191069" cy="177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34EF9B-1CAB-407F-8264-E44FE63BAA54}"/>
                </a:ext>
              </a:extLst>
            </p:cNvPr>
            <p:cNvSpPr/>
            <p:nvPr/>
          </p:nvSpPr>
          <p:spPr>
            <a:xfrm>
              <a:off x="6414449" y="6414447"/>
              <a:ext cx="191066" cy="177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9285BDC4-83DF-4BF4-BB01-D86345DDCAC1}"/>
              </a:ext>
            </a:extLst>
          </p:cNvPr>
          <p:cNvCxnSpPr>
            <a:cxnSpLocks/>
          </p:cNvCxnSpPr>
          <p:nvPr/>
        </p:nvCxnSpPr>
        <p:spPr>
          <a:xfrm>
            <a:off x="6826156" y="1890489"/>
            <a:ext cx="0" cy="383746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7F65E8-98BB-4543-8971-6EAD068C06F6}"/>
              </a:ext>
            </a:extLst>
          </p:cNvPr>
          <p:cNvCxnSpPr>
            <a:cxnSpLocks/>
          </p:cNvCxnSpPr>
          <p:nvPr/>
        </p:nvCxnSpPr>
        <p:spPr>
          <a:xfrm>
            <a:off x="6314364" y="1857570"/>
            <a:ext cx="0" cy="38374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7DFB82C-26CA-4841-92C5-37A3E3E14263}"/>
              </a:ext>
            </a:extLst>
          </p:cNvPr>
          <p:cNvGrpSpPr/>
          <p:nvPr/>
        </p:nvGrpSpPr>
        <p:grpSpPr>
          <a:xfrm>
            <a:off x="6218831" y="1749860"/>
            <a:ext cx="206986" cy="4052725"/>
            <a:chOff x="6123296" y="1736212"/>
            <a:chExt cx="206986" cy="4052725"/>
          </a:xfrm>
        </p:grpSpPr>
        <p:sp>
          <p:nvSpPr>
            <p:cNvPr id="14" name="Star: 6 Points 13">
              <a:extLst>
                <a:ext uri="{FF2B5EF4-FFF2-40B4-BE49-F238E27FC236}">
                  <a16:creationId xmlns:a16="http://schemas.microsoft.com/office/drawing/2014/main" id="{ABDD8CE6-31EE-43E9-A42B-D16FDDD7AE2D}"/>
                </a:ext>
              </a:extLst>
            </p:cNvPr>
            <p:cNvSpPr/>
            <p:nvPr/>
          </p:nvSpPr>
          <p:spPr>
            <a:xfrm>
              <a:off x="6123296" y="1736212"/>
              <a:ext cx="191066" cy="215421"/>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6 Points 14">
              <a:extLst>
                <a:ext uri="{FF2B5EF4-FFF2-40B4-BE49-F238E27FC236}">
                  <a16:creationId xmlns:a16="http://schemas.microsoft.com/office/drawing/2014/main" id="{FF11C49A-FE6C-42E3-B46C-ACAF9A7CF37E}"/>
                </a:ext>
              </a:extLst>
            </p:cNvPr>
            <p:cNvSpPr/>
            <p:nvPr/>
          </p:nvSpPr>
          <p:spPr>
            <a:xfrm>
              <a:off x="6139216" y="5573516"/>
              <a:ext cx="191066" cy="215421"/>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6726E88-31A6-409D-96E5-AB0659EA8B8F}"/>
              </a:ext>
            </a:extLst>
          </p:cNvPr>
          <p:cNvGrpSpPr/>
          <p:nvPr/>
        </p:nvGrpSpPr>
        <p:grpSpPr>
          <a:xfrm>
            <a:off x="6721527" y="1793892"/>
            <a:ext cx="191066" cy="4001080"/>
            <a:chOff x="6625992" y="1780244"/>
            <a:chExt cx="191066" cy="4001080"/>
          </a:xfrm>
        </p:grpSpPr>
        <p:sp>
          <p:nvSpPr>
            <p:cNvPr id="17" name="Star: 6 Points 16">
              <a:extLst>
                <a:ext uri="{FF2B5EF4-FFF2-40B4-BE49-F238E27FC236}">
                  <a16:creationId xmlns:a16="http://schemas.microsoft.com/office/drawing/2014/main" id="{289AF59C-0374-491E-B19B-5984EEA5E53C}"/>
                </a:ext>
              </a:extLst>
            </p:cNvPr>
            <p:cNvSpPr/>
            <p:nvPr/>
          </p:nvSpPr>
          <p:spPr>
            <a:xfrm>
              <a:off x="6625992" y="1780244"/>
              <a:ext cx="191066" cy="215421"/>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6 Points 17">
              <a:extLst>
                <a:ext uri="{FF2B5EF4-FFF2-40B4-BE49-F238E27FC236}">
                  <a16:creationId xmlns:a16="http://schemas.microsoft.com/office/drawing/2014/main" id="{C4471213-FDB6-4CE4-A0D7-B6C68A80C214}"/>
                </a:ext>
              </a:extLst>
            </p:cNvPr>
            <p:cNvSpPr/>
            <p:nvPr/>
          </p:nvSpPr>
          <p:spPr>
            <a:xfrm>
              <a:off x="6625992" y="5565903"/>
              <a:ext cx="191066" cy="215421"/>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ontent Placeholder 10">
            <a:extLst>
              <a:ext uri="{FF2B5EF4-FFF2-40B4-BE49-F238E27FC236}">
                <a16:creationId xmlns:a16="http://schemas.microsoft.com/office/drawing/2014/main" id="{36F2CDFA-47F4-4B24-9CF4-80DB4BDECC18}"/>
              </a:ext>
            </a:extLst>
          </p:cNvPr>
          <p:cNvSpPr txBox="1">
            <a:spLocks/>
          </p:cNvSpPr>
          <p:nvPr/>
        </p:nvSpPr>
        <p:spPr>
          <a:xfrm>
            <a:off x="7538527" y="422030"/>
            <a:ext cx="3234905" cy="807318"/>
          </a:xfrm>
          <a:prstGeom prst="rect">
            <a:avLst/>
          </a:prstGeom>
          <a:gradFill>
            <a:gsLst>
              <a:gs pos="62821">
                <a:srgbClr val="92D050"/>
              </a:gs>
              <a:gs pos="80517">
                <a:srgbClr val="00B0F0"/>
              </a:gs>
              <a:gs pos="71687">
                <a:schemeClr val="bg2">
                  <a:lumMod val="90000"/>
                </a:schemeClr>
              </a:gs>
              <a:gs pos="91000">
                <a:schemeClr val="bg1"/>
              </a:gs>
              <a:gs pos="4000">
                <a:schemeClr val="accent4">
                  <a:lumMod val="20000"/>
                  <a:lumOff val="80000"/>
                </a:schemeClr>
              </a:gs>
              <a:gs pos="37182">
                <a:srgbClr val="FFFF00"/>
              </a:gs>
              <a:gs pos="49560">
                <a:schemeClr val="accent4">
                  <a:lumMod val="20000"/>
                  <a:lumOff val="80000"/>
                </a:schemeClr>
              </a:gs>
              <a:gs pos="21000">
                <a:schemeClr val="accent1">
                  <a:lumMod val="20000"/>
                  <a:lumOff val="80000"/>
                </a:schemeClr>
              </a:gs>
            </a:gsLst>
            <a:path path="circle">
              <a:fillToRect l="50000" t="50000" r="100000" b="100000"/>
            </a:path>
          </a:gradFill>
          <a:ln w="28575">
            <a:solidFill>
              <a:srgbClr val="FF0000"/>
            </a:solidFill>
          </a:ln>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IN" sz="4000" b="1" dirty="0">
                <a:ln w="12700">
                  <a:solidFill>
                    <a:srgbClr val="C00000"/>
                  </a:solidFill>
                  <a:prstDash val="solid"/>
                </a:ln>
                <a:effectLst>
                  <a:outerShdw dist="38100" dir="2640000" algn="bl" rotWithShape="0">
                    <a:schemeClr val="accent1"/>
                  </a:outerShdw>
                </a:effectLst>
                <a:latin typeface="NikoshBAN" pitchFamily="2" charset="0"/>
                <a:cs typeface="NikoshBAN" pitchFamily="2" charset="0"/>
              </a:rPr>
              <a:t>পাঠ পরিচিতি</a:t>
            </a:r>
            <a:endParaRPr lang="en-US" sz="4000" b="1" dirty="0">
              <a:ln w="12700">
                <a:solidFill>
                  <a:srgbClr val="C00000"/>
                </a:solidFill>
                <a:prstDash val="solid"/>
              </a:ln>
              <a:effectLst>
                <a:outerShdw dist="38100" dir="2640000" algn="bl" rotWithShape="0">
                  <a:schemeClr val="accent1"/>
                </a:outerShdw>
              </a:effectLst>
            </a:endParaRPr>
          </a:p>
          <a:p>
            <a:pPr algn="ctr">
              <a:buFont typeface="Arial" pitchFamily="34" charset="0"/>
              <a:buNone/>
            </a:pPr>
            <a:r>
              <a:rPr lang="bn-BD" sz="4000"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8289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30F0-BA2C-4A6A-B331-D9B9503EA50A}"/>
              </a:ext>
            </a:extLst>
          </p:cNvPr>
          <p:cNvSpPr txBox="1">
            <a:spLocks/>
          </p:cNvSpPr>
          <p:nvPr/>
        </p:nvSpPr>
        <p:spPr>
          <a:xfrm>
            <a:off x="3955969" y="352710"/>
            <a:ext cx="4134679" cy="96959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50" dirty="0" err="1">
                <a:ln w="11430"/>
                <a:effectLst/>
                <a:latin typeface="NikoshBAN" panose="02000000000000000000" pitchFamily="2" charset="0"/>
                <a:cs typeface="NikoshBAN" panose="02000000000000000000" pitchFamily="2" charset="0"/>
              </a:rPr>
              <a:t>বিপণন</a:t>
            </a:r>
            <a:r>
              <a:rPr lang="bn-IN" b="1" spc="50" dirty="0">
                <a:ln w="11430"/>
                <a:effectLst/>
                <a:latin typeface="NikoshBAN" panose="02000000000000000000" pitchFamily="2" charset="0"/>
                <a:cs typeface="NikoshBAN" panose="02000000000000000000" pitchFamily="2" charset="0"/>
              </a:rPr>
              <a:t> ও প্রচারে আইসিটি</a:t>
            </a:r>
            <a:endParaRPr lang="en-US" b="1" spc="50" dirty="0">
              <a:ln w="11430"/>
              <a:effectLst/>
              <a:latin typeface="NikoshBAN" panose="02000000000000000000" pitchFamily="2" charset="0"/>
              <a:cs typeface="NikoshBAN" panose="02000000000000000000" pitchFamily="2" charset="0"/>
            </a:endParaRPr>
          </a:p>
        </p:txBody>
      </p:sp>
      <p:pic>
        <p:nvPicPr>
          <p:cNvPr id="3" name="Picture 2" descr="http://www.level-iv-consulting.com/wp-content/uploads/2014/04/Market-Analysis-Page.jpg">
            <a:extLst>
              <a:ext uri="{FF2B5EF4-FFF2-40B4-BE49-F238E27FC236}">
                <a16:creationId xmlns:a16="http://schemas.microsoft.com/office/drawing/2014/main" id="{BC4D6AE8-3B8B-4885-B3C7-D7DB4A7C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53817"/>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1643B-0478-44F5-B7C0-E5C5DD021708}"/>
              </a:ext>
            </a:extLst>
          </p:cNvPr>
          <p:cNvSpPr txBox="1"/>
          <p:nvPr/>
        </p:nvSpPr>
        <p:spPr>
          <a:xfrm>
            <a:off x="4822711" y="5941151"/>
            <a:ext cx="1592103" cy="461665"/>
          </a:xfrm>
          <a:prstGeom prst="rect">
            <a:avLst/>
          </a:prstGeom>
          <a:noFill/>
        </p:spPr>
        <p:txBody>
          <a:bodyPr wrap="none" rtlCol="0">
            <a:spAutoFit/>
          </a:bodyPr>
          <a:lstStyle/>
          <a:p>
            <a:r>
              <a:rPr lang="en-US" sz="2400" dirty="0" err="1">
                <a:latin typeface="Nikosh" pitchFamily="2" charset="0"/>
                <a:cs typeface="Nikosh" pitchFamily="2" charset="0"/>
              </a:rPr>
              <a:t>বাজার</a:t>
            </a:r>
            <a:r>
              <a:rPr lang="en-US" sz="2400" dirty="0">
                <a:latin typeface="Nikosh" pitchFamily="2" charset="0"/>
                <a:cs typeface="Nikosh" pitchFamily="2" charset="0"/>
              </a:rPr>
              <a:t> </a:t>
            </a:r>
            <a:r>
              <a:rPr lang="en-US" sz="2400" dirty="0" err="1">
                <a:latin typeface="Nikosh" pitchFamily="2" charset="0"/>
                <a:cs typeface="Nikosh" pitchFamily="2" charset="0"/>
              </a:rPr>
              <a:t>বিশ্লেষণ</a:t>
            </a:r>
            <a:endParaRPr lang="en-US" sz="2400" dirty="0">
              <a:latin typeface="Nikosh" pitchFamily="2" charset="0"/>
              <a:cs typeface="Nikosh" pitchFamily="2" charset="0"/>
            </a:endParaRPr>
          </a:p>
        </p:txBody>
      </p:sp>
      <p:pic>
        <p:nvPicPr>
          <p:cNvPr id="5" name="Picture 4" descr="http://www.zetacro.it/images/datacollection.jpg">
            <a:extLst>
              <a:ext uri="{FF2B5EF4-FFF2-40B4-BE49-F238E27FC236}">
                <a16:creationId xmlns:a16="http://schemas.microsoft.com/office/drawing/2014/main" id="{8D16CD10-5FC9-429C-BE67-3CCA9ECC2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53817"/>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4B507D-D503-44F7-BEEF-CBD61F5F3AAA}"/>
              </a:ext>
            </a:extLst>
          </p:cNvPr>
          <p:cNvSpPr txBox="1"/>
          <p:nvPr/>
        </p:nvSpPr>
        <p:spPr>
          <a:xfrm>
            <a:off x="4024415" y="5965487"/>
            <a:ext cx="3188693" cy="461665"/>
          </a:xfrm>
          <a:prstGeom prst="rect">
            <a:avLst/>
          </a:prstGeom>
          <a:noFill/>
        </p:spPr>
        <p:txBody>
          <a:bodyPr wrap="none" rtlCol="0">
            <a:spAutoFit/>
          </a:bodyPr>
          <a:lstStyle/>
          <a:p>
            <a:r>
              <a:rPr lang="en-US" sz="2400" dirty="0" err="1">
                <a:latin typeface="Nikosh" pitchFamily="2" charset="0"/>
                <a:cs typeface="Nikosh" pitchFamily="2" charset="0"/>
              </a:rPr>
              <a:t>প্রতিদ্বন্ধীদের</a:t>
            </a:r>
            <a:r>
              <a:rPr lang="en-US" sz="2400" dirty="0">
                <a:latin typeface="Nikosh" pitchFamily="2" charset="0"/>
                <a:cs typeface="Nikosh" pitchFamily="2" charset="0"/>
              </a:rPr>
              <a:t> </a:t>
            </a:r>
            <a:r>
              <a:rPr lang="en-US" sz="2400" dirty="0" err="1">
                <a:latin typeface="Nikosh" pitchFamily="2" charset="0"/>
                <a:cs typeface="Nikosh" pitchFamily="2" charset="0"/>
              </a:rPr>
              <a:t>সম্পর্কে</a:t>
            </a:r>
            <a:r>
              <a:rPr lang="en-US" sz="2400" dirty="0">
                <a:latin typeface="Nikosh" pitchFamily="2" charset="0"/>
                <a:cs typeface="Nikosh" pitchFamily="2" charset="0"/>
              </a:rPr>
              <a:t> </a:t>
            </a:r>
            <a:r>
              <a:rPr lang="en-US" sz="2400" dirty="0" err="1">
                <a:latin typeface="Nikosh" pitchFamily="2" charset="0"/>
                <a:cs typeface="Nikosh" pitchFamily="2" charset="0"/>
              </a:rPr>
              <a:t>তথ্য</a:t>
            </a:r>
            <a:r>
              <a:rPr lang="en-US" sz="2400" dirty="0">
                <a:latin typeface="Nikosh" pitchFamily="2" charset="0"/>
                <a:cs typeface="Nikosh" pitchFamily="2" charset="0"/>
              </a:rPr>
              <a:t> </a:t>
            </a:r>
            <a:r>
              <a:rPr lang="en-US" sz="2400" dirty="0" err="1">
                <a:latin typeface="Nikosh" pitchFamily="2" charset="0"/>
                <a:cs typeface="Nikosh" pitchFamily="2" charset="0"/>
              </a:rPr>
              <a:t>সংগ্রহ</a:t>
            </a:r>
            <a:endParaRPr lang="en-US" sz="2400" dirty="0">
              <a:latin typeface="Nikosh" pitchFamily="2" charset="0"/>
              <a:cs typeface="Nikosh" pitchFamily="2" charset="0"/>
            </a:endParaRPr>
          </a:p>
        </p:txBody>
      </p:sp>
      <p:pic>
        <p:nvPicPr>
          <p:cNvPr id="7" name="Picture 6" descr="http://newyork.seriouseats.com/images/2012/10/102012_Eagle_beer8.jpg">
            <a:extLst>
              <a:ext uri="{FF2B5EF4-FFF2-40B4-BE49-F238E27FC236}">
                <a16:creationId xmlns:a16="http://schemas.microsoft.com/office/drawing/2014/main" id="{AF3FF3FA-EF64-4A78-9F24-2553B78AA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968" y="1553817"/>
            <a:ext cx="5974682" cy="3667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6FD3FC-6D7F-44C7-AA13-C7DEF07A34B0}"/>
              </a:ext>
            </a:extLst>
          </p:cNvPr>
          <p:cNvSpPr txBox="1"/>
          <p:nvPr/>
        </p:nvSpPr>
        <p:spPr>
          <a:xfrm>
            <a:off x="5147318" y="5929847"/>
            <a:ext cx="942887" cy="461665"/>
          </a:xfrm>
          <a:prstGeom prst="rect">
            <a:avLst/>
          </a:prstGeom>
          <a:noFill/>
        </p:spPr>
        <p:txBody>
          <a:bodyPr wrap="none" rtlCol="0">
            <a:spAutoFit/>
          </a:bodyPr>
          <a:lstStyle/>
          <a:p>
            <a:r>
              <a:rPr lang="en-US" sz="2400" dirty="0" err="1">
                <a:latin typeface="Nikosh" pitchFamily="2" charset="0"/>
                <a:cs typeface="Nikosh" pitchFamily="2" charset="0"/>
              </a:rPr>
              <a:t>সরবরাহ</a:t>
            </a:r>
            <a:endParaRPr lang="en-US" sz="2400" dirty="0">
              <a:latin typeface="Nikosh" pitchFamily="2" charset="0"/>
              <a:cs typeface="Nikosh" pitchFamily="2" charset="0"/>
            </a:endParaRPr>
          </a:p>
        </p:txBody>
      </p:sp>
      <p:grpSp>
        <p:nvGrpSpPr>
          <p:cNvPr id="9" name="Group 8">
            <a:extLst>
              <a:ext uri="{FF2B5EF4-FFF2-40B4-BE49-F238E27FC236}">
                <a16:creationId xmlns:a16="http://schemas.microsoft.com/office/drawing/2014/main" id="{4D955DFF-FC69-4B0D-98DF-465681AB8601}"/>
              </a:ext>
            </a:extLst>
          </p:cNvPr>
          <p:cNvGrpSpPr/>
          <p:nvPr/>
        </p:nvGrpSpPr>
        <p:grpSpPr>
          <a:xfrm>
            <a:off x="2920244" y="1530004"/>
            <a:ext cx="6218161" cy="3667126"/>
            <a:chOff x="1491915" y="1447800"/>
            <a:chExt cx="6218161" cy="3667126"/>
          </a:xfrm>
        </p:grpSpPr>
        <p:pic>
          <p:nvPicPr>
            <p:cNvPr id="10" name="Picture 10" descr="http://staffingstream.wpengine.netdna-cdn.com/wp-content/uploads/2012/10/website-design.jpg">
              <a:extLst>
                <a:ext uri="{FF2B5EF4-FFF2-40B4-BE49-F238E27FC236}">
                  <a16:creationId xmlns:a16="http://schemas.microsoft.com/office/drawing/2014/main" id="{BC36C509-AFA3-45DF-834E-B925DE30DF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761" y="1447800"/>
              <a:ext cx="361531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a:extLst>
                <a:ext uri="{FF2B5EF4-FFF2-40B4-BE49-F238E27FC236}">
                  <a16:creationId xmlns:a16="http://schemas.microsoft.com/office/drawing/2014/main" id="{D64ED8C6-7713-46FF-97D0-3CDFCB941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915" y="3105151"/>
              <a:ext cx="2602846"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http://www.blogmarketingbook.com/wp-content/uploads/2014/01/bbc-blogs.jpg">
              <a:extLst>
                <a:ext uri="{FF2B5EF4-FFF2-40B4-BE49-F238E27FC236}">
                  <a16:creationId xmlns:a16="http://schemas.microsoft.com/office/drawing/2014/main" id="{A1077997-5AC3-4462-A7A9-45280FECE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968" y="1447800"/>
              <a:ext cx="2582793" cy="165735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03E7473D-545E-4A38-9C41-5EAFB7D68816}"/>
              </a:ext>
            </a:extLst>
          </p:cNvPr>
          <p:cNvSpPr txBox="1"/>
          <p:nvPr/>
        </p:nvSpPr>
        <p:spPr>
          <a:xfrm>
            <a:off x="5383414" y="5965384"/>
            <a:ext cx="671979" cy="461665"/>
          </a:xfrm>
          <a:prstGeom prst="rect">
            <a:avLst/>
          </a:prstGeom>
          <a:noFill/>
        </p:spPr>
        <p:txBody>
          <a:bodyPr wrap="none" rtlCol="0">
            <a:spAutoFit/>
          </a:bodyPr>
          <a:lstStyle/>
          <a:p>
            <a:r>
              <a:rPr lang="en-US" sz="2400" dirty="0" err="1">
                <a:latin typeface="Nikosh" pitchFamily="2" charset="0"/>
                <a:cs typeface="Nikosh" pitchFamily="2" charset="0"/>
              </a:rPr>
              <a:t>প্রচার</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20750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46" presetID="42"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5CEB01EA-4E2D-4B5C-ADCE-14B575E06AF1}"/>
              </a:ext>
            </a:extLst>
          </p:cNvPr>
          <p:cNvSpPr/>
          <p:nvPr/>
        </p:nvSpPr>
        <p:spPr>
          <a:xfrm>
            <a:off x="4711147" y="553278"/>
            <a:ext cx="2769704" cy="1139687"/>
          </a:xfrm>
          <a:prstGeom prst="cloudCallou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Rounded Corners 2">
            <a:extLst>
              <a:ext uri="{FF2B5EF4-FFF2-40B4-BE49-F238E27FC236}">
                <a16:creationId xmlns:a16="http://schemas.microsoft.com/office/drawing/2014/main" id="{1936575F-EB3F-41A6-9A6B-D21AF4F08576}"/>
              </a:ext>
            </a:extLst>
          </p:cNvPr>
          <p:cNvSpPr/>
          <p:nvPr/>
        </p:nvSpPr>
        <p:spPr>
          <a:xfrm>
            <a:off x="1093304" y="3190461"/>
            <a:ext cx="10005391" cy="19745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তথ্য ও যোগাযোগ প্রযুক্তি ব্যবসায় ভবিষ্যতে আর কোন কোন ক্ষেত্রে পরিবর্তন আনবে বলে তোমাদের মনে হয়? দলে বসে একটি তালিকা তৈরি কর ও উপস্থাপন কর।</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337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B33A1764-BC92-4E32-8B52-139A25C7714C}"/>
              </a:ext>
            </a:extLst>
          </p:cNvPr>
          <p:cNvSpPr/>
          <p:nvPr/>
        </p:nvSpPr>
        <p:spPr>
          <a:xfrm>
            <a:off x="4063218" y="475856"/>
            <a:ext cx="4065563" cy="1448972"/>
          </a:xfrm>
          <a:prstGeom prst="horizontalScroll">
            <a:avLst/>
          </a:prstGeom>
          <a:solidFill>
            <a:schemeClr val="accent4">
              <a:lumMod val="40000"/>
              <a:lumOff val="60000"/>
            </a:schemeClr>
          </a:solidFill>
          <a:ln w="28575">
            <a:solidFill>
              <a:srgbClr val="D038BA"/>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মূল্যায়ন</a:t>
            </a:r>
            <a:endParaRPr lang="en-US" sz="48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F1FCF3B3-9CA5-4A52-B7D0-90FA10780CDD}"/>
              </a:ext>
            </a:extLst>
          </p:cNvPr>
          <p:cNvSpPr/>
          <p:nvPr/>
        </p:nvSpPr>
        <p:spPr>
          <a:xfrm>
            <a:off x="1225824" y="2213112"/>
            <a:ext cx="9740349" cy="3511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v"/>
            </a:pPr>
            <a:r>
              <a:rPr lang="bn-IN" sz="3600" b="1" dirty="0">
                <a:solidFill>
                  <a:srgbClr val="002060"/>
                </a:solidFill>
                <a:latin typeface="NikoshBAN" panose="02000000000000000000" pitchFamily="2" charset="0"/>
                <a:cs typeface="NikoshBAN" panose="02000000000000000000" pitchFamily="2" charset="0"/>
              </a:rPr>
              <a:t> </a:t>
            </a:r>
            <a:r>
              <a:rPr lang="bn-IN" sz="2800" b="1" dirty="0">
                <a:solidFill>
                  <a:srgbClr val="002060"/>
                </a:solidFill>
                <a:latin typeface="NikoshBAN" panose="02000000000000000000" pitchFamily="2" charset="0"/>
                <a:cs typeface="NikoshBAN" panose="02000000000000000000" pitchFamily="2" charset="0"/>
              </a:rPr>
              <a:t>আইসিটি প্রয়োগের ফলে ব্যবসায় নানাবিধ সুবিধা অর্জিত তার মধ্য থেকে যে কোনো তিনটি সুবিধার নাম বল?</a:t>
            </a:r>
          </a:p>
          <a:p>
            <a:pPr marL="571500" indent="-571500" algn="just">
              <a:buFont typeface="Wingdings" panose="05000000000000000000" pitchFamily="2" charset="2"/>
              <a:buChar char="v"/>
            </a:pPr>
            <a:r>
              <a:rPr lang="bn-IN" sz="2800" b="1" dirty="0">
                <a:solidFill>
                  <a:srgbClr val="002060"/>
                </a:solidFill>
                <a:latin typeface="NikoshBAN" panose="02000000000000000000" pitchFamily="2" charset="0"/>
                <a:cs typeface="NikoshBAN" panose="02000000000000000000" pitchFamily="2" charset="0"/>
              </a:rPr>
              <a:t>তথ্য ও যোগাযোগ প্রযুক্তির কোন কোন উপকরণ যোগাযোগ ব্যবস্থাকে দ্রুত কার্যকরী করে তুলেছে?</a:t>
            </a:r>
          </a:p>
          <a:p>
            <a:pPr marL="571500" indent="-571500">
              <a:buFont typeface="Wingdings" panose="05000000000000000000" pitchFamily="2" charset="2"/>
              <a:buChar char="v"/>
            </a:pPr>
            <a:r>
              <a:rPr lang="en-US" sz="2800" b="1" dirty="0">
                <a:solidFill>
                  <a:srgbClr val="002060"/>
                </a:solidFill>
                <a:cs typeface="NikoshBAN" panose="02000000000000000000" pitchFamily="2" charset="0"/>
              </a:rPr>
              <a:t>EPOS </a:t>
            </a:r>
            <a:r>
              <a:rPr lang="bn-IN" sz="2800" b="1" dirty="0">
                <a:solidFill>
                  <a:srgbClr val="002060"/>
                </a:solidFill>
                <a:cs typeface="NikoshBAN" panose="02000000000000000000" pitchFamily="2" charset="0"/>
              </a:rPr>
              <a:t>এর পূর্ণ রুপ কী</a:t>
            </a:r>
            <a:r>
              <a:rPr lang="bn-IN" sz="2800" b="1" dirty="0">
                <a:solidFill>
                  <a:srgbClr val="002060"/>
                </a:solidFill>
                <a:latin typeface="NikoshBAN" panose="02000000000000000000" pitchFamily="2" charset="0"/>
                <a:cs typeface="NikoshBAN" panose="02000000000000000000" pitchFamily="2" charset="0"/>
              </a:rPr>
              <a:t>?</a:t>
            </a:r>
          </a:p>
          <a:p>
            <a:pPr marL="571500" indent="-571500" algn="just">
              <a:buFont typeface="Wingdings" panose="05000000000000000000" pitchFamily="2" charset="2"/>
              <a:buChar char="v"/>
            </a:pPr>
            <a:r>
              <a:rPr lang="bn-IN" sz="2800" b="1" dirty="0">
                <a:solidFill>
                  <a:srgbClr val="002060"/>
                </a:solidFill>
                <a:latin typeface="NikoshBAN" panose="02000000000000000000" pitchFamily="2" charset="0"/>
                <a:cs typeface="NikoshBAN" panose="02000000000000000000" pitchFamily="2" charset="0"/>
              </a:rPr>
              <a:t>ফ্যাক্স কীভাবে যোগাযোগের ক্ষেত্রে গুরুত্বপূর্ণ ভুমিকা রাখে ?</a:t>
            </a:r>
          </a:p>
          <a:p>
            <a:pPr marL="571500" indent="-571500" algn="just">
              <a:buFont typeface="Wingdings" panose="05000000000000000000" pitchFamily="2" charset="2"/>
              <a:buChar char="v"/>
            </a:pPr>
            <a:r>
              <a:rPr lang="bn-IN" sz="2800" b="1" dirty="0">
                <a:solidFill>
                  <a:srgbClr val="002060"/>
                </a:solidFill>
                <a:latin typeface="NikoshBAN" panose="02000000000000000000" pitchFamily="2" charset="0"/>
                <a:cs typeface="NikoshBAN" panose="02000000000000000000" pitchFamily="2" charset="0"/>
              </a:rPr>
              <a:t>দ্রুততার সাথে লিখিত যোগাযোগ করা যায় কিসের মাধ্যমে?</a:t>
            </a:r>
          </a:p>
        </p:txBody>
      </p:sp>
    </p:spTree>
    <p:extLst>
      <p:ext uri="{BB962C8B-B14F-4D97-AF65-F5344CB8AC3E}">
        <p14:creationId xmlns:p14="http://schemas.microsoft.com/office/powerpoint/2010/main" val="35742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Right 1">
            <a:extLst>
              <a:ext uri="{FF2B5EF4-FFF2-40B4-BE49-F238E27FC236}">
                <a16:creationId xmlns:a16="http://schemas.microsoft.com/office/drawing/2014/main" id="{9B5A7D03-B38A-4931-8435-E5E6CA17F2FC}"/>
              </a:ext>
            </a:extLst>
          </p:cNvPr>
          <p:cNvSpPr/>
          <p:nvPr/>
        </p:nvSpPr>
        <p:spPr>
          <a:xfrm>
            <a:off x="3961482" y="574329"/>
            <a:ext cx="4881489" cy="2208627"/>
          </a:xfrm>
          <a:prstGeom prst="leftRightArrow">
            <a:avLst/>
          </a:prstGeom>
          <a:solidFill>
            <a:schemeClr val="bg1">
              <a:lumMod val="95000"/>
            </a:schemeClr>
          </a:solidFill>
          <a:ln w="12700">
            <a:solidFill>
              <a:srgbClr val="92D05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বাড়ির 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Content Placeholder 2">
            <a:extLst>
              <a:ext uri="{FF2B5EF4-FFF2-40B4-BE49-F238E27FC236}">
                <a16:creationId xmlns:a16="http://schemas.microsoft.com/office/drawing/2014/main" id="{C51BB8DB-6870-40E3-A8EE-77E030425A86}"/>
              </a:ext>
            </a:extLst>
          </p:cNvPr>
          <p:cNvSpPr txBox="1">
            <a:spLocks/>
          </p:cNvSpPr>
          <p:nvPr/>
        </p:nvSpPr>
        <p:spPr>
          <a:xfrm>
            <a:off x="1006934" y="4194315"/>
            <a:ext cx="10790584" cy="1371600"/>
          </a:xfrm>
          <a:prstGeom prst="rect">
            <a:avLst/>
          </a:prstGeom>
          <a:solidFill>
            <a:schemeClr val="bg1">
              <a:lumMod val="95000"/>
            </a:schemeClr>
          </a:solidFill>
          <a:ln w="12700">
            <a:solidFill>
              <a:srgbClr val="FF0000"/>
            </a:solidFill>
          </a:ln>
          <a:scene3d>
            <a:camera prst="orthographicFront"/>
            <a:lightRig rig="threePt" dir="t"/>
          </a:scene3d>
          <a:sp3d>
            <a:bevelT prst="angle"/>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bn-IN" sz="3600" dirty="0">
                <a:latin typeface="Nikosh" pitchFamily="2" charset="0"/>
                <a:cs typeface="Nikosh" pitchFamily="2" charset="0"/>
              </a:rPr>
              <a:t> </a:t>
            </a:r>
            <a:r>
              <a:rPr lang="en-US" sz="4000" dirty="0" err="1">
                <a:latin typeface="NikoshBAN" panose="02000000000000000000" pitchFamily="2" charset="0"/>
                <a:cs typeface="NikoshBAN" panose="02000000000000000000" pitchFamily="2" charset="0"/>
              </a:rPr>
              <a:t>ব্যবসায়ে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তথ্য</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যোগাযোগ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প্রযুক্তি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কীভাবে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প্রভাব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বিস্তার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69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ধন্যবাদ জানানোর জন্য সুন্দর কিছু ছবি ফটো পিকচার শুভেচ্ছা ফ্রি ডাউনলোড">
            <a:extLst>
              <a:ext uri="{FF2B5EF4-FFF2-40B4-BE49-F238E27FC236}">
                <a16:creationId xmlns:a16="http://schemas.microsoft.com/office/drawing/2014/main" id="{46C5CCC9-7F7C-4DF1-AF31-FBD363E4A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8" y="108005"/>
            <a:ext cx="11834191" cy="66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6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2A0C9-F8DB-4876-9EDF-EAC4267D980D}"/>
              </a:ext>
            </a:extLst>
          </p:cNvPr>
          <p:cNvSpPr/>
          <p:nvPr/>
        </p:nvSpPr>
        <p:spPr>
          <a:xfrm>
            <a:off x="2713311" y="0"/>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 দেখ এবং চিন্তা করে বল</a:t>
            </a:r>
            <a:endParaRPr lang="en-US" sz="3600" b="1" dirty="0">
              <a:solidFill>
                <a:schemeClr val="tx1"/>
              </a:solidFill>
              <a:latin typeface="NikoshBAN" panose="02000000000000000000" pitchFamily="2" charset="0"/>
              <a:cs typeface="NikoshBAN" panose="02000000000000000000" pitchFamily="2" charset="0"/>
            </a:endParaRPr>
          </a:p>
        </p:txBody>
      </p:sp>
      <p:pic>
        <p:nvPicPr>
          <p:cNvPr id="3074" name="Picture 2" descr="Image result for আইসিটি যন্ত্রের মাধ্যমে দোকান পরিচালনা">
            <a:extLst>
              <a:ext uri="{FF2B5EF4-FFF2-40B4-BE49-F238E27FC236}">
                <a16:creationId xmlns:a16="http://schemas.microsoft.com/office/drawing/2014/main" id="{B5434622-D63C-4343-83D5-0EFDDFAAF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073" y="1004369"/>
            <a:ext cx="4310454" cy="2424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pic>
        <p:nvPicPr>
          <p:cNvPr id="3076" name="Picture 4" descr="Image result for আইসিটি যন্ত্রের মাধ্যমে দোকান পরিচালনা">
            <a:extLst>
              <a:ext uri="{FF2B5EF4-FFF2-40B4-BE49-F238E27FC236}">
                <a16:creationId xmlns:a16="http://schemas.microsoft.com/office/drawing/2014/main" id="{36438FDB-2164-44F2-B7AB-68241EB27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422" y="1042780"/>
            <a:ext cx="4413957" cy="248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pic>
        <p:nvPicPr>
          <p:cNvPr id="3078" name="Picture 6" descr="Image result for অনলাইনে ব্যবসা পরিচালনা">
            <a:extLst>
              <a:ext uri="{FF2B5EF4-FFF2-40B4-BE49-F238E27FC236}">
                <a16:creationId xmlns:a16="http://schemas.microsoft.com/office/drawing/2014/main" id="{5997AFA2-8709-477A-B040-42610B902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420" y="3786546"/>
            <a:ext cx="4413959" cy="2424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grpSp>
        <p:nvGrpSpPr>
          <p:cNvPr id="4" name="Group 3">
            <a:extLst>
              <a:ext uri="{FF2B5EF4-FFF2-40B4-BE49-F238E27FC236}">
                <a16:creationId xmlns:a16="http://schemas.microsoft.com/office/drawing/2014/main" id="{09697EB2-D05D-4536-A237-778BBB2AB150}"/>
              </a:ext>
            </a:extLst>
          </p:cNvPr>
          <p:cNvGrpSpPr/>
          <p:nvPr/>
        </p:nvGrpSpPr>
        <p:grpSpPr>
          <a:xfrm>
            <a:off x="1176569" y="3786545"/>
            <a:ext cx="4413958" cy="2424631"/>
            <a:chOff x="-2214153" y="3048000"/>
            <a:chExt cx="6905625" cy="3810000"/>
          </a:xfrm>
        </p:grpSpPr>
        <p:pic>
          <p:nvPicPr>
            <p:cNvPr id="3080" name="Picture 8" descr="Image result for অনলাইনে ব্যবসা পরিচালনা">
              <a:extLst>
                <a:ext uri="{FF2B5EF4-FFF2-40B4-BE49-F238E27FC236}">
                  <a16:creationId xmlns:a16="http://schemas.microsoft.com/office/drawing/2014/main" id="{656298FE-E4F2-41AD-B788-E29FD2760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153" y="3048000"/>
              <a:ext cx="690562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sp>
          <p:nvSpPr>
            <p:cNvPr id="3" name="Rectangle 2">
              <a:extLst>
                <a:ext uri="{FF2B5EF4-FFF2-40B4-BE49-F238E27FC236}">
                  <a16:creationId xmlns:a16="http://schemas.microsoft.com/office/drawing/2014/main" id="{CE39E044-4143-4131-9172-AA73F612DC30}"/>
                </a:ext>
              </a:extLst>
            </p:cNvPr>
            <p:cNvSpPr/>
            <p:nvPr/>
          </p:nvSpPr>
          <p:spPr>
            <a:xfrm>
              <a:off x="0" y="3068028"/>
              <a:ext cx="2420468" cy="5233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954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781488-66B1-49FF-802F-F8D7D594E6A8}"/>
              </a:ext>
            </a:extLst>
          </p:cNvPr>
          <p:cNvGrpSpPr/>
          <p:nvPr/>
        </p:nvGrpSpPr>
        <p:grpSpPr>
          <a:xfrm>
            <a:off x="3564835" y="1266254"/>
            <a:ext cx="7754099" cy="4991270"/>
            <a:chOff x="2859899" y="424653"/>
            <a:chExt cx="7809679" cy="5367643"/>
          </a:xfrm>
        </p:grpSpPr>
        <p:pic>
          <p:nvPicPr>
            <p:cNvPr id="3" name="Picture 2">
              <a:extLst>
                <a:ext uri="{FF2B5EF4-FFF2-40B4-BE49-F238E27FC236}">
                  <a16:creationId xmlns:a16="http://schemas.microsoft.com/office/drawing/2014/main" id="{A7DD3361-A482-4C3F-9176-8A14508FA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899" y="424653"/>
              <a:ext cx="7809679" cy="5367643"/>
            </a:xfrm>
            <a:prstGeom prst="rect">
              <a:avLst/>
            </a:prstGeom>
            <a:ln>
              <a:noFill/>
            </a:ln>
          </p:spPr>
        </p:pic>
        <p:sp>
          <p:nvSpPr>
            <p:cNvPr id="4" name="Rectangle 3">
              <a:extLst>
                <a:ext uri="{FF2B5EF4-FFF2-40B4-BE49-F238E27FC236}">
                  <a16:creationId xmlns:a16="http://schemas.microsoft.com/office/drawing/2014/main" id="{DA53D99F-355F-4E5B-9A0A-73138B61F104}"/>
                </a:ext>
              </a:extLst>
            </p:cNvPr>
            <p:cNvSpPr/>
            <p:nvPr/>
          </p:nvSpPr>
          <p:spPr>
            <a:xfrm>
              <a:off x="5751444" y="984412"/>
              <a:ext cx="4174830" cy="2335172"/>
            </a:xfrm>
            <a:prstGeom prst="rect">
              <a:avLst/>
            </a:prstGeom>
            <a:noFill/>
            <a:ln w="19050">
              <a:solidFill>
                <a:srgbClr val="D038BA"/>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bg1"/>
                  </a:solidFill>
                  <a:latin typeface="NikoshBAN" panose="02000000000000000000" pitchFamily="2" charset="0"/>
                  <a:cs typeface="NikoshBAN" panose="02000000000000000000" pitchFamily="2" charset="0"/>
                </a:rPr>
                <a:t>পাঠ :-৪: ব্যবসায়ে তথ্য ও যোগাযোগ প্রযুক্তির গুরুত্ব</a:t>
              </a:r>
              <a:endParaRPr lang="en-US" sz="4000" b="1" dirty="0">
                <a:solidFill>
                  <a:schemeClr val="bg1"/>
                </a:solidFill>
                <a:latin typeface="NikoshBAN" panose="02000000000000000000" pitchFamily="2" charset="0"/>
                <a:cs typeface="NikoshBAN" panose="02000000000000000000" pitchFamily="2" charset="0"/>
              </a:endParaRPr>
            </a:p>
          </p:txBody>
        </p:sp>
      </p:grpSp>
      <p:sp>
        <p:nvSpPr>
          <p:cNvPr id="5" name="Rectangle 4">
            <a:extLst>
              <a:ext uri="{FF2B5EF4-FFF2-40B4-BE49-F238E27FC236}">
                <a16:creationId xmlns:a16="http://schemas.microsoft.com/office/drawing/2014/main" id="{EC27714A-2524-43E2-9BDB-767640FC9CE6}"/>
              </a:ext>
            </a:extLst>
          </p:cNvPr>
          <p:cNvSpPr/>
          <p:nvPr/>
        </p:nvSpPr>
        <p:spPr>
          <a:xfrm>
            <a:off x="660985" y="600477"/>
            <a:ext cx="3208652" cy="1119517"/>
          </a:xfrm>
          <a:prstGeom prst="rect">
            <a:avLst/>
          </a:prstGeom>
          <a:solidFill>
            <a:schemeClr val="accent4">
              <a:lumMod val="40000"/>
              <a:lumOff val="60000"/>
            </a:schemeClr>
          </a:solidFill>
          <a:ln w="19050">
            <a:solidFill>
              <a:srgbClr val="C02EA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পাঠ-</a:t>
            </a:r>
            <a:r>
              <a:rPr lang="bn-IN" sz="3600" b="1" dirty="0">
                <a:solidFill>
                  <a:schemeClr val="tx1"/>
                </a:solidFill>
                <a:latin typeface="NikoshBAN" panose="02000000000000000000" pitchFamily="2" charset="0"/>
                <a:cs typeface="NikoshBAN" panose="02000000000000000000" pitchFamily="2" charset="0"/>
              </a:rPr>
              <a:t>-</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015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C91979E8-363B-4EEC-BD14-ED3380094E13}"/>
              </a:ext>
            </a:extLst>
          </p:cNvPr>
          <p:cNvSpPr/>
          <p:nvPr/>
        </p:nvSpPr>
        <p:spPr>
          <a:xfrm>
            <a:off x="4707835" y="278297"/>
            <a:ext cx="2776330" cy="907772"/>
          </a:xfrm>
          <a:prstGeom prst="horizontalScroll">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শিখনফল</a:t>
            </a:r>
            <a:endParaRPr lang="en-US" sz="44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63A049BC-4C70-476F-A4DB-6355EC7A4ABB}"/>
              </a:ext>
            </a:extLst>
          </p:cNvPr>
          <p:cNvSpPr/>
          <p:nvPr/>
        </p:nvSpPr>
        <p:spPr>
          <a:xfrm>
            <a:off x="1709531" y="1855305"/>
            <a:ext cx="9316278" cy="390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chemeClr val="tx1"/>
                </a:solidFill>
                <a:latin typeface="NikoshBAN" panose="02000000000000000000" pitchFamily="2" charset="0"/>
                <a:cs typeface="NikoshBAN" panose="02000000000000000000" pitchFamily="2" charset="0"/>
              </a:rPr>
              <a:t>এই পাঠ শেষে শিক্ষার্থীরা :---</a:t>
            </a:r>
          </a:p>
          <a:p>
            <a:endParaRPr lang="bn-IN" sz="1200" dirty="0">
              <a:solidFill>
                <a:schemeClr val="tx1"/>
              </a:solidFill>
              <a:latin typeface="NikoshBAN" panose="02000000000000000000" pitchFamily="2" charset="0"/>
              <a:cs typeface="NikoshBAN" panose="02000000000000000000" pitchFamily="2" charset="0"/>
            </a:endParaRPr>
          </a:p>
          <a:p>
            <a:pPr algn="just"/>
            <a:r>
              <a:rPr lang="bn-IN" sz="3200" b="1" dirty="0">
                <a:solidFill>
                  <a:schemeClr val="tx1"/>
                </a:solidFill>
                <a:latin typeface="NikoshBAN" panose="02000000000000000000" pitchFamily="2" charset="0"/>
                <a:cs typeface="NikoshBAN" panose="02000000000000000000" pitchFamily="2" charset="0"/>
              </a:rPr>
              <a:t>তথ্য ও যোগাযোগ প্রযুক্তি প্রয়োগে ব্যবসায়ের সুবিধা সমূহ বর্ণনা করতে পারবে;</a:t>
            </a:r>
          </a:p>
          <a:p>
            <a:pPr algn="just"/>
            <a:endParaRPr lang="bn-IN" sz="3200" b="1" dirty="0">
              <a:solidFill>
                <a:schemeClr val="tx1"/>
              </a:solidFill>
              <a:latin typeface="NikoshBAN" panose="02000000000000000000" pitchFamily="2" charset="0"/>
              <a:cs typeface="NikoshBAN" panose="02000000000000000000" pitchFamily="2" charset="0"/>
            </a:endParaRPr>
          </a:p>
          <a:p>
            <a:pPr algn="just"/>
            <a:r>
              <a:rPr lang="bn-IN" sz="2800" b="1" dirty="0">
                <a:solidFill>
                  <a:schemeClr val="tx1"/>
                </a:solidFill>
                <a:latin typeface="NikoshBAN" panose="02000000000000000000" pitchFamily="2" charset="0"/>
                <a:cs typeface="NikoshBAN" panose="02000000000000000000" pitchFamily="2" charset="0"/>
              </a:rPr>
              <a:t>তথ্য ও যোগাযোগ প্রযুক্তি প্রয়োগের ফলে বিপনন ও প্রচারে যোগ হওয়া নতুন মাত্রাগুলো চিহ্নিত করতে পারবে</a:t>
            </a:r>
            <a:r>
              <a:rPr lang="bn-IN" sz="3200" b="1" dirty="0">
                <a:solidFill>
                  <a:schemeClr val="tx1"/>
                </a:solidFill>
                <a:latin typeface="NikoshBAN" panose="02000000000000000000" pitchFamily="2" charset="0"/>
                <a:cs typeface="NikoshBAN" panose="02000000000000000000" pitchFamily="2" charset="0"/>
              </a:rPr>
              <a:t>;</a:t>
            </a:r>
          </a:p>
          <a:p>
            <a:pPr algn="just"/>
            <a:endParaRPr lang="bn-IN" sz="3200" b="1" dirty="0">
              <a:solidFill>
                <a:schemeClr val="tx1"/>
              </a:solidFill>
              <a:latin typeface="NikoshBAN" panose="02000000000000000000" pitchFamily="2" charset="0"/>
              <a:cs typeface="NikoshBAN" panose="02000000000000000000" pitchFamily="2" charset="0"/>
            </a:endParaRPr>
          </a:p>
          <a:p>
            <a:pPr algn="just"/>
            <a:r>
              <a:rPr lang="bn-IN" sz="3200" b="1" dirty="0">
                <a:solidFill>
                  <a:schemeClr val="tx1"/>
                </a:solidFill>
                <a:latin typeface="NikoshBAN" panose="02000000000000000000" pitchFamily="2" charset="0"/>
                <a:cs typeface="NikoshBAN" panose="02000000000000000000" pitchFamily="2" charset="0"/>
              </a:rPr>
              <a:t>উন্নত বিপনন ব্যবস্থা বিশ্লেষণ করতে পারবে।</a:t>
            </a:r>
          </a:p>
          <a:p>
            <a:pPr algn="ctr"/>
            <a:endParaRPr lang="en-US" sz="3600" dirty="0">
              <a:solidFill>
                <a:schemeClr val="tx1"/>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19F119C6-3C7A-4982-B084-3932DD2B3E56}"/>
              </a:ext>
            </a:extLst>
          </p:cNvPr>
          <p:cNvGrpSpPr/>
          <p:nvPr/>
        </p:nvGrpSpPr>
        <p:grpSpPr>
          <a:xfrm>
            <a:off x="722239" y="2302563"/>
            <a:ext cx="914401" cy="483704"/>
            <a:chOff x="1060173" y="3919330"/>
            <a:chExt cx="914401" cy="483704"/>
          </a:xfrm>
        </p:grpSpPr>
        <p:sp>
          <p:nvSpPr>
            <p:cNvPr id="8" name="Arrow: Pentagon 7">
              <a:extLst>
                <a:ext uri="{FF2B5EF4-FFF2-40B4-BE49-F238E27FC236}">
                  <a16:creationId xmlns:a16="http://schemas.microsoft.com/office/drawing/2014/main" id="{9E51A717-934B-4DC4-9153-74D797074932}"/>
                </a:ext>
              </a:extLst>
            </p:cNvPr>
            <p:cNvSpPr/>
            <p:nvPr/>
          </p:nvSpPr>
          <p:spPr>
            <a:xfrm>
              <a:off x="1391478" y="3955774"/>
              <a:ext cx="583096" cy="410817"/>
            </a:xfrm>
            <a:prstGeom prst="homePlate">
              <a:avLst/>
            </a:prstGeom>
            <a:solidFill>
              <a:srgbClr val="FFC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A95DE4-443F-4B4A-A712-A413B971783F}"/>
                </a:ext>
              </a:extLst>
            </p:cNvPr>
            <p:cNvSpPr/>
            <p:nvPr/>
          </p:nvSpPr>
          <p:spPr>
            <a:xfrm>
              <a:off x="1060173" y="3919330"/>
              <a:ext cx="410817" cy="483704"/>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B940A07-401C-4A6D-ADB1-1BAD175D27C7}"/>
              </a:ext>
            </a:extLst>
          </p:cNvPr>
          <p:cNvGrpSpPr/>
          <p:nvPr/>
        </p:nvGrpSpPr>
        <p:grpSpPr>
          <a:xfrm>
            <a:off x="795130" y="3810001"/>
            <a:ext cx="914401" cy="483704"/>
            <a:chOff x="1060173" y="3919330"/>
            <a:chExt cx="914401" cy="483704"/>
          </a:xfrm>
        </p:grpSpPr>
        <p:sp>
          <p:nvSpPr>
            <p:cNvPr id="12" name="Arrow: Pentagon 11">
              <a:extLst>
                <a:ext uri="{FF2B5EF4-FFF2-40B4-BE49-F238E27FC236}">
                  <a16:creationId xmlns:a16="http://schemas.microsoft.com/office/drawing/2014/main" id="{98686DEB-883C-45F0-B85B-7EA25825CC14}"/>
                </a:ext>
              </a:extLst>
            </p:cNvPr>
            <p:cNvSpPr/>
            <p:nvPr/>
          </p:nvSpPr>
          <p:spPr>
            <a:xfrm>
              <a:off x="1391478" y="3955774"/>
              <a:ext cx="583096" cy="410817"/>
            </a:xfrm>
            <a:prstGeom prst="homePlate">
              <a:avLst/>
            </a:prstGeom>
            <a:solidFill>
              <a:srgbClr val="FFC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77CE7BE-8B9A-436D-9A86-1F6621F981D4}"/>
                </a:ext>
              </a:extLst>
            </p:cNvPr>
            <p:cNvSpPr/>
            <p:nvPr/>
          </p:nvSpPr>
          <p:spPr>
            <a:xfrm>
              <a:off x="1060173" y="3919330"/>
              <a:ext cx="410817" cy="483704"/>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FB96A3-5332-4E5E-997C-33E75BC7B929}"/>
              </a:ext>
            </a:extLst>
          </p:cNvPr>
          <p:cNvGrpSpPr/>
          <p:nvPr/>
        </p:nvGrpSpPr>
        <p:grpSpPr>
          <a:xfrm>
            <a:off x="708990" y="5075587"/>
            <a:ext cx="914401" cy="483704"/>
            <a:chOff x="1060173" y="3919330"/>
            <a:chExt cx="914401" cy="483704"/>
          </a:xfrm>
        </p:grpSpPr>
        <p:sp>
          <p:nvSpPr>
            <p:cNvPr id="15" name="Arrow: Pentagon 14">
              <a:extLst>
                <a:ext uri="{FF2B5EF4-FFF2-40B4-BE49-F238E27FC236}">
                  <a16:creationId xmlns:a16="http://schemas.microsoft.com/office/drawing/2014/main" id="{EF2E60A6-6E38-4889-B89E-FD5203583ACE}"/>
                </a:ext>
              </a:extLst>
            </p:cNvPr>
            <p:cNvSpPr/>
            <p:nvPr/>
          </p:nvSpPr>
          <p:spPr>
            <a:xfrm>
              <a:off x="1391478" y="3955774"/>
              <a:ext cx="583096" cy="410817"/>
            </a:xfrm>
            <a:prstGeom prst="homePlate">
              <a:avLst/>
            </a:prstGeom>
            <a:solidFill>
              <a:srgbClr val="FFC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B1E59C-127E-463C-AD28-CD5F459D40B4}"/>
                </a:ext>
              </a:extLst>
            </p:cNvPr>
            <p:cNvSpPr/>
            <p:nvPr/>
          </p:nvSpPr>
          <p:spPr>
            <a:xfrm>
              <a:off x="1060173" y="3919330"/>
              <a:ext cx="410817" cy="483704"/>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32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B966B25-EC39-4FE1-987D-9F6480A45801}"/>
              </a:ext>
            </a:extLst>
          </p:cNvPr>
          <p:cNvSpPr/>
          <p:nvPr/>
        </p:nvSpPr>
        <p:spPr>
          <a:xfrm>
            <a:off x="5155095" y="3296478"/>
            <a:ext cx="1298713" cy="1219200"/>
          </a:xfrm>
          <a:prstGeom prst="ellipse">
            <a:avLst/>
          </a:prstGeom>
          <a:solidFill>
            <a:srgbClr val="FFC0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B914E31A-7566-4C01-A155-09B52CAF4109}"/>
              </a:ext>
            </a:extLst>
          </p:cNvPr>
          <p:cNvSpPr/>
          <p:nvPr/>
        </p:nvSpPr>
        <p:spPr>
          <a:xfrm rot="16200000">
            <a:off x="5579164" y="2910611"/>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9598E1-B3BD-457D-BED5-A4812D1DB9B2}"/>
              </a:ext>
            </a:extLst>
          </p:cNvPr>
          <p:cNvSpPr/>
          <p:nvPr/>
        </p:nvSpPr>
        <p:spPr>
          <a:xfrm>
            <a:off x="4737650" y="1894148"/>
            <a:ext cx="2133601"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মজুদ নিয়ন্ত্রণ</a:t>
            </a:r>
            <a:endParaRPr lang="en-US" sz="3200" b="1" dirty="0">
              <a:solidFill>
                <a:schemeClr val="tx1"/>
              </a:solidFill>
              <a:latin typeface="NikoshBAN" panose="02000000000000000000" pitchFamily="2" charset="0"/>
              <a:cs typeface="NikoshBAN" panose="02000000000000000000" pitchFamily="2" charset="0"/>
            </a:endParaRPr>
          </a:p>
        </p:txBody>
      </p:sp>
      <p:sp>
        <p:nvSpPr>
          <p:cNvPr id="5" name="Arrow: Pentagon 4">
            <a:extLst>
              <a:ext uri="{FF2B5EF4-FFF2-40B4-BE49-F238E27FC236}">
                <a16:creationId xmlns:a16="http://schemas.microsoft.com/office/drawing/2014/main" id="{ACA50798-3CDC-486C-B321-0ED8785DD107}"/>
              </a:ext>
            </a:extLst>
          </p:cNvPr>
          <p:cNvSpPr/>
          <p:nvPr/>
        </p:nvSpPr>
        <p:spPr>
          <a:xfrm rot="20169304">
            <a:off x="6342718" y="3320871"/>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02E794FA-34A5-455B-AB57-9FA652F4ABDA}"/>
              </a:ext>
            </a:extLst>
          </p:cNvPr>
          <p:cNvSpPr/>
          <p:nvPr/>
        </p:nvSpPr>
        <p:spPr>
          <a:xfrm rot="1003975">
            <a:off x="6444067" y="4011855"/>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C1430E86-CF78-4DEA-8D90-0515A2F141D3}"/>
              </a:ext>
            </a:extLst>
          </p:cNvPr>
          <p:cNvSpPr/>
          <p:nvPr/>
        </p:nvSpPr>
        <p:spPr>
          <a:xfrm rot="6294173">
            <a:off x="5339529" y="4590763"/>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15020E06-0540-4E44-A486-49CEFE73567C}"/>
              </a:ext>
            </a:extLst>
          </p:cNvPr>
          <p:cNvSpPr/>
          <p:nvPr/>
        </p:nvSpPr>
        <p:spPr>
          <a:xfrm rot="4344903">
            <a:off x="5994929" y="4533838"/>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B89F9072-2706-4C62-A9DB-F6DB575D3B54}"/>
              </a:ext>
            </a:extLst>
          </p:cNvPr>
          <p:cNvSpPr/>
          <p:nvPr/>
        </p:nvSpPr>
        <p:spPr>
          <a:xfrm rot="12147367">
            <a:off x="4768816" y="3368919"/>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222BF3D9-C5DF-4B3D-860B-104B0F07EEDD}"/>
              </a:ext>
            </a:extLst>
          </p:cNvPr>
          <p:cNvSpPr/>
          <p:nvPr/>
        </p:nvSpPr>
        <p:spPr>
          <a:xfrm rot="9789098">
            <a:off x="4714436" y="4014916"/>
            <a:ext cx="450574" cy="318049"/>
          </a:xfrm>
          <a:prstGeom prst="homePlate">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49AACF-2ABC-46E2-AD14-0D375A28D923}"/>
              </a:ext>
            </a:extLst>
          </p:cNvPr>
          <p:cNvSpPr/>
          <p:nvPr/>
        </p:nvSpPr>
        <p:spPr>
          <a:xfrm>
            <a:off x="6787992" y="3066368"/>
            <a:ext cx="2663687" cy="685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উৎপাদন ব্যবস্থাপনা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0AEE7338-6A27-4559-821E-E50E78C756A7}"/>
              </a:ext>
            </a:extLst>
          </p:cNvPr>
          <p:cNvSpPr/>
          <p:nvPr/>
        </p:nvSpPr>
        <p:spPr>
          <a:xfrm>
            <a:off x="6857010" y="3991063"/>
            <a:ext cx="3031310" cy="5797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উন্নত যোগাযোগ ব্যবস্থা</a:t>
            </a:r>
            <a:endParaRPr lang="en-US" sz="3200" b="1" dirty="0">
              <a:solidFill>
                <a:schemeClr val="tx1"/>
              </a:solidFill>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BB4E0C82-8F88-41E7-90DE-648767FC166D}"/>
              </a:ext>
            </a:extLst>
          </p:cNvPr>
          <p:cNvSpPr/>
          <p:nvPr/>
        </p:nvSpPr>
        <p:spPr>
          <a:xfrm>
            <a:off x="6107471" y="4955666"/>
            <a:ext cx="2551045"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সঠিক হিসাব রাখা</a:t>
            </a:r>
            <a:endParaRPr lang="en-US" sz="3200" b="1" dirty="0">
              <a:solidFill>
                <a:schemeClr val="tx1"/>
              </a:solidFill>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D81F86E8-9938-4A99-9E1F-13313CBBABBC}"/>
              </a:ext>
            </a:extLst>
          </p:cNvPr>
          <p:cNvSpPr/>
          <p:nvPr/>
        </p:nvSpPr>
        <p:spPr>
          <a:xfrm>
            <a:off x="1659723" y="3869634"/>
            <a:ext cx="3065432"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বিক্রয় ব্যবস্থাপনা ও হিসাব</a:t>
            </a:r>
            <a:endParaRPr lang="en-US" sz="2800" b="1" dirty="0">
              <a:solidFill>
                <a:schemeClr val="tx1"/>
              </a:solidFill>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3919324A-85F8-44D9-85B1-248F7E5E45C7}"/>
              </a:ext>
            </a:extLst>
          </p:cNvPr>
          <p:cNvSpPr/>
          <p:nvPr/>
        </p:nvSpPr>
        <p:spPr>
          <a:xfrm>
            <a:off x="3768744" y="4955666"/>
            <a:ext cx="2133601"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বিপনন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8E430A62-1080-4D75-AA59-4576A418BE35}"/>
              </a:ext>
            </a:extLst>
          </p:cNvPr>
          <p:cNvSpPr/>
          <p:nvPr/>
        </p:nvSpPr>
        <p:spPr>
          <a:xfrm>
            <a:off x="2252869" y="2975213"/>
            <a:ext cx="2511587" cy="694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মূল্য সংগ্রহ</a:t>
            </a:r>
            <a:endParaRPr lang="en-US" sz="3200" b="1" dirty="0">
              <a:solidFill>
                <a:schemeClr val="tx1"/>
              </a:solidFill>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2C658A89-2C0F-4292-8973-E73FE838C541}"/>
              </a:ext>
            </a:extLst>
          </p:cNvPr>
          <p:cNvSpPr/>
          <p:nvPr/>
        </p:nvSpPr>
        <p:spPr>
          <a:xfrm>
            <a:off x="3097671" y="747090"/>
            <a:ext cx="6712273"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আইসিটি প্রয়োগে ব্যবসায় নানাবিধ সুবিধাসমূহ:</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10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3"/>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3500"/>
                            </p:stCondLst>
                            <p:childTnLst>
                              <p:par>
                                <p:cTn id="32" presetID="50" presetClass="entr" presetSubtype="0" decel="10000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3"/>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ppt_y</p:attrName>
                                        </p:attrNameLst>
                                      </p:cBhvr>
                                      <p:tavLst>
                                        <p:tav tm="0">
                                          <p:val>
                                            <p:strVal val="#ppt_y+#ppt_h*1.125000"/>
                                          </p:val>
                                        </p:tav>
                                        <p:tav tm="100000">
                                          <p:val>
                                            <p:strVal val="#ppt_y"/>
                                          </p:val>
                                        </p:tav>
                                      </p:tavLst>
                                    </p:anim>
                                    <p:animEffect transition="in" filter="wipe(up)">
                                      <p:cBhvr>
                                        <p:cTn id="41" dur="500"/>
                                        <p:tgtEl>
                                          <p:spTgt spid="8"/>
                                        </p:tgtEl>
                                      </p:cBhvr>
                                    </p:animEffect>
                                  </p:childTnLst>
                                </p:cTn>
                              </p:par>
                            </p:childTnLst>
                          </p:cTn>
                        </p:par>
                        <p:par>
                          <p:cTn id="42" fill="hold">
                            <p:stCondLst>
                              <p:cond delay="5000"/>
                            </p:stCondLst>
                            <p:childTnLst>
                              <p:par>
                                <p:cTn id="43" presetID="50" presetClass="entr" presetSubtype="0" decel="10000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3"/>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childTnLst>
                          </p:cTn>
                        </p:par>
                        <p:par>
                          <p:cTn id="48" fill="hold">
                            <p:stCondLst>
                              <p:cond delay="6000"/>
                            </p:stCondLst>
                            <p:childTnLst>
                              <p:par>
                                <p:cTn id="49" presetID="1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p:tgtEl>
                                          <p:spTgt spid="7"/>
                                        </p:tgtEl>
                                        <p:attrNameLst>
                                          <p:attrName>ppt_y</p:attrName>
                                        </p:attrNameLst>
                                      </p:cBhvr>
                                      <p:tavLst>
                                        <p:tav tm="0">
                                          <p:val>
                                            <p:strVal val="#ppt_y+#ppt_h*1.125000"/>
                                          </p:val>
                                        </p:tav>
                                        <p:tav tm="100000">
                                          <p:val>
                                            <p:strVal val="#ppt_y"/>
                                          </p:val>
                                        </p:tav>
                                      </p:tavLst>
                                    </p:anim>
                                    <p:animEffect transition="in" filter="wipe(up)">
                                      <p:cBhvr>
                                        <p:cTn id="52" dur="500"/>
                                        <p:tgtEl>
                                          <p:spTgt spid="7"/>
                                        </p:tgtEl>
                                      </p:cBhvr>
                                    </p:animEffect>
                                  </p:childTnLst>
                                </p:cTn>
                              </p:par>
                            </p:childTnLst>
                          </p:cTn>
                        </p:par>
                        <p:par>
                          <p:cTn id="53" fill="hold">
                            <p:stCondLst>
                              <p:cond delay="6500"/>
                            </p:stCondLst>
                            <p:childTnLst>
                              <p:par>
                                <p:cTn id="54" presetID="50" presetClass="entr" presetSubtype="0" decel="10000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strVal val="#ppt_w+.3"/>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Effect transition="in" filter="fade">
                                      <p:cBhvr>
                                        <p:cTn id="58" dur="1000"/>
                                        <p:tgtEl>
                                          <p:spTgt spid="16"/>
                                        </p:tgtEl>
                                      </p:cBhvr>
                                    </p:animEffect>
                                  </p:childTnLst>
                                </p:cTn>
                              </p:par>
                            </p:childTnLst>
                          </p:cTn>
                        </p:par>
                        <p:par>
                          <p:cTn id="59" fill="hold">
                            <p:stCondLst>
                              <p:cond delay="7500"/>
                            </p:stCondLst>
                            <p:childTnLst>
                              <p:par>
                                <p:cTn id="60" presetID="1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p:tgtEl>
                                          <p:spTgt spid="11"/>
                                        </p:tgtEl>
                                        <p:attrNameLst>
                                          <p:attrName>ppt_y</p:attrName>
                                        </p:attrNameLst>
                                      </p:cBhvr>
                                      <p:tavLst>
                                        <p:tav tm="0">
                                          <p:val>
                                            <p:strVal val="#ppt_y+#ppt_h*1.125000"/>
                                          </p:val>
                                        </p:tav>
                                        <p:tav tm="100000">
                                          <p:val>
                                            <p:strVal val="#ppt_y"/>
                                          </p:val>
                                        </p:tav>
                                      </p:tavLst>
                                    </p:anim>
                                    <p:animEffect transition="in" filter="wipe(up)">
                                      <p:cBhvr>
                                        <p:cTn id="63" dur="500"/>
                                        <p:tgtEl>
                                          <p:spTgt spid="11"/>
                                        </p:tgtEl>
                                      </p:cBhvr>
                                    </p:animEffect>
                                  </p:childTnLst>
                                </p:cTn>
                              </p:par>
                            </p:childTnLst>
                          </p:cTn>
                        </p:par>
                        <p:par>
                          <p:cTn id="64" fill="hold">
                            <p:stCondLst>
                              <p:cond delay="8000"/>
                            </p:stCondLst>
                            <p:childTnLst>
                              <p:par>
                                <p:cTn id="65" presetID="50" presetClass="entr" presetSubtype="0" decel="10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strVal val="#ppt_w+.3"/>
                                          </p:val>
                                        </p:tav>
                                        <p:tav tm="100000">
                                          <p:val>
                                            <p:strVal val="#ppt_w"/>
                                          </p:val>
                                        </p:tav>
                                      </p:tavLst>
                                    </p:anim>
                                    <p:anim calcmode="lin" valueType="num">
                                      <p:cBhvr>
                                        <p:cTn id="68" dur="1000" fill="hold"/>
                                        <p:tgtEl>
                                          <p:spTgt spid="15"/>
                                        </p:tgtEl>
                                        <p:attrNameLst>
                                          <p:attrName>ppt_h</p:attrName>
                                        </p:attrNameLst>
                                      </p:cBhvr>
                                      <p:tavLst>
                                        <p:tav tm="0">
                                          <p:val>
                                            <p:strVal val="#ppt_h"/>
                                          </p:val>
                                        </p:tav>
                                        <p:tav tm="100000">
                                          <p:val>
                                            <p:strVal val="#ppt_h"/>
                                          </p:val>
                                        </p:tav>
                                      </p:tavLst>
                                    </p:anim>
                                    <p:animEffect transition="in" filter="fade">
                                      <p:cBhvr>
                                        <p:cTn id="69" dur="1000"/>
                                        <p:tgtEl>
                                          <p:spTgt spid="15"/>
                                        </p:tgtEl>
                                      </p:cBhvr>
                                    </p:animEffect>
                                  </p:childTnLst>
                                </p:cTn>
                              </p:par>
                            </p:childTnLst>
                          </p:cTn>
                        </p:par>
                        <p:par>
                          <p:cTn id="70" fill="hold">
                            <p:stCondLst>
                              <p:cond delay="9000"/>
                            </p:stCondLst>
                            <p:childTnLst>
                              <p:par>
                                <p:cTn id="71" presetID="12" presetClass="entr" presetSubtype="4"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ppt_y</p:attrName>
                                        </p:attrNameLst>
                                      </p:cBhvr>
                                      <p:tavLst>
                                        <p:tav tm="0">
                                          <p:val>
                                            <p:strVal val="#ppt_y+#ppt_h*1.125000"/>
                                          </p:val>
                                        </p:tav>
                                        <p:tav tm="100000">
                                          <p:val>
                                            <p:strVal val="#ppt_y"/>
                                          </p:val>
                                        </p:tav>
                                      </p:tavLst>
                                    </p:anim>
                                    <p:animEffect transition="in" filter="wipe(up)">
                                      <p:cBhvr>
                                        <p:cTn id="74" dur="500"/>
                                        <p:tgtEl>
                                          <p:spTgt spid="9"/>
                                        </p:tgtEl>
                                      </p:cBhvr>
                                    </p:animEffect>
                                  </p:childTnLst>
                                </p:cTn>
                              </p:par>
                            </p:childTnLst>
                          </p:cTn>
                        </p:par>
                        <p:par>
                          <p:cTn id="75" fill="hold">
                            <p:stCondLst>
                              <p:cond delay="9500"/>
                            </p:stCondLst>
                            <p:childTnLst>
                              <p:par>
                                <p:cTn id="76" presetID="50" presetClass="entr" presetSubtype="0"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strVal val="#ppt_w+.3"/>
                                          </p:val>
                                        </p:tav>
                                        <p:tav tm="100000">
                                          <p:val>
                                            <p:strVal val="#ppt_w"/>
                                          </p:val>
                                        </p:tav>
                                      </p:tavLst>
                                    </p:anim>
                                    <p:anim calcmode="lin" valueType="num">
                                      <p:cBhvr>
                                        <p:cTn id="79" dur="1000" fill="hold"/>
                                        <p:tgtEl>
                                          <p:spTgt spid="17"/>
                                        </p:tgtEl>
                                        <p:attrNameLst>
                                          <p:attrName>ppt_h</p:attrName>
                                        </p:attrNameLst>
                                      </p:cBhvr>
                                      <p:tavLst>
                                        <p:tav tm="0">
                                          <p:val>
                                            <p:strVal val="#ppt_h"/>
                                          </p:val>
                                        </p:tav>
                                        <p:tav tm="100000">
                                          <p:val>
                                            <p:strVal val="#ppt_h"/>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মালের গুদাম">
            <a:extLst>
              <a:ext uri="{FF2B5EF4-FFF2-40B4-BE49-F238E27FC236}">
                <a16:creationId xmlns:a16="http://schemas.microsoft.com/office/drawing/2014/main" id="{798CF570-D9CF-4727-BA15-9E4072707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160" y="1565256"/>
            <a:ext cx="5980086" cy="3825609"/>
          </a:xfrm>
          <a:prstGeom prst="rect">
            <a:avLst/>
          </a:prstGeom>
          <a:ln>
            <a:noFill/>
          </a:ln>
          <a:effectLst>
            <a:outerShdw blurRad="190500" algn="tl" rotWithShape="0">
              <a:srgbClr val="000000">
                <a:alpha val="70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 name="Picture 2" descr="http://www.shiresystems.co.uk/downloads/overviews/stock/Shire%20Stock%20Control%20for%20animation/Stock%20Control%20BMP%27s/Stock-Grid-View2.gif">
            <a:extLst>
              <a:ext uri="{FF2B5EF4-FFF2-40B4-BE49-F238E27FC236}">
                <a16:creationId xmlns:a16="http://schemas.microsoft.com/office/drawing/2014/main" id="{4021B37C-3617-45DD-9400-5EC98CAD49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36360" y="1519633"/>
            <a:ext cx="5980086" cy="39168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B1F7A7-D3AF-4807-9826-744F39AC9731}"/>
              </a:ext>
            </a:extLst>
          </p:cNvPr>
          <p:cNvSpPr/>
          <p:nvPr/>
        </p:nvSpPr>
        <p:spPr>
          <a:xfrm>
            <a:off x="3037884" y="424693"/>
            <a:ext cx="6712273"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নিচের ছবিটিতে কী দেখতে পাচ্ছ?</a:t>
            </a:r>
            <a:endParaRPr lang="en-US" sz="32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EB6F5920-511F-4D06-882E-A3F64346E5BD}"/>
              </a:ext>
            </a:extLst>
          </p:cNvPr>
          <p:cNvSpPr/>
          <p:nvPr/>
        </p:nvSpPr>
        <p:spPr>
          <a:xfrm>
            <a:off x="3147066" y="5533415"/>
            <a:ext cx="6712273" cy="743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গুদামে পন্য মজুদ</a:t>
            </a:r>
            <a:endParaRPr lang="en-US" sz="3200" b="1"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380F6236-8F1F-4D90-857A-0077E1B21C5B}"/>
              </a:ext>
            </a:extLst>
          </p:cNvPr>
          <p:cNvSpPr/>
          <p:nvPr/>
        </p:nvSpPr>
        <p:spPr>
          <a:xfrm>
            <a:off x="1992573" y="431518"/>
            <a:ext cx="8542905"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আইসিটি ব্যবহারের মাধ্যমে কীভাবে পন্যের মজুদ নিয়ন্ত্রণ করা য়ায়?</a:t>
            </a:r>
            <a:endParaRPr lang="en-US" sz="3200" b="1"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6BA2F785-FB0D-4EE9-B919-329AD02C37FD}"/>
              </a:ext>
            </a:extLst>
          </p:cNvPr>
          <p:cNvSpPr/>
          <p:nvPr/>
        </p:nvSpPr>
        <p:spPr>
          <a:xfrm>
            <a:off x="3171763" y="5484354"/>
            <a:ext cx="6662878" cy="841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বিশেষায়িত সফটওয়্যার ব্যবহারের মাধ্যমে</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01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1000"/>
                            </p:stCondLst>
                            <p:childTnLst>
                              <p:par>
                                <p:cTn id="23" presetID="42" presetClass="exit" presetSubtype="0" fill="hold" grpId="1" nodeType="after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xit" presetSubtype="0" fill="hold" nodeType="withEffect">
                                  <p:stCondLst>
                                    <p:cond delay="0"/>
                                  </p:stCondLst>
                                  <p:childTnLst>
                                    <p:animEffect transition="out" filter="fade">
                                      <p:cBhvr>
                                        <p:cTn id="36" dur="1000"/>
                                        <p:tgtEl>
                                          <p:spTgt spid="1026"/>
                                        </p:tgtEl>
                                      </p:cBhvr>
                                    </p:animEffect>
                                    <p:anim calcmode="lin" valueType="num">
                                      <p:cBhvr>
                                        <p:cTn id="37" dur="1000"/>
                                        <p:tgtEl>
                                          <p:spTgt spid="1026"/>
                                        </p:tgtEl>
                                        <p:attrNameLst>
                                          <p:attrName>ppt_x</p:attrName>
                                        </p:attrNameLst>
                                      </p:cBhvr>
                                      <p:tavLst>
                                        <p:tav tm="0">
                                          <p:val>
                                            <p:strVal val="ppt_x"/>
                                          </p:val>
                                        </p:tav>
                                        <p:tav tm="100000">
                                          <p:val>
                                            <p:strVal val="ppt_x"/>
                                          </p:val>
                                        </p:tav>
                                      </p:tavLst>
                                    </p:anim>
                                    <p:anim calcmode="lin" valueType="num">
                                      <p:cBhvr>
                                        <p:cTn id="38" dur="1000"/>
                                        <p:tgtEl>
                                          <p:spTgt spid="1026"/>
                                        </p:tgtEl>
                                        <p:attrNameLst>
                                          <p:attrName>ppt_y</p:attrName>
                                        </p:attrNameLst>
                                      </p:cBhvr>
                                      <p:tavLst>
                                        <p:tav tm="0">
                                          <p:val>
                                            <p:strVal val="ppt_y"/>
                                          </p:val>
                                        </p:tav>
                                        <p:tav tm="100000">
                                          <p:val>
                                            <p:strVal val="ppt_y+.1"/>
                                          </p:val>
                                        </p:tav>
                                      </p:tavLst>
                                    </p:anim>
                                    <p:set>
                                      <p:cBhvr>
                                        <p:cTn id="39" dur="1" fill="hold">
                                          <p:stCondLst>
                                            <p:cond delay="999"/>
                                          </p:stCondLst>
                                        </p:cTn>
                                        <p:tgtEl>
                                          <p:spTgt spid="1026"/>
                                        </p:tgtEl>
                                        <p:attrNameLst>
                                          <p:attrName>style.visibility</p:attrName>
                                        </p:attrNameLst>
                                      </p:cBhvr>
                                      <p:to>
                                        <p:strVal val="hidden"/>
                                      </p:to>
                                    </p:set>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strVal val="#ppt_w+.3"/>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প্রযুক্তি ব্যবহারের মাধ্যমে উতপাদন ব্যবস্থাপনা">
            <a:extLst>
              <a:ext uri="{FF2B5EF4-FFF2-40B4-BE49-F238E27FC236}">
                <a16:creationId xmlns:a16="http://schemas.microsoft.com/office/drawing/2014/main" id="{7F164181-04D7-478F-9253-4D48507C0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057" y="1550232"/>
            <a:ext cx="4851961" cy="349884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http://www.orientalgmt.com/images/Strategic-Management-oriental-garment-thailand-01.jpg">
            <a:extLst>
              <a:ext uri="{FF2B5EF4-FFF2-40B4-BE49-F238E27FC236}">
                <a16:creationId xmlns:a16="http://schemas.microsoft.com/office/drawing/2014/main" id="{E42A1210-F758-4FE8-887E-F1D927366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984" y="1550232"/>
            <a:ext cx="4851961" cy="349884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691C0A32-CDB9-48A9-87B8-C062D2CF6912}"/>
              </a:ext>
            </a:extLst>
          </p:cNvPr>
          <p:cNvSpPr/>
          <p:nvPr/>
        </p:nvSpPr>
        <p:spPr>
          <a:xfrm>
            <a:off x="2607294" y="397565"/>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 দেখ এবং চিন্তা করে বল</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9A6FCA2-39C9-4D7D-B9A4-A60A173DEF6F}"/>
              </a:ext>
            </a:extLst>
          </p:cNvPr>
          <p:cNvSpPr/>
          <p:nvPr/>
        </p:nvSpPr>
        <p:spPr>
          <a:xfrm>
            <a:off x="2686807" y="5307768"/>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উৎপাদন ব্যবস্থাপনায় আইসিটির ব্যবহার</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86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086E29D-E597-449A-A150-6660BA751AD5}"/>
              </a:ext>
            </a:extLst>
          </p:cNvPr>
          <p:cNvGrpSpPr/>
          <p:nvPr/>
        </p:nvGrpSpPr>
        <p:grpSpPr>
          <a:xfrm>
            <a:off x="2833246" y="1478440"/>
            <a:ext cx="6525507" cy="3901120"/>
            <a:chOff x="3042720" y="286567"/>
            <a:chExt cx="6525507" cy="3901120"/>
          </a:xfrm>
        </p:grpSpPr>
        <p:pic>
          <p:nvPicPr>
            <p:cNvPr id="7" name="Picture 6">
              <a:extLst>
                <a:ext uri="{FF2B5EF4-FFF2-40B4-BE49-F238E27FC236}">
                  <a16:creationId xmlns:a16="http://schemas.microsoft.com/office/drawing/2014/main" id="{B0B4C4EC-025D-4CED-9204-325BD2C5159F}"/>
                </a:ext>
              </a:extLst>
            </p:cNvPr>
            <p:cNvPicPr>
              <a:picLocks noChangeAspect="1"/>
            </p:cNvPicPr>
            <p:nvPr/>
          </p:nvPicPr>
          <p:blipFill>
            <a:blip r:embed="rId2"/>
            <a:stretch>
              <a:fillRect/>
            </a:stretch>
          </p:blipFill>
          <p:spPr>
            <a:xfrm>
              <a:off x="3042720" y="286567"/>
              <a:ext cx="1250984" cy="2110651"/>
            </a:xfrm>
            <a:prstGeom prst="rect">
              <a:avLst/>
            </a:prstGeom>
          </p:spPr>
        </p:pic>
        <p:pic>
          <p:nvPicPr>
            <p:cNvPr id="9" name="Picture 8">
              <a:extLst>
                <a:ext uri="{FF2B5EF4-FFF2-40B4-BE49-F238E27FC236}">
                  <a16:creationId xmlns:a16="http://schemas.microsoft.com/office/drawing/2014/main" id="{31342063-984F-495F-A867-513BCBC1CAF4}"/>
                </a:ext>
              </a:extLst>
            </p:cNvPr>
            <p:cNvPicPr>
              <a:picLocks noChangeAspect="1"/>
            </p:cNvPicPr>
            <p:nvPr/>
          </p:nvPicPr>
          <p:blipFill>
            <a:blip r:embed="rId3"/>
            <a:stretch>
              <a:fillRect/>
            </a:stretch>
          </p:blipFill>
          <p:spPr>
            <a:xfrm>
              <a:off x="4293704" y="286567"/>
              <a:ext cx="2305879" cy="2218094"/>
            </a:xfrm>
            <a:prstGeom prst="rect">
              <a:avLst/>
            </a:prstGeom>
          </p:spPr>
        </p:pic>
        <p:pic>
          <p:nvPicPr>
            <p:cNvPr id="3078" name="Picture 6" descr="Image result for ইমেইল">
              <a:extLst>
                <a:ext uri="{FF2B5EF4-FFF2-40B4-BE49-F238E27FC236}">
                  <a16:creationId xmlns:a16="http://schemas.microsoft.com/office/drawing/2014/main" id="{1CA0F0C8-E12B-4FCB-85C4-EB4B90BDB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041" y="316696"/>
              <a:ext cx="3090186" cy="20526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ফ্যাক্স">
              <a:extLst>
                <a:ext uri="{FF2B5EF4-FFF2-40B4-BE49-F238E27FC236}">
                  <a16:creationId xmlns:a16="http://schemas.microsoft.com/office/drawing/2014/main" id="{976BFADA-2802-4E8A-80B4-FA06BED30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720" y="2397218"/>
              <a:ext cx="3053280" cy="17904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ইন্টারনেট">
              <a:extLst>
                <a:ext uri="{FF2B5EF4-FFF2-40B4-BE49-F238E27FC236}">
                  <a16:creationId xmlns:a16="http://schemas.microsoft.com/office/drawing/2014/main" id="{584DD695-5D27-4CDF-B65C-3E854193C0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2906" y="2397218"/>
              <a:ext cx="3435321" cy="179046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04A3B7A1-DD38-4CC2-AF60-969470FA9351}"/>
              </a:ext>
            </a:extLst>
          </p:cNvPr>
          <p:cNvSpPr/>
          <p:nvPr/>
        </p:nvSpPr>
        <p:spPr>
          <a:xfrm>
            <a:off x="2825454" y="225287"/>
            <a:ext cx="7336222" cy="1042780"/>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ছবিগুলোতে কী দেখতে পাচ্ছ?</a:t>
            </a:r>
            <a:endParaRPr lang="en-US" sz="3600" b="1" dirty="0">
              <a:solidFill>
                <a:schemeClr val="tx1"/>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AB00D1DE-8911-46BA-BA14-1C7663D0DB61}"/>
              </a:ext>
            </a:extLst>
          </p:cNvPr>
          <p:cNvSpPr txBox="1"/>
          <p:nvPr/>
        </p:nvSpPr>
        <p:spPr>
          <a:xfrm>
            <a:off x="2370565" y="5671841"/>
            <a:ext cx="8039087"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আইসিটির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যোগাযোগ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ব্যবস্থা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361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543</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Nikosh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28</cp:revision>
  <dcterms:created xsi:type="dcterms:W3CDTF">2021-02-08T06:09:47Z</dcterms:created>
  <dcterms:modified xsi:type="dcterms:W3CDTF">2021-02-09T06:54:31Z</dcterms:modified>
</cp:coreProperties>
</file>