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480" r:id="rId3"/>
    <p:sldId id="478" r:id="rId4"/>
    <p:sldId id="477" r:id="rId5"/>
    <p:sldId id="481" r:id="rId6"/>
    <p:sldId id="263" r:id="rId7"/>
    <p:sldId id="264" r:id="rId8"/>
    <p:sldId id="482" r:id="rId9"/>
    <p:sldId id="265" r:id="rId10"/>
    <p:sldId id="266" r:id="rId11"/>
    <p:sldId id="267" r:id="rId12"/>
    <p:sldId id="268" r:id="rId13"/>
    <p:sldId id="278" r:id="rId14"/>
    <p:sldId id="288" r:id="rId15"/>
    <p:sldId id="290" r:id="rId16"/>
    <p:sldId id="291" r:id="rId17"/>
    <p:sldId id="281" r:id="rId18"/>
    <p:sldId id="282" r:id="rId19"/>
    <p:sldId id="292" r:id="rId20"/>
    <p:sldId id="269" r:id="rId21"/>
    <p:sldId id="271" r:id="rId22"/>
    <p:sldId id="257" r:id="rId23"/>
    <p:sldId id="29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BE18-F3FA-4025-BA7C-91316FFC674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2CA7-DDC5-4CBD-A2A2-60ACF4E4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4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C74C0E-2B02-4792-9765-68A1F704629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C175A8A-95BE-4FCE-90C8-A4E052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6E22C-6253-42A9-9719-57F6C8A93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r="3006" b="15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344A2-30AF-4913-A5F1-6FF3E5A64847}"/>
              </a:ext>
            </a:extLst>
          </p:cNvPr>
          <p:cNvSpPr txBox="1"/>
          <p:nvPr/>
        </p:nvSpPr>
        <p:spPr>
          <a:xfrm>
            <a:off x="2679842" y="-102742"/>
            <a:ext cx="6832315" cy="204455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</a:t>
            </a:r>
            <a:endParaRPr lang="en-US" sz="96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3.33333E-6 L -1.875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C7CC1A-22E9-4D97-894B-4ADF5E6823C3}"/>
              </a:ext>
            </a:extLst>
          </p:cNvPr>
          <p:cNvSpPr txBox="1"/>
          <p:nvPr/>
        </p:nvSpPr>
        <p:spPr>
          <a:xfrm>
            <a:off x="4843513" y="538371"/>
            <a:ext cx="3078936" cy="7571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32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32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DF3D6-EDEB-44A2-9917-B189FABC3112}"/>
              </a:ext>
            </a:extLst>
          </p:cNvPr>
          <p:cNvSpPr txBox="1"/>
          <p:nvPr/>
        </p:nvSpPr>
        <p:spPr>
          <a:xfrm>
            <a:off x="2255520" y="5257800"/>
            <a:ext cx="8254922" cy="6832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84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ওঁরাও জনগোষ্ঠী কোন অঞ্চলে বাস করে?</a:t>
            </a:r>
            <a:endParaRPr lang="en-US" sz="384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72CF2E-BB06-4296-893A-228A348D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73" y="1197434"/>
            <a:ext cx="6081311" cy="403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73894-9F4C-4319-8508-0E604A0FB94F}"/>
              </a:ext>
            </a:extLst>
          </p:cNvPr>
          <p:cNvSpPr txBox="1"/>
          <p:nvPr/>
        </p:nvSpPr>
        <p:spPr>
          <a:xfrm>
            <a:off x="4724400" y="278677"/>
            <a:ext cx="2651760" cy="1264980"/>
          </a:xfrm>
          <a:prstGeom prst="cloud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5DCE4-33DF-4D7C-8F1D-94A8798807C5}"/>
              </a:ext>
            </a:extLst>
          </p:cNvPr>
          <p:cNvSpPr txBox="1"/>
          <p:nvPr/>
        </p:nvSpPr>
        <p:spPr>
          <a:xfrm>
            <a:off x="2621280" y="5635776"/>
            <a:ext cx="1371600" cy="535531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8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কুডুখ</a:t>
            </a:r>
            <a:endParaRPr lang="en-US" sz="288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1C4BF-CDF2-4969-9CC2-484BBB97EC8E}"/>
              </a:ext>
            </a:extLst>
          </p:cNvPr>
          <p:cNvSpPr txBox="1"/>
          <p:nvPr/>
        </p:nvSpPr>
        <p:spPr>
          <a:xfrm>
            <a:off x="7833360" y="5709643"/>
            <a:ext cx="1554480" cy="535531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8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সাদ্রি</a:t>
            </a:r>
            <a:endParaRPr lang="en-US" sz="288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221351-FCE4-4DDB-A973-9C62E3DB9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50080" y="1600200"/>
            <a:ext cx="1705003" cy="16671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071441-D8FB-4941-A192-4C899C9585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6460" y="1629741"/>
            <a:ext cx="1645920" cy="158683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s(27).jpg"/>
          <p:cNvPicPr>
            <a:picLocks noChangeAspect="1"/>
          </p:cNvPicPr>
          <p:nvPr/>
        </p:nvPicPr>
        <p:blipFill>
          <a:blip r:embed="rId2"/>
          <a:srcRect b="11099"/>
          <a:stretch>
            <a:fillRect/>
          </a:stretch>
        </p:blipFill>
        <p:spPr>
          <a:xfrm>
            <a:off x="598591" y="1600201"/>
            <a:ext cx="5556492" cy="3657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images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86" y="1600200"/>
            <a:ext cx="5381604" cy="365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640154-6A78-422F-BDFF-1FA90B3BCA30}"/>
              </a:ext>
            </a:extLst>
          </p:cNvPr>
          <p:cNvSpPr txBox="1"/>
          <p:nvPr/>
        </p:nvSpPr>
        <p:spPr>
          <a:xfrm>
            <a:off x="5105634" y="482993"/>
            <a:ext cx="2346491" cy="609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36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336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66D58-893D-46DB-A75F-2F2FF40F43BF}"/>
              </a:ext>
            </a:extLst>
          </p:cNvPr>
          <p:cNvSpPr txBox="1"/>
          <p:nvPr/>
        </p:nvSpPr>
        <p:spPr>
          <a:xfrm>
            <a:off x="2804160" y="5627762"/>
            <a:ext cx="6949440" cy="60939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 সমাজব্যবস্থা পিতৃতান্ত্রিক।</a:t>
            </a:r>
            <a:endParaRPr lang="en-US" sz="336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AB3F1-C267-4193-9789-FF84D22A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1" y="1230238"/>
            <a:ext cx="6731744" cy="3753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640154-6A78-422F-BDFF-1FA90B3BCA30}"/>
              </a:ext>
            </a:extLst>
          </p:cNvPr>
          <p:cNvSpPr txBox="1"/>
          <p:nvPr/>
        </p:nvSpPr>
        <p:spPr>
          <a:xfrm>
            <a:off x="4846790" y="228600"/>
            <a:ext cx="2346491" cy="609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36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33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532121"/>
            <a:ext cx="9875520" cy="9787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ওরাঁওদের গ্রাম প্রধানকে মাহাতো বলা হয়। তাদের নিজস্ব আঞ্চলিক পরিষদ আছে যা পাহতো নামে পরিচিত।</a:t>
            </a:r>
            <a:endParaRPr lang="en-US" sz="288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96814-6A72-4226-A321-E67E5EE8D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00"/>
          <a:stretch/>
        </p:blipFill>
        <p:spPr>
          <a:xfrm>
            <a:off x="3713822" y="1188898"/>
            <a:ext cx="4764355" cy="4113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b="8127"/>
          <a:stretch/>
        </p:blipFill>
        <p:spPr>
          <a:xfrm>
            <a:off x="2057400" y="228600"/>
            <a:ext cx="3733800" cy="2389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C:\Users\ATAUR\Desktop\ORaO TRIBE\127.jpg"/>
          <p:cNvPicPr>
            <a:picLocks noChangeAspect="1" noChangeArrowheads="1"/>
          </p:cNvPicPr>
          <p:nvPr/>
        </p:nvPicPr>
        <p:blipFill>
          <a:blip r:embed="rId3"/>
          <a:srcRect l="1467" t="3125" r="3941" b="3125"/>
          <a:stretch>
            <a:fillRect/>
          </a:stretch>
        </p:blipFill>
        <p:spPr bwMode="auto">
          <a:xfrm>
            <a:off x="6172200" y="228600"/>
            <a:ext cx="3810000" cy="238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819400"/>
            <a:ext cx="3733801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 descr="C:\Users\ATAUR\Desktop\ORaO TRIBE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19400"/>
            <a:ext cx="38100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05000" y="5410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ওঁরাও সমাজ কৃষিকর্মের উপর নির্ভরশীল । এছাড়া অনেকে কুলি বা দিনমজুরির কাজ করে। 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596" y="454632"/>
            <a:ext cx="2609636" cy="707886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ওঁরাওদের ধর্ম 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1823" y="5204917"/>
            <a:ext cx="8229600" cy="1660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ওঁরাও জাতিসত্তা বিভিন্ন দেবতার পুজা। তাদের মতে ধরমি বা ‘ধরমেশ’ পৃথিবীর সৃষ্টিকর্তা।  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(29).jpg">
            <a:extLst>
              <a:ext uri="{FF2B5EF4-FFF2-40B4-BE49-F238E27FC236}">
                <a16:creationId xmlns:a16="http://schemas.microsoft.com/office/drawing/2014/main" id="{80B02977-9401-4E70-AB31-FB55C593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44"/>
          <a:stretch>
            <a:fillRect/>
          </a:stretch>
        </p:blipFill>
        <p:spPr>
          <a:xfrm>
            <a:off x="1181529" y="1499605"/>
            <a:ext cx="4532956" cy="3858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1F117-CCA9-460A-B98D-AE455C47C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7"/>
          <a:stretch/>
        </p:blipFill>
        <p:spPr>
          <a:xfrm>
            <a:off x="6020656" y="1488234"/>
            <a:ext cx="4859677" cy="387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402" y="232670"/>
            <a:ext cx="3051425" cy="707886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ওঁরাওদের উৎসব 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9046" y="4584843"/>
            <a:ext cx="918317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মাসে ও প্রতি ঋতুতে ওঁরাওরা বিভিন্ন ধর্মীও উৎসব পালন করে। তাদের প্রধান উৎসবের নাম ‘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ফাগুয়া’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যা ফাল্গুন মাসের শেষ তারিখে অনুষ্ঠিত হয়।  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(14).jpg">
            <a:extLst>
              <a:ext uri="{FF2B5EF4-FFF2-40B4-BE49-F238E27FC236}">
                <a16:creationId xmlns:a16="http://schemas.microsoft.com/office/drawing/2014/main" id="{3E67D0A3-9F5C-4849-80E6-5835B07E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370" y="1014913"/>
            <a:ext cx="4677950" cy="3742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ages(12).jpg">
            <a:extLst>
              <a:ext uri="{FF2B5EF4-FFF2-40B4-BE49-F238E27FC236}">
                <a16:creationId xmlns:a16="http://schemas.microsoft.com/office/drawing/2014/main" id="{26D347C5-3629-4AFF-8E91-A4A315AC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59" y="1014913"/>
            <a:ext cx="4825673" cy="3742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D2873-9D6F-448F-B7DD-37602FEEBF34}"/>
              </a:ext>
            </a:extLst>
          </p:cNvPr>
          <p:cNvSpPr txBox="1"/>
          <p:nvPr/>
        </p:nvSpPr>
        <p:spPr>
          <a:xfrm>
            <a:off x="3414304" y="395043"/>
            <a:ext cx="4569271" cy="1171277"/>
          </a:xfrm>
          <a:prstGeom prst="cloudCallou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584A7-F08E-4150-8C83-4E453875EE53}"/>
              </a:ext>
            </a:extLst>
          </p:cNvPr>
          <p:cNvSpPr txBox="1"/>
          <p:nvPr/>
        </p:nvSpPr>
        <p:spPr>
          <a:xfrm>
            <a:off x="2993277" y="4863206"/>
            <a:ext cx="6829160" cy="11264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ওঁরাও সমাজ ব্যবস্থা কেমন?</a:t>
            </a:r>
          </a:p>
          <a:p>
            <a:r>
              <a:rPr lang="bn-IN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ওঁরাদের গ্রাম প্রধানকে কী বলা হয়?</a:t>
            </a:r>
            <a:endParaRPr lang="en-US" sz="336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0F59C-B2CB-4D19-B7E5-0A3CC21B3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34" y="1261519"/>
            <a:ext cx="4569270" cy="32984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50AF52-C06C-4D8D-A6F8-DDE698905DF8}"/>
              </a:ext>
            </a:extLst>
          </p:cNvPr>
          <p:cNvSpPr txBox="1"/>
          <p:nvPr/>
        </p:nvSpPr>
        <p:spPr>
          <a:xfrm>
            <a:off x="5479643" y="459432"/>
            <a:ext cx="1821766" cy="83099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CEFAB-F6D0-4D1E-9732-29DB2C2B6E8E}"/>
              </a:ext>
            </a:extLst>
          </p:cNvPr>
          <p:cNvSpPr txBox="1"/>
          <p:nvPr/>
        </p:nvSpPr>
        <p:spPr>
          <a:xfrm>
            <a:off x="1385470" y="5309342"/>
            <a:ext cx="978408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ধুতি,লুঙ্গী,শার্ট ও প্যান্ট পরে। মেয়েরা মোটা কাপড়ের শাড়ি ও ব্লাউজ পরে।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7E2934-3C63-41BF-B0BD-97E5F8F45F76}"/>
              </a:ext>
            </a:extLst>
          </p:cNvPr>
          <p:cNvGrpSpPr/>
          <p:nvPr/>
        </p:nvGrpSpPr>
        <p:grpSpPr>
          <a:xfrm>
            <a:off x="1241803" y="1510460"/>
            <a:ext cx="4854197" cy="3616344"/>
            <a:chOff x="4358640" y="3337303"/>
            <a:chExt cx="3657600" cy="2427355"/>
          </a:xfrm>
        </p:grpSpPr>
        <p:pic>
          <p:nvPicPr>
            <p:cNvPr id="14" name="Picture 13" descr="images(2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8640" y="3337303"/>
              <a:ext cx="3657600" cy="23776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images(19).jpg">
              <a:extLst>
                <a:ext uri="{FF2B5EF4-FFF2-40B4-BE49-F238E27FC236}">
                  <a16:creationId xmlns:a16="http://schemas.microsoft.com/office/drawing/2014/main" id="{E719A050-C19E-41F6-8D2C-0E8C97996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12" r="46021"/>
            <a:stretch/>
          </p:blipFill>
          <p:spPr>
            <a:xfrm>
              <a:off x="4358641" y="3337304"/>
              <a:ext cx="1874520" cy="2427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Picture 5" descr="A picture containing person, group, posing, family&#10;&#10;Description automatically generated">
            <a:extLst>
              <a:ext uri="{FF2B5EF4-FFF2-40B4-BE49-F238E27FC236}">
                <a16:creationId xmlns:a16="http://schemas.microsoft.com/office/drawing/2014/main" id="{4B8117B3-F1AD-460D-A896-0700DC305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85" y="1510460"/>
            <a:ext cx="4791001" cy="3616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728" y="17234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ZISAN\Desktop\saotal\vat1.jpg"/>
          <p:cNvPicPr>
            <a:picLocks noChangeAspect="1" noChangeArrowheads="1"/>
          </p:cNvPicPr>
          <p:nvPr/>
        </p:nvPicPr>
        <p:blipFill>
          <a:blip r:embed="rId2" cstate="print"/>
          <a:srcRect r="5231"/>
          <a:stretch>
            <a:fillRect/>
          </a:stretch>
        </p:blipFill>
        <p:spPr bwMode="auto">
          <a:xfrm>
            <a:off x="2122310" y="850019"/>
            <a:ext cx="3973690" cy="2438400"/>
          </a:xfrm>
          <a:prstGeom prst="round2DiagRect">
            <a:avLst>
              <a:gd name="adj1" fmla="val 33086"/>
              <a:gd name="adj2" fmla="val 0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78" y="804381"/>
            <a:ext cx="3733800" cy="2669395"/>
          </a:xfrm>
          <a:prstGeom prst="round2DiagRect">
            <a:avLst>
              <a:gd name="adj1" fmla="val 0"/>
              <a:gd name="adj2" fmla="val 31025"/>
            </a:avLst>
          </a:prstGeom>
          <a:ln w="12700" cap="rnd">
            <a:solidFill>
              <a:srgbClr val="00B050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83" y="3462819"/>
            <a:ext cx="3746344" cy="2590800"/>
          </a:xfrm>
          <a:prstGeom prst="round2DiagRect">
            <a:avLst>
              <a:gd name="adj1" fmla="val 0"/>
              <a:gd name="adj2" fmla="val 33086"/>
            </a:avLst>
          </a:prstGeom>
          <a:ln w="190500" cap="rnd">
            <a:noFill/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91419"/>
            <a:ext cx="3499556" cy="2362200"/>
          </a:xfrm>
          <a:prstGeom prst="round2DiagRect">
            <a:avLst>
              <a:gd name="adj1" fmla="val 37566"/>
              <a:gd name="adj2" fmla="val 0"/>
            </a:avLst>
          </a:prstGeom>
          <a:ln w="190500" cap="rnd">
            <a:noFill/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8D2C2F-49EB-460A-9D70-DF244A120EC2}"/>
              </a:ext>
            </a:extLst>
          </p:cNvPr>
          <p:cNvSpPr txBox="1"/>
          <p:nvPr/>
        </p:nvSpPr>
        <p:spPr>
          <a:xfrm>
            <a:off x="5517211" y="581817"/>
            <a:ext cx="2222663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6000" b="1" dirty="0">
                <a:ln>
                  <a:solidFill>
                    <a:srgbClr val="C0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800" b="1" dirty="0">
                <a:ln>
                  <a:solidFill>
                    <a:srgbClr val="C0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4B99-3B20-4DC6-B3C8-F36A43D332D8}"/>
              </a:ext>
            </a:extLst>
          </p:cNvPr>
          <p:cNvSpPr txBox="1"/>
          <p:nvPr/>
        </p:nvSpPr>
        <p:spPr>
          <a:xfrm>
            <a:off x="309105" y="3007389"/>
            <a:ext cx="611312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৭৪ নং দক্ষিণ বাঘরি সঃ প্রাঃ বিদ্যালয়</a:t>
            </a:r>
          </a:p>
          <a:p>
            <a:pPr algn="ctr"/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রাজাপুর- ঝালকাঠি</a:t>
            </a:r>
          </a:p>
          <a:p>
            <a:pPr algn="ctr"/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2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75CB1-00F2-4C73-A838-9C52E47FF2DC}"/>
              </a:ext>
            </a:extLst>
          </p:cNvPr>
          <p:cNvSpPr txBox="1"/>
          <p:nvPr/>
        </p:nvSpPr>
        <p:spPr>
          <a:xfrm>
            <a:off x="7000125" y="3004244"/>
            <a:ext cx="488277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১১/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পাঠঃ৪/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DCF3EC6A-E3C5-4359-92CF-D13C19EA2240}"/>
              </a:ext>
            </a:extLst>
          </p:cNvPr>
          <p:cNvSpPr/>
          <p:nvPr/>
        </p:nvSpPr>
        <p:spPr>
          <a:xfrm>
            <a:off x="6297202" y="2861353"/>
            <a:ext cx="167811" cy="306169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AB41FA09-CA4B-444E-81DB-70BCA6E4F8F5}"/>
              </a:ext>
            </a:extLst>
          </p:cNvPr>
          <p:cNvSpPr/>
          <p:nvPr/>
        </p:nvSpPr>
        <p:spPr>
          <a:xfrm>
            <a:off x="6460732" y="2372119"/>
            <a:ext cx="167811" cy="306169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20805212-0C50-417F-9A1A-F88655962E1C}"/>
              </a:ext>
            </a:extLst>
          </p:cNvPr>
          <p:cNvSpPr/>
          <p:nvPr/>
        </p:nvSpPr>
        <p:spPr>
          <a:xfrm>
            <a:off x="6637766" y="1601558"/>
            <a:ext cx="146822" cy="306169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young boy in a blue suitcase&#10;&#10;Description automatically generated">
            <a:extLst>
              <a:ext uri="{FF2B5EF4-FFF2-40B4-BE49-F238E27FC236}">
                <a16:creationId xmlns:a16="http://schemas.microsoft.com/office/drawing/2014/main" id="{1E187414-62E1-4022-9585-9F7190DE3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7" y="829732"/>
            <a:ext cx="2253829" cy="2289253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Picture 2" descr="C:\Users\Walton\Desktop\গারো\Screenshot_2018-08-02-22-50-07-1.png">
            <a:extLst>
              <a:ext uri="{FF2B5EF4-FFF2-40B4-BE49-F238E27FC236}">
                <a16:creationId xmlns:a16="http://schemas.microsoft.com/office/drawing/2014/main" id="{4225EE26-D35D-419E-89C3-797063A0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588" y="934427"/>
            <a:ext cx="1484953" cy="20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82258B0-FCD4-4D3A-B522-9685F4B114A4}"/>
              </a:ext>
            </a:extLst>
          </p:cNvPr>
          <p:cNvSpPr/>
          <p:nvPr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40F3A0-FA52-4BC7-9748-133078213DF7}"/>
              </a:ext>
            </a:extLst>
          </p:cNvPr>
          <p:cNvSpPr/>
          <p:nvPr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B7B6D-FCAC-44F2-AF25-B545D8BF8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96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D2BCD-160A-42E5-A079-853EBDA95B7B}"/>
              </a:ext>
            </a:extLst>
          </p:cNvPr>
          <p:cNvSpPr txBox="1"/>
          <p:nvPr/>
        </p:nvSpPr>
        <p:spPr>
          <a:xfrm>
            <a:off x="5455920" y="1143001"/>
            <a:ext cx="128016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400" b="1" dirty="0"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B56CE-9E29-44A1-B8AE-ED851ABC429B}"/>
              </a:ext>
            </a:extLst>
          </p:cNvPr>
          <p:cNvSpPr txBox="1"/>
          <p:nvPr/>
        </p:nvSpPr>
        <p:spPr>
          <a:xfrm>
            <a:off x="1249680" y="5623561"/>
            <a:ext cx="9606828" cy="9787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খাবার ভাত। এছাড়াও তারা গম, ভুট্টা,মাছ, মাংস,ও বিভিন্ন ধরনের শাকসবজি  খেয়ে থাকে।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Image result for ভাত">
            <a:extLst>
              <a:ext uri="{FF2B5EF4-FFF2-40B4-BE49-F238E27FC236}">
                <a16:creationId xmlns:a16="http://schemas.microsoft.com/office/drawing/2014/main" id="{0A7DCEEB-FF78-453A-9723-F0026E4A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1"/>
            <a:ext cx="3840480" cy="2535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s(3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3429001"/>
            <a:ext cx="2926080" cy="192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ages(4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40" y="3429000"/>
            <a:ext cx="3108960" cy="192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images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0" y="320040"/>
            <a:ext cx="3840480" cy="256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images(3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" y="3429000"/>
            <a:ext cx="3291840" cy="192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D6A158-B5CE-444C-B2A9-2DB34D77CEF6}"/>
              </a:ext>
            </a:extLst>
          </p:cNvPr>
          <p:cNvSpPr txBox="1"/>
          <p:nvPr/>
        </p:nvSpPr>
        <p:spPr>
          <a:xfrm>
            <a:off x="6096000" y="248015"/>
            <a:ext cx="355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D5434-1B2A-4662-96E4-BF37DD785714}"/>
              </a:ext>
            </a:extLst>
          </p:cNvPr>
          <p:cNvSpPr txBox="1"/>
          <p:nvPr/>
        </p:nvSpPr>
        <p:spPr>
          <a:xfrm>
            <a:off x="7201106" y="2607236"/>
            <a:ext cx="4140488" cy="16435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36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2E48E-3044-4F7A-89D3-A32B5308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6" t="26993" r="48218" b="16772"/>
          <a:stretch/>
        </p:blipFill>
        <p:spPr>
          <a:xfrm>
            <a:off x="1962363" y="852755"/>
            <a:ext cx="4540041" cy="5650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F24AE-3240-42E1-BA60-17C8F1556CFE}"/>
              </a:ext>
            </a:extLst>
          </p:cNvPr>
          <p:cNvSpPr txBox="1"/>
          <p:nvPr/>
        </p:nvSpPr>
        <p:spPr>
          <a:xfrm>
            <a:off x="4243227" y="636997"/>
            <a:ext cx="319526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3E743-8E33-4221-83C9-EC1D3B2E9A9A}"/>
              </a:ext>
            </a:extLst>
          </p:cNvPr>
          <p:cNvSpPr txBox="1"/>
          <p:nvPr/>
        </p:nvSpPr>
        <p:spPr>
          <a:xfrm>
            <a:off x="1130158" y="1859621"/>
            <a:ext cx="10941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ভাষার নাম----------------------।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সমাজব্যবস্থা----------------------।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নিজস্ব আঞ্চলিক পরিষদ আছে যা----------------- নামে পরিচিত।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পরিষদে কয়েকটি গ্রামের--------------------- থাকে।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দেবতার নাম---------------------------।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উৎসবের নাম--------------------।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খাবার----------------।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BB1F8-983E-4822-A97D-4D3D61E834B1}"/>
              </a:ext>
            </a:extLst>
          </p:cNvPr>
          <p:cNvSpPr txBox="1"/>
          <p:nvPr/>
        </p:nvSpPr>
        <p:spPr>
          <a:xfrm>
            <a:off x="4962418" y="1664413"/>
            <a:ext cx="247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কুডুখ ও সাদ্রি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BC1AE-0045-479D-9707-120283CA3E27}"/>
              </a:ext>
            </a:extLst>
          </p:cNvPr>
          <p:cNvSpPr txBox="1"/>
          <p:nvPr/>
        </p:nvSpPr>
        <p:spPr>
          <a:xfrm>
            <a:off x="5219272" y="2199789"/>
            <a:ext cx="19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74D80-46FF-404F-B934-F178BDD88624}"/>
              </a:ext>
            </a:extLst>
          </p:cNvPr>
          <p:cNvSpPr txBox="1"/>
          <p:nvPr/>
        </p:nvSpPr>
        <p:spPr>
          <a:xfrm>
            <a:off x="7654248" y="2782669"/>
            <a:ext cx="161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পাহতো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98BB1-B5FB-45A9-83F7-3F8EE88F7634}"/>
              </a:ext>
            </a:extLst>
          </p:cNvPr>
          <p:cNvSpPr txBox="1"/>
          <p:nvPr/>
        </p:nvSpPr>
        <p:spPr>
          <a:xfrm>
            <a:off x="6030930" y="3360858"/>
            <a:ext cx="230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প্রতিনিধিরা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18341-BCB5-4FB6-B98E-D1EB3D0B8035}"/>
              </a:ext>
            </a:extLst>
          </p:cNvPr>
          <p:cNvSpPr txBox="1"/>
          <p:nvPr/>
        </p:nvSpPr>
        <p:spPr>
          <a:xfrm>
            <a:off x="6096000" y="3896234"/>
            <a:ext cx="306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ধরমী বা ধরমেশ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ADE26-CB02-4796-8B95-038066AFA72E}"/>
              </a:ext>
            </a:extLst>
          </p:cNvPr>
          <p:cNvSpPr txBox="1"/>
          <p:nvPr/>
        </p:nvSpPr>
        <p:spPr>
          <a:xfrm>
            <a:off x="6503542" y="4410972"/>
            <a:ext cx="170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ফাগুয়া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DD377-0700-4151-A513-ADCDA36641D7}"/>
              </a:ext>
            </a:extLst>
          </p:cNvPr>
          <p:cNvSpPr txBox="1"/>
          <p:nvPr/>
        </p:nvSpPr>
        <p:spPr>
          <a:xfrm>
            <a:off x="5435030" y="5009799"/>
            <a:ext cx="106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620148-0D27-45CC-A09D-D3B4C58B5698}"/>
              </a:ext>
            </a:extLst>
          </p:cNvPr>
          <p:cNvSpPr txBox="1"/>
          <p:nvPr/>
        </p:nvSpPr>
        <p:spPr>
          <a:xfrm>
            <a:off x="4262062" y="431517"/>
            <a:ext cx="3277455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ADAE6-1BDB-45EA-BF13-505D3E17AC1E}"/>
              </a:ext>
            </a:extLst>
          </p:cNvPr>
          <p:cNvSpPr txBox="1"/>
          <p:nvPr/>
        </p:nvSpPr>
        <p:spPr>
          <a:xfrm>
            <a:off x="1426395" y="1221596"/>
            <a:ext cx="93392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 জনগোষ্ঠী বাংলাদেশের কোন কোন অঞ্চলে বাস করে?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ভাষার নাম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গ্রাম প্রধানকে কী বলা হয়?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মতে পৃথিবীর সৃষ্টিকর্তা কে?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উৎসবের নাম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উৎসব কখন পালন করা হয়?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 ছেলেরা কী ধরনের পোশাক পরে?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 মেয়েরা কী ধরনের পোশাক পরে?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খাদ্য কী?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4ED94E-F8BA-4959-B16A-8350E06BAB76}"/>
              </a:ext>
            </a:extLst>
          </p:cNvPr>
          <p:cNvSpPr txBox="1"/>
          <p:nvPr/>
        </p:nvSpPr>
        <p:spPr>
          <a:xfrm>
            <a:off x="4139161" y="561714"/>
            <a:ext cx="3680105" cy="757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32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32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38CE2-8126-4A5E-ADA0-FC9BBF4AAD76}"/>
              </a:ext>
            </a:extLst>
          </p:cNvPr>
          <p:cNvSpPr txBox="1"/>
          <p:nvPr/>
        </p:nvSpPr>
        <p:spPr>
          <a:xfrm>
            <a:off x="970565" y="5179032"/>
            <a:ext cx="10017303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ওঁরাওদের জীবনধারার সাথে তোমাদের জীবনধারার কী কী মিল রয়েছে তা লিখ।  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7BB20E-2157-45C2-B2DB-DB3201246C55}"/>
              </a:ext>
            </a:extLst>
          </p:cNvPr>
          <p:cNvGrpSpPr/>
          <p:nvPr/>
        </p:nvGrpSpPr>
        <p:grpSpPr>
          <a:xfrm>
            <a:off x="2761207" y="1373581"/>
            <a:ext cx="6436011" cy="3675770"/>
            <a:chOff x="-340011" y="1084050"/>
            <a:chExt cx="7316163" cy="43896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C57B13-70C3-479A-99B3-F348117A7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0011" y="1084050"/>
              <a:ext cx="7316163" cy="43896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EA3F1F-DA6C-4098-AFC9-F21995A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276" y="3465023"/>
              <a:ext cx="997916" cy="6640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76347" y="1125020"/>
            <a:ext cx="6877653" cy="23039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80" b="1" spc="6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2880" b="1" spc="6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BEF056A9-AB57-4D35-B6D1-9D6FACF8C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70"/>
          <a:stretch/>
        </p:blipFill>
        <p:spPr>
          <a:xfrm>
            <a:off x="6000108" y="4183583"/>
            <a:ext cx="5984431" cy="2438392"/>
          </a:xfrm>
          <a:prstGeom prst="rect">
            <a:avLst/>
          </a:prstGeom>
        </p:spPr>
      </p:pic>
      <p:pic>
        <p:nvPicPr>
          <p:cNvPr id="4" name="Picture 3" descr="birds-1.gif">
            <a:extLst>
              <a:ext uri="{FF2B5EF4-FFF2-40B4-BE49-F238E27FC236}">
                <a16:creationId xmlns:a16="http://schemas.microsoft.com/office/drawing/2014/main" id="{E90B5E6B-6DC2-4564-A9F2-F0BD032C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341" y="2334867"/>
            <a:ext cx="3853665" cy="3387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lton\Desktop\গারো\1421402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93" y="279750"/>
            <a:ext cx="4695147" cy="63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739760" y="228600"/>
            <a:ext cx="3538823" cy="1524000"/>
            <a:chOff x="215759" y="228600"/>
            <a:chExt cx="3538823" cy="1524000"/>
          </a:xfrm>
        </p:grpSpPr>
        <p:sp>
          <p:nvSpPr>
            <p:cNvPr id="2" name="Right Arrow 1"/>
            <p:cNvSpPr/>
            <p:nvPr/>
          </p:nvSpPr>
          <p:spPr>
            <a:xfrm>
              <a:off x="858982" y="228600"/>
              <a:ext cx="2895600" cy="15240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মানচিত্রে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pic>
          <p:nvPicPr>
            <p:cNvPr id="2051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" y="654775"/>
              <a:ext cx="671650" cy="6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690716" y="3503951"/>
            <a:ext cx="3588750" cy="1524000"/>
            <a:chOff x="121375" y="2438400"/>
            <a:chExt cx="3588750" cy="1524000"/>
          </a:xfrm>
        </p:grpSpPr>
        <p:sp>
          <p:nvSpPr>
            <p:cNvPr id="5" name="Right Arrow 4"/>
            <p:cNvSpPr/>
            <p:nvPr/>
          </p:nvSpPr>
          <p:spPr>
            <a:xfrm>
              <a:off x="814525" y="2438400"/>
              <a:ext cx="2895600" cy="15240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নৃ-জাতি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গোষ্ঠীর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9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75" y="2864575"/>
              <a:ext cx="671650" cy="6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650292" y="5257800"/>
            <a:ext cx="3790358" cy="1200329"/>
            <a:chOff x="124691" y="4114800"/>
            <a:chExt cx="3790358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194850" y="4114800"/>
              <a:ext cx="2720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চাকমা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হাজং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মারমা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ওঁরাও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ইত‌্যাদি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4691" y="4135604"/>
              <a:ext cx="1073477" cy="1018298"/>
              <a:chOff x="1574143" y="5334000"/>
              <a:chExt cx="1071564" cy="1071564"/>
            </a:xfrm>
          </p:grpSpPr>
          <p:pic>
            <p:nvPicPr>
              <p:cNvPr id="2053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143" y="5334000"/>
                <a:ext cx="1071564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828799" y="5689684"/>
                <a:ext cx="605798" cy="32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/>
                  <a:t>উত্তর</a:t>
                </a:r>
                <a:endParaRPr lang="en-US" sz="1400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690716" y="2162553"/>
            <a:ext cx="3587867" cy="1018298"/>
            <a:chOff x="126292" y="1653404"/>
            <a:chExt cx="3587867" cy="1018298"/>
          </a:xfrm>
        </p:grpSpPr>
        <p:sp>
          <p:nvSpPr>
            <p:cNvPr id="3" name="TextBox 2"/>
            <p:cNvSpPr txBox="1"/>
            <p:nvPr/>
          </p:nvSpPr>
          <p:spPr>
            <a:xfrm>
              <a:off x="1170709" y="1667258"/>
              <a:ext cx="2543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নৃ-জাতি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গোষ্ঠীর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6292" y="1653404"/>
              <a:ext cx="1073477" cy="1018298"/>
              <a:chOff x="1574143" y="5334000"/>
              <a:chExt cx="1071564" cy="1071564"/>
            </a:xfrm>
          </p:grpSpPr>
          <p:pic>
            <p:nvPicPr>
              <p:cNvPr id="18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143" y="5334000"/>
                <a:ext cx="1071564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828800" y="5689684"/>
                <a:ext cx="565447" cy="29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উত্তর</a:t>
                </a:r>
                <a:endParaRPr lang="en-US" sz="1200" b="1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E208E0D-27AE-4B04-8733-FB8408B394D8}"/>
              </a:ext>
            </a:extLst>
          </p:cNvPr>
          <p:cNvSpPr txBox="1"/>
          <p:nvPr/>
        </p:nvSpPr>
        <p:spPr>
          <a:xfrm>
            <a:off x="-35373" y="6622506"/>
            <a:ext cx="396240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ফেরদৌস,রাজাপুর-ঝালকাঠি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42E6793-B3C4-4A71-B9EE-84AB6C1FBBF8}"/>
              </a:ext>
            </a:extLst>
          </p:cNvPr>
          <p:cNvSpPr/>
          <p:nvPr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A4E92D3-21FB-429F-8CB1-C5AE496E32B4}"/>
              </a:ext>
            </a:extLst>
          </p:cNvPr>
          <p:cNvSpPr/>
          <p:nvPr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BE37EC-8486-4AD1-9B19-B4C90D418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ED2475D-5A16-4885-9F3D-3D3576D65E22}"/>
              </a:ext>
            </a:extLst>
          </p:cNvPr>
          <p:cNvSpPr txBox="1"/>
          <p:nvPr/>
        </p:nvSpPr>
        <p:spPr>
          <a:xfrm>
            <a:off x="9434110" y="6599799"/>
            <a:ext cx="396240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ফেরদৌস,রাজাপুর-ঝালকাঠি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74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1-01-17-17-00-04-01943  7900-marma1.jpg">
            <a:extLst>
              <a:ext uri="{FF2B5EF4-FFF2-40B4-BE49-F238E27FC236}">
                <a16:creationId xmlns:a16="http://schemas.microsoft.com/office/drawing/2014/main" id="{85DB415A-A166-4E13-A0C2-05F0BC71E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93" y="3293895"/>
            <a:ext cx="5096135" cy="2545609"/>
          </a:xfrm>
          <a:prstGeom prst="rect">
            <a:avLst/>
          </a:prstGeom>
          <a:ln>
            <a:solidFill>
              <a:srgbClr val="FF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2EB7DB-3643-4F2B-AA73-FEE5D2621308}"/>
              </a:ext>
            </a:extLst>
          </p:cNvPr>
          <p:cNvSpPr txBox="1"/>
          <p:nvPr/>
        </p:nvSpPr>
        <p:spPr>
          <a:xfrm>
            <a:off x="3138984" y="5839504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ক্ষুদ্র নৃ-গোষ্ঠীর ছবি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4EC9A-7982-4DE8-AAE1-90E7705F6FFD}"/>
              </a:ext>
            </a:extLst>
          </p:cNvPr>
          <p:cNvSpPr txBox="1"/>
          <p:nvPr/>
        </p:nvSpPr>
        <p:spPr>
          <a:xfrm>
            <a:off x="9434110" y="6599799"/>
            <a:ext cx="396240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ফেরদৌস,রাজাপুর-ঝালকাঠি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BF3FF-9780-4860-8ADC-A5EB9269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" y="594000"/>
            <a:ext cx="5096135" cy="2545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03C16-9AC3-4410-A8A1-F19F5A7B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" y="3250691"/>
            <a:ext cx="5096135" cy="2519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F689DE-5BAA-4368-8920-B3D255C50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93" y="630935"/>
            <a:ext cx="5096135" cy="26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402" y="232670"/>
            <a:ext cx="3051425" cy="52322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9046" y="4584843"/>
            <a:ext cx="918317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(14).jpg">
            <a:extLst>
              <a:ext uri="{FF2B5EF4-FFF2-40B4-BE49-F238E27FC236}">
                <a16:creationId xmlns:a16="http://schemas.microsoft.com/office/drawing/2014/main" id="{3E67D0A3-9F5C-4849-80E6-5835B07E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92" y="1117655"/>
            <a:ext cx="4677950" cy="4019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(12).jpg">
            <a:extLst>
              <a:ext uri="{FF2B5EF4-FFF2-40B4-BE49-F238E27FC236}">
                <a16:creationId xmlns:a16="http://schemas.microsoft.com/office/drawing/2014/main" id="{26D347C5-3629-4AFF-8E91-A4A315AC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58" y="1220396"/>
            <a:ext cx="4825673" cy="4019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8C0F08-F865-4754-ABC4-17C4E6CC30EB}"/>
              </a:ext>
            </a:extLst>
          </p:cNvPr>
          <p:cNvSpPr txBox="1"/>
          <p:nvPr/>
        </p:nvSpPr>
        <p:spPr>
          <a:xfrm>
            <a:off x="3195263" y="494280"/>
            <a:ext cx="49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এরা কোন নৃ-গোষ্ঠী?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01412-F2A7-4BA2-BF2C-638BBFE90D2C}"/>
              </a:ext>
            </a:extLst>
          </p:cNvPr>
          <p:cNvSpPr txBox="1"/>
          <p:nvPr/>
        </p:nvSpPr>
        <p:spPr>
          <a:xfrm>
            <a:off x="4115710" y="5508656"/>
            <a:ext cx="553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হলো ওঁরাও নৃগোষ্ঠী।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335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87040" y="3154680"/>
            <a:ext cx="658368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extBox 14"/>
          <p:cNvSpPr txBox="1"/>
          <p:nvPr/>
        </p:nvSpPr>
        <p:spPr>
          <a:xfrm>
            <a:off x="2895600" y="3784045"/>
            <a:ext cx="6675120" cy="10895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4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অটিস্টিক শিশুর অধিকার </a:t>
            </a:r>
            <a:endParaRPr lang="en-US" sz="64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040" y="3154680"/>
            <a:ext cx="658368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TextBox 17"/>
          <p:cNvSpPr txBox="1"/>
          <p:nvPr/>
        </p:nvSpPr>
        <p:spPr>
          <a:xfrm>
            <a:off x="2895600" y="3219617"/>
            <a:ext cx="667512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 (বাংলাদেশের)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3047" y="630716"/>
            <a:ext cx="768022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7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07EF6-08AC-4AB6-91D8-C11BADD2AD09}"/>
              </a:ext>
            </a:extLst>
          </p:cNvPr>
          <p:cNvSpPr txBox="1"/>
          <p:nvPr/>
        </p:nvSpPr>
        <p:spPr>
          <a:xfrm>
            <a:off x="3942202" y="3210282"/>
            <a:ext cx="506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6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69898E4-DFC3-49FB-ADDF-F85C2A479917}"/>
              </a:ext>
            </a:extLst>
          </p:cNvPr>
          <p:cNvSpPr/>
          <p:nvPr/>
        </p:nvSpPr>
        <p:spPr>
          <a:xfrm>
            <a:off x="5715918" y="2148672"/>
            <a:ext cx="760164" cy="90113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(12).jpg">
            <a:extLst>
              <a:ext uri="{FF2B5EF4-FFF2-40B4-BE49-F238E27FC236}">
                <a16:creationId xmlns:a16="http://schemas.microsoft.com/office/drawing/2014/main" id="{893FECC9-67AD-456B-94F2-9432701010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113" y="256854"/>
            <a:ext cx="11815280" cy="6493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7043" y="990499"/>
            <a:ext cx="4572000" cy="1171277"/>
          </a:xfrm>
          <a:prstGeom prst="cloudCallou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880" y="2528602"/>
            <a:ext cx="5669280" cy="351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16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----------------</a:t>
            </a:r>
            <a:endParaRPr lang="en-US" sz="216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784CD-58EC-4716-81C5-FDEB521BEF4E}"/>
              </a:ext>
            </a:extLst>
          </p:cNvPr>
          <p:cNvSpPr txBox="1"/>
          <p:nvPr/>
        </p:nvSpPr>
        <p:spPr>
          <a:xfrm>
            <a:off x="1706881" y="3898416"/>
            <a:ext cx="92145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6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সংস্কৃতি বর্ণনা করতে পারবে।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BD1FF-CD7B-437B-AE17-75D9037CC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5" y="944933"/>
            <a:ext cx="3116454" cy="207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>
            <a:extLst>
              <a:ext uri="{FF2B5EF4-FFF2-40B4-BE49-F238E27FC236}">
                <a16:creationId xmlns:a16="http://schemas.microsoft.com/office/drawing/2014/main" id="{6AE5E5C0-D7A4-46FC-A0FE-BE302E560F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t="1118" b="8290"/>
          <a:stretch>
            <a:fillRect/>
          </a:stretch>
        </p:blipFill>
        <p:spPr>
          <a:xfrm>
            <a:off x="864869" y="457200"/>
            <a:ext cx="4684889" cy="5943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8B7295F-FD30-426B-8E9B-61B57ABD2F82}"/>
              </a:ext>
            </a:extLst>
          </p:cNvPr>
          <p:cNvSpPr/>
          <p:nvPr/>
        </p:nvSpPr>
        <p:spPr>
          <a:xfrm>
            <a:off x="1279132" y="2486346"/>
            <a:ext cx="220894" cy="215757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463D47-5101-4D3E-B2EF-3399C83A0616}"/>
              </a:ext>
            </a:extLst>
          </p:cNvPr>
          <p:cNvSpPr/>
          <p:nvPr/>
        </p:nvSpPr>
        <p:spPr>
          <a:xfrm>
            <a:off x="1376737" y="1178958"/>
            <a:ext cx="220894" cy="21575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5D1847-BC59-4CD6-B0CD-024446ECBC95}"/>
              </a:ext>
            </a:extLst>
          </p:cNvPr>
          <p:cNvSpPr/>
          <p:nvPr/>
        </p:nvSpPr>
        <p:spPr>
          <a:xfrm>
            <a:off x="1962365" y="1582220"/>
            <a:ext cx="226032" cy="23630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C6377B-B48E-457A-8FBB-A513D6B11DBF}"/>
              </a:ext>
            </a:extLst>
          </p:cNvPr>
          <p:cNvSpPr txBox="1"/>
          <p:nvPr/>
        </p:nvSpPr>
        <p:spPr>
          <a:xfrm>
            <a:off x="8284683" y="2339083"/>
            <a:ext cx="2628184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 </a:t>
            </a:r>
            <a:endParaRPr lang="en-US" sz="36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B2226-D09F-4D40-8BF0-F389835FAFF6}"/>
              </a:ext>
            </a:extLst>
          </p:cNvPr>
          <p:cNvSpPr txBox="1"/>
          <p:nvPr/>
        </p:nvSpPr>
        <p:spPr>
          <a:xfrm>
            <a:off x="8284683" y="3429001"/>
            <a:ext cx="262818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রংপুর 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2723B-26DB-4D9A-9B03-82D59E04EE25}"/>
              </a:ext>
            </a:extLst>
          </p:cNvPr>
          <p:cNvSpPr txBox="1"/>
          <p:nvPr/>
        </p:nvSpPr>
        <p:spPr>
          <a:xfrm>
            <a:off x="8284683" y="4518917"/>
            <a:ext cx="2628183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  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5EC5E-F00B-4901-8388-3ADB5EDBB094}"/>
              </a:ext>
            </a:extLst>
          </p:cNvPr>
          <p:cNvSpPr txBox="1"/>
          <p:nvPr/>
        </p:nvSpPr>
        <p:spPr>
          <a:xfrm>
            <a:off x="7102868" y="315378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উত্তরবঙ্গের দিনাজপুর , রংপুর ও রাজশাহী জেলায়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ওঁরাও জাতিসত্তা </a:t>
            </a:r>
            <a:r>
              <a:rPr lang="bn-BD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 করে 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38B29B-C051-4B93-A42E-0F901FFC6D4B}"/>
              </a:ext>
            </a:extLst>
          </p:cNvPr>
          <p:cNvSpPr/>
          <p:nvPr/>
        </p:nvSpPr>
        <p:spPr>
          <a:xfrm>
            <a:off x="7877710" y="2608972"/>
            <a:ext cx="220894" cy="21575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9E0D4E-37EB-4C71-BC99-DC79EEFE0E1E}"/>
              </a:ext>
            </a:extLst>
          </p:cNvPr>
          <p:cNvSpPr/>
          <p:nvPr/>
        </p:nvSpPr>
        <p:spPr>
          <a:xfrm>
            <a:off x="7877710" y="4717846"/>
            <a:ext cx="220894" cy="215757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790765-EA4D-49DF-8FF8-75ED14E11F59}"/>
              </a:ext>
            </a:extLst>
          </p:cNvPr>
          <p:cNvSpPr/>
          <p:nvPr/>
        </p:nvSpPr>
        <p:spPr>
          <a:xfrm>
            <a:off x="7872572" y="3661313"/>
            <a:ext cx="226032" cy="23630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41D1CE-8D5D-4FDF-BE2C-C10F235A0C46}"/>
              </a:ext>
            </a:extLst>
          </p:cNvPr>
          <p:cNvSpPr txBox="1"/>
          <p:nvPr/>
        </p:nvSpPr>
        <p:spPr>
          <a:xfrm>
            <a:off x="3482939" y="574351"/>
            <a:ext cx="194909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bn-BD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bn-BD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1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s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1051560"/>
            <a:ext cx="4937760" cy="3291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images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1" y="1051561"/>
            <a:ext cx="4674870" cy="3291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3901440" y="228601"/>
            <a:ext cx="4754880" cy="535531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যাদেরকে দেখছ , তারা কারা?</a:t>
            </a:r>
            <a:endParaRPr lang="en-US" sz="288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7280" y="4617721"/>
            <a:ext cx="2468880" cy="5355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ওরাঁও জনগোষ্ঠী </a:t>
            </a:r>
            <a:endParaRPr lang="en-US" sz="288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9840" y="5252443"/>
            <a:ext cx="69494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জনগোষ্ঠী বাংলাদেশের কোন কোন অঞ্চলে বাস করে?</a:t>
            </a:r>
            <a:endParaRPr lang="en-US" sz="288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5897881"/>
            <a:ext cx="7680960" cy="5355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ওরাঁও জনগোষ্ঠী রাজশাহী,রংপুর ও দিনাজপুর অঞ্চলে বাস করে।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F6CFD0"/>
      </a:accent5>
      <a:accent6>
        <a:srgbClr val="C62324"/>
      </a:accent6>
      <a:hlink>
        <a:srgbClr val="0D2E46"/>
      </a:hlink>
      <a:folHlink>
        <a:srgbClr val="356A9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574</TotalTime>
  <Words>491</Words>
  <Application>Microsoft Office PowerPoint</Application>
  <PresentationFormat>Widescreen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</cp:revision>
  <dcterms:created xsi:type="dcterms:W3CDTF">2020-08-18T04:55:31Z</dcterms:created>
  <dcterms:modified xsi:type="dcterms:W3CDTF">2020-12-18T17:33:08Z</dcterms:modified>
</cp:coreProperties>
</file>