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4" r:id="rId2"/>
    <p:sldId id="270" r:id="rId3"/>
    <p:sldId id="266" r:id="rId4"/>
    <p:sldId id="284" r:id="rId5"/>
    <p:sldId id="272" r:id="rId6"/>
    <p:sldId id="289" r:id="rId7"/>
    <p:sldId id="271" r:id="rId8"/>
    <p:sldId id="268" r:id="rId9"/>
    <p:sldId id="273" r:id="rId10"/>
    <p:sldId id="290" r:id="rId11"/>
    <p:sldId id="285" r:id="rId12"/>
    <p:sldId id="286" r:id="rId13"/>
    <p:sldId id="291" r:id="rId14"/>
    <p:sldId id="287" r:id="rId15"/>
    <p:sldId id="28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1FF"/>
    <a:srgbClr val="CFFCFD"/>
    <a:srgbClr val="CCFF66"/>
    <a:srgbClr val="E7E7FF"/>
    <a:srgbClr val="CCCCFF"/>
    <a:srgbClr val="CCECFF"/>
    <a:srgbClr val="CCFFCC"/>
    <a:srgbClr val="66FFFF"/>
    <a:srgbClr val="E6F6D6"/>
    <a:srgbClr val="FC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3F80C-922D-46F4-B341-072351C3828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C5343-A24A-4E2E-99CA-C1403DF78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স্বাগতম দ্বারা 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সাথে কুশল বিনিময় করে শ্রেণি কার্যক্রম শুরু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2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সময়----৫ মিনিট।</a:t>
            </a:r>
            <a:r>
              <a:rPr lang="en-US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বিন্যস্ত উপাত্তের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গড় নির্ণয়ের জন্য ঘর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কয়টি? 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কী বোঘায়?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কীসের প্রতীক?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বিন্যস্ত উপাত্তের গড় নির্ণয়ের সূত্র কী?  শিক্ষার্থীদের ধার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দেওয়া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07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সমস্যাটির সমাধান করার সহায়তা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5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 -----৫ মিনিট।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0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প্রশ্নের উত্তরগুলো শিক্ষার্থীদের দ্বারা বোর্ডে লেখানো যেতে পারে।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সময়----৮ মিনিট।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93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ধারনা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40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ধন্যবাদ</a:t>
            </a:r>
            <a:r>
              <a:rPr lang="bn-IN" baseline="0" smtClean="0"/>
              <a:t> জ্ঞাপনের মাধ্যমে শ্রেণীর কার্যক্রম শেষ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5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চিত্রে কত প্রকারের আম আছে?আমের মোট ওজন কত? মোট আমের সংখ্যা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কত?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প্রতিটি আমের গড় ওজন কত?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 আমের চিত্র দেখিয়ে প্রশ্নোত্তরের মাধ্যমে শ্রেণিতে পাঠের অনুকুল পরিবেশ সৃষ্টতে সহায়তা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বয়স কোন অক্ষে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আচগে?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অক্ষের বিন্দুগুলো কী কী? জনস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ংখ্যার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হার কোন অক্ষে আছে?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Y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অক্ষের বিন্দুগুলো কী?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কেন্দ্রীয় প্রবনতা কী ? এর পরিমাপক কী? পাঠ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ঘোষণা।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কয়টি স্তম্ভ আছে?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মোট টিফিন বক্সের সংখ্যা কত? প্রত্যেক স্তম্ভে কয়টি টিফিন বক্স আছে? ঐ সংখ্যাটিকে কী বলে? গাণিতিক গড় কাকে বলে?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বোর্ডকে কী ধরা হয়? পাশের হারকে কী ধরা হয়? প্রদত্ত তথ্যের গড় কত? উপাত্ত সংখ্যার প্রতীক কী? সংখ্যা সূচকের মানের প্রতীক কী? গাণিতিক গড়ের প্রতীক কী? গড় নির্ণয়ের সূত্র কী?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সমস্যার সমাধাব  করার সহায়তা করা যেতে পারে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অনুমিত গড় নির্ণয়ের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নিয়ম কী? উপাত্ত সংখ্যা কত? ক্রমযোজিত সমষ্টি কত? বিয়োগফলের গড় কত? প্রকৃত গড় নির্ণয়ের সূত্র কী? প্রকৃত গড় কত?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5343-A24A-4E2E-99CA-C1403DF78F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762000"/>
            <a:ext cx="5867400" cy="156966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9600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9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6669"/>
            <a:ext cx="7924800" cy="646331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" y="1323184"/>
            <a:ext cx="8065570" cy="4239416"/>
            <a:chOff x="439143" y="1219200"/>
            <a:chExt cx="8201938" cy="4419600"/>
          </a:xfrm>
        </p:grpSpPr>
        <p:sp>
          <p:nvSpPr>
            <p:cNvPr id="32" name="TextBox 31"/>
            <p:cNvSpPr txBox="1"/>
            <p:nvPr/>
          </p:nvSpPr>
          <p:spPr>
            <a:xfrm>
              <a:off x="1295400" y="5054025"/>
              <a:ext cx="5806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4561" y="5054025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074" y="1219200"/>
              <a:ext cx="995852" cy="18288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240971"/>
              <a:ext cx="995852" cy="18288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936" y="1240971"/>
              <a:ext cx="995852" cy="18288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348" y="1231610"/>
              <a:ext cx="995852" cy="18288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57" y="1219200"/>
              <a:ext cx="995852" cy="18288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983" y="1240971"/>
              <a:ext cx="995852" cy="18288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319" y="1240971"/>
              <a:ext cx="995852" cy="18288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175579" y="3618618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1283105" y="3622149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2372956" y="3640572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3470237" y="3622151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4613237" y="3622152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5725756" y="3622153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6823037" y="3616364"/>
              <a:ext cx="2081607" cy="1554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066800" y="2819400"/>
              <a:ext cx="6158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05961" y="2819400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57722" y="2773814"/>
              <a:ext cx="575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4052" y="2768025"/>
              <a:ext cx="627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25255" y="2768025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3914" y="2768025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33697" y="2819400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6322" y="5008439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2652" y="5002650"/>
              <a:ext cx="5293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86299" y="5002650"/>
              <a:ext cx="542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52514" y="500265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60040" y="5002650"/>
              <a:ext cx="5389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33400" y="5715000"/>
            <a:ext cx="8065570" cy="646331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অবিন্যস্ত উপাত্তের গাণিতিক গড়(সংক্ষিপ্ত পদ্ধতি) নির্ণয় কর।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46211"/>
              </p:ext>
            </p:extLst>
          </p:nvPr>
        </p:nvGraphicFramePr>
        <p:xfrm>
          <a:off x="609600" y="533400"/>
          <a:ext cx="2133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64402"/>
              </p:ext>
            </p:extLst>
          </p:nvPr>
        </p:nvGraphicFramePr>
        <p:xfrm>
          <a:off x="3890962" y="533400"/>
          <a:ext cx="37338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শ্রেণিমধ্যমান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৪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k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৭</m:t>
                      </m:r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n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৪০</m:t>
                      </m:r>
                      <m:r>
                        <a:rPr lang="en-US" sz="2400" b="0" i="0" smtClean="0">
                          <a:latin typeface="Cambria Math"/>
                        </a:rPr>
                        <m:t>  </m:t>
                      </m:r>
                      <m:r>
                        <a:rPr lang="bn-IN" sz="2400" b="0" i="0" smtClean="0">
                          <a:latin typeface="Cambria Math"/>
                        </a:rPr>
                        <m:t>      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 =</m:t>
                          </m:r>
                          <m:r>
                            <a:rPr lang="bn-IN" sz="2400" b="0" i="0" smtClean="0">
                              <a:latin typeface="Cambria Math"/>
                            </a:rPr>
                            <m:t>২০৪০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63569"/>
              </p:ext>
            </p:extLst>
          </p:nvPr>
        </p:nvGraphicFramePr>
        <p:xfrm>
          <a:off x="3810000" y="31575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Worksheet" r:id="rId5" imgW="1228770" imgH="390615" progId="Excel.Sheet.12">
                  <p:embed/>
                </p:oleObj>
              </mc:Choice>
              <mc:Fallback>
                <p:oleObj name="Worksheet" r:id="rId5" imgW="1228770" imgH="390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31575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95436"/>
              </p:ext>
            </p:extLst>
          </p:nvPr>
        </p:nvGraphicFramePr>
        <p:xfrm>
          <a:off x="2743200" y="533400"/>
          <a:ext cx="990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২০৫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২২৪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71506"/>
              </p:ext>
            </p:extLst>
          </p:nvPr>
        </p:nvGraphicFramePr>
        <p:xfrm>
          <a:off x="7620000" y="533400"/>
          <a:ext cx="1062038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২৪৮.৫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৫৫৫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৩২৭.৫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২২৬.৫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04905"/>
              </p:ext>
            </p:extLst>
          </p:nvPr>
        </p:nvGraphicFramePr>
        <p:xfrm>
          <a:off x="5105400" y="1352006"/>
          <a:ext cx="13716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solidFill>
                <a:srgbClr val="E8E2EE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bn-IN" sz="2400" b="0" i="1" smtClean="0">
                          <a:latin typeface="Cambria Math"/>
                          <a:ea typeface="Cambria Math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bn-IN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80076" y="5257800"/>
            <a:ext cx="4806724" cy="1138773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বিন্যস্ত উপাত্তের গাণিতিক</a:t>
            </a:r>
          </a:p>
          <a:p>
            <a:pPr algn="ctr"/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 গড় নির্ণয়ের  পদ্ধতি</a:t>
            </a:r>
          </a:p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16054" r="12912" b="5022"/>
          <a:stretch/>
        </p:blipFill>
        <p:spPr>
          <a:xfrm>
            <a:off x="6660104" y="457201"/>
            <a:ext cx="1858118" cy="1807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0" y="3013748"/>
            <a:ext cx="1858118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6312"/>
          <a:stretch/>
        </p:blipFill>
        <p:spPr>
          <a:xfrm>
            <a:off x="6668171" y="3013748"/>
            <a:ext cx="1886913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0" y="457200"/>
            <a:ext cx="1858118" cy="18271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16" y="477368"/>
            <a:ext cx="1858118" cy="1807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B0B9C2"/>
              </a:clrFrom>
              <a:clrTo>
                <a:srgbClr val="B0B9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2000" r="2572" b="2191"/>
          <a:stretch/>
        </p:blipFill>
        <p:spPr>
          <a:xfrm>
            <a:off x="685800" y="3013748"/>
            <a:ext cx="1858118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85800" y="2362123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 smtClean="0">
                <a:latin typeface="Times New Roman"/>
                <a:cs typeface="Times New Roman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477" y="2351237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৩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1220" y="2351237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৪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6967" y="2351236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৫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4862784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৬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1477" y="4851898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৭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1220" y="4851898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৮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6967" y="4851897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৯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77" y="3013748"/>
            <a:ext cx="1861457" cy="17666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477368"/>
            <a:ext cx="1895475" cy="181927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708962" y="5522893"/>
            <a:ext cx="7809259" cy="954107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৪২টি মিষ্টির ওজন( গ্রামে) দেওয়া আছে। গনসংখ্যা নিবেশণ সারণি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তৈরি করে গাণিতিক গড়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20469"/>
            <a:ext cx="7924800" cy="646331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2999"/>
            <a:ext cx="5377543" cy="41365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33105"/>
              </p:ext>
            </p:extLst>
          </p:nvPr>
        </p:nvGraphicFramePr>
        <p:xfrm>
          <a:off x="6019800" y="1153885"/>
          <a:ext cx="24384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৪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৫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৬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৭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৮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৯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410200"/>
            <a:ext cx="7924800" cy="954107"/>
          </a:xfrm>
          <a:prstGeom prst="rect">
            <a:avLst/>
          </a:prstGeom>
          <a:solidFill>
            <a:srgbClr val="E7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গরুগুলোর ওজন(কেজি) দেওয়া আছে। গণসংখ্যা সারণি তৈরি করে  গড়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56941"/>
              </p:ext>
            </p:extLst>
          </p:nvPr>
        </p:nvGraphicFramePr>
        <p:xfrm>
          <a:off x="914400" y="1146175"/>
          <a:ext cx="24384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৪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৫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৬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৭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৮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৯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420469"/>
            <a:ext cx="7620000" cy="646331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9068"/>
              </p:ext>
            </p:extLst>
          </p:nvPr>
        </p:nvGraphicFramePr>
        <p:xfrm>
          <a:off x="33528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08956"/>
              </p:ext>
            </p:extLst>
          </p:nvPr>
        </p:nvGraphicFramePr>
        <p:xfrm>
          <a:off x="33528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43167"/>
              </p:ext>
            </p:extLst>
          </p:nvPr>
        </p:nvGraphicFramePr>
        <p:xfrm>
          <a:off x="45720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87468"/>
              </p:ext>
            </p:extLst>
          </p:nvPr>
        </p:nvGraphicFramePr>
        <p:xfrm>
          <a:off x="45720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৬১০.৫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৫২৪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৫২৮.৫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৪২৭.৫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solidFill>
                <a:srgbClr val="E6F6D6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bn-IN" sz="28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কত?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176" t="-7865" b="-3033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91200" y="321058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২৮১৫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79042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৫৬.৩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143000"/>
            <a:ext cx="2743200" cy="523220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666220"/>
            <a:ext cx="2743200" cy="523220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267200"/>
            <a:ext cx="27540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344180"/>
            <a:ext cx="76308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943600"/>
            <a:ext cx="76308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শ্রেণীর মধ্যমান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44335"/>
              </p:ext>
            </p:extLst>
          </p:nvPr>
        </p:nvGraphicFramePr>
        <p:xfrm>
          <a:off x="533402" y="3048000"/>
          <a:ext cx="7924798" cy="1371600"/>
        </p:xfrm>
        <a:graphic>
          <a:graphicData uri="http://schemas.openxmlformats.org/drawingml/2006/table">
            <a:tbl>
              <a:tblPr firstCol="1" bandRow="1" bandCol="1">
                <a:tableStyleId>{5940675A-B579-460E-94D1-54222C63F5DA}</a:tableStyleId>
              </a:tblPr>
              <a:tblGrid>
                <a:gridCol w="56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4648200"/>
            <a:ext cx="7924800" cy="1200329"/>
          </a:xfrm>
          <a:prstGeom prst="rect">
            <a:avLst/>
          </a:prstGeom>
          <a:solidFill>
            <a:srgbClr val="F9F3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ক. শ্রেণিব্যবধান ৫ ধরে শ্রে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খ. শ্রেণিব্যবধান ৫ ধরে গণসংখ্যা নিবেশণ সারণি তৈরি কর।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গ. সারণি থেকে গড় নির্ণয়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362200"/>
            <a:ext cx="7889488" cy="461665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৮ম শ্রেণীর ৪২ জন শিক্ষার্থীর বার্ষিক পরীক্ষায় গণিত বিষয়ের প্রাপ্ত নম্বর হলোঃ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725269"/>
            <a:ext cx="7924800" cy="646331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7262" b="41894"/>
          <a:stretch/>
        </p:blipFill>
        <p:spPr>
          <a:xfrm>
            <a:off x="762000" y="1077686"/>
            <a:ext cx="7522028" cy="4942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8496">
            <a:off x="3084131" y="1941519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014" y="649069"/>
            <a:ext cx="7647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নামঃবিপ্লব কুমার দত্ত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014" y="1334869"/>
            <a:ext cx="7647785" cy="646331"/>
          </a:xfrm>
          <a:prstGeom prst="rect">
            <a:avLst/>
          </a:prstGeom>
          <a:solidFill>
            <a:srgbClr val="FFAB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(গণিত)</a:t>
            </a:r>
            <a:endParaRPr lang="bn-IN" sz="3600" dirty="0">
              <a:solidFill>
                <a:srgbClr val="00206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113" y="2060138"/>
            <a:ext cx="7647785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পশ্চিম বড়ঘোনা রহমানিয়া দাখিল মাদ্রাসা,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বাঁশখালী,চট্টগ্রাম।</a:t>
            </a:r>
            <a:r>
              <a:rPr lang="en-US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015" y="2706469"/>
            <a:ext cx="7647784" cy="646331"/>
          </a:xfrm>
          <a:prstGeom prst="rect">
            <a:avLst/>
          </a:prstGeom>
          <a:solidFill>
            <a:srgbClr val="FFAB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বাঁশখালী,চট্টগ্রাম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015" y="3392269"/>
            <a:ext cx="7647783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৯২৮৬০২১০৮</a:t>
            </a:r>
            <a:r>
              <a:rPr lang="bn-BD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013" y="4078069"/>
            <a:ext cx="7647785" cy="646331"/>
          </a:xfrm>
          <a:prstGeom prst="rect">
            <a:avLst/>
          </a:prstGeom>
          <a:solidFill>
            <a:srgbClr val="FFAB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শ্রেণিঃ গণিত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▼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একাদশ অধ্যায়ঃ তথ্য ও উপাত্ত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014" y="4763869"/>
            <a:ext cx="7647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গাণিতিক গড়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015" y="5449669"/>
            <a:ext cx="7647786" cy="646331"/>
          </a:xfrm>
          <a:prstGeom prst="rect">
            <a:avLst/>
          </a:prstGeom>
          <a:solidFill>
            <a:srgbClr val="FFAB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  <a:r>
              <a:rPr lang="en-US" sz="3600" dirty="0" smtClean="0">
                <a:latin typeface="Times New Roman"/>
                <a:cs typeface="Times New Roman"/>
              </a:rPr>
              <a:t>▼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08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21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4880"/>
            <a:ext cx="7315200" cy="5303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3230880"/>
            <a:ext cx="5827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বৃষ্টিপাতের গড় নির্ণয় করতে কী কী প্রয়োজন?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4880"/>
            <a:ext cx="7315200" cy="5291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প্রত্যেক প্রকার আমের মোট ওজন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990" y="4174884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2518" y="3301425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262091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44068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০০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3" b="11675"/>
          <a:stretch/>
        </p:blipFill>
        <p:spPr>
          <a:xfrm>
            <a:off x="1281461" y="1524000"/>
            <a:ext cx="7075714" cy="41896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5737136"/>
            <a:ext cx="7671375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latin typeface="Times New Roman"/>
                <a:cs typeface="Times New Roman"/>
              </a:rPr>
              <a:t>→</a:t>
            </a:r>
            <a:r>
              <a:rPr lang="bn-IN" sz="3200" dirty="0" smtClean="0">
                <a:latin typeface="Times New Roman"/>
                <a:cs typeface="Times New Roman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   ২০   ৩০   ৪০    ৫০    ৬০   ৭০    ৮০   ৯০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11654" y="3335989"/>
            <a:ext cx="4217517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জনসংখ্যার 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1338" y="1520947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কেন্দ্রীয় প্রবনতা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343" y="1519619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5575" y="1542718"/>
            <a:ext cx="59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4716" y="572869"/>
            <a:ext cx="7652459" cy="646331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গড়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14400"/>
            <a:ext cx="6858000" cy="4955203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গাণিতিক গড় ব্যাখ্যা করতে পারবে;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গাণিতিক গড়ের সূত্র বর্ণনা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গাণিতিক সূত্রের সাহায্যে গড় নির্ণয়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গড় নির্ণয় করে সমস্যা সমাধান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883228"/>
            <a:ext cx="1828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426028"/>
            <a:ext cx="1828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968828"/>
            <a:ext cx="18288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111828"/>
            <a:ext cx="1828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654628"/>
            <a:ext cx="18288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197428"/>
            <a:ext cx="18288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2198914"/>
            <a:ext cx="18288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741714"/>
            <a:ext cx="18288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284514"/>
            <a:ext cx="182880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2427514"/>
            <a:ext cx="1828800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970314"/>
            <a:ext cx="1828800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513114"/>
            <a:ext cx="1828800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18288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1828800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82880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19400"/>
            <a:ext cx="1828800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05000"/>
            <a:ext cx="1828800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511628"/>
            <a:ext cx="1828800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740228"/>
            <a:ext cx="1828800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838200"/>
            <a:ext cx="1828800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055914"/>
            <a:ext cx="1828800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0"/>
            <a:ext cx="1828800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1447800"/>
            <a:ext cx="1828800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598714"/>
            <a:ext cx="18288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990600"/>
            <a:ext cx="1828800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533400"/>
            <a:ext cx="1828800" cy="1371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23339" y="5105400"/>
            <a:ext cx="5086647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 স্তম্ভে টিফিন বক্সের সংখ্যা ৪টি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3339" y="5791200"/>
            <a:ext cx="50866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গাণিতিক গড়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3338" y="4419600"/>
            <a:ext cx="5086649" cy="584775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৬টি স্তম্ভে ২৪টি টিফিন বক্স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3338" y="3766457"/>
            <a:ext cx="5086649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সারিতে মোট ৬টি স্তম্ভ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68109"/>
              </p:ext>
            </p:extLst>
          </p:nvPr>
        </p:nvGraphicFramePr>
        <p:xfrm>
          <a:off x="533400" y="533400"/>
          <a:ext cx="3657600" cy="4572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2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জে.এস.সি পরীক্ষা----২০১৪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শিক্ষা</a:t>
                      </a:r>
                      <a:r>
                        <a:rPr lang="bn-IN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বোর্ডের নাম</a:t>
                      </a:r>
                      <a:endParaRPr lang="en-US" sz="24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পাশের</a:t>
                      </a:r>
                      <a:r>
                        <a:rPr lang="en-US" sz="2400" b="0" dirty="0" smtClean="0">
                          <a:latin typeface="NikoshBAN" pitchFamily="2" charset="0"/>
                          <a:cs typeface="NikoshBAN" pitchFamily="2" charset="0"/>
                        </a:rPr>
                        <a:t> %</a:t>
                      </a:r>
                      <a:r>
                        <a:rPr lang="bn-IN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হার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দিনাজপুর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চিটাগাং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যশোর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বরিশাল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কুমিল্লা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সিলেট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457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উপাত্ত 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1" y="1066800"/>
            <a:ext cx="426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পাশের 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 সংখ্যা সূচক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গড়=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  <a:sym typeface="Symbol"/>
                          </a:rPr>
                        </m:ctrlPr>
                      </m:fPr>
                      <m:num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৯৩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৯১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৯২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৯০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৯৪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৮৯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৮৮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৯৫</m:t>
                        </m:r>
                      </m:num>
                      <m:den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= ৯১.৩৭৫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blipFill rotWithShape="1">
                <a:blip r:embed="rId3"/>
                <a:stretch>
                  <a:fillRect l="-2134" r="-12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08948" y="282887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মনে করি উপাত্তের  সংখ্যা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949" y="3439180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উপাত্তের সংখ্যা সূচক মান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------------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উপাত্তসমূহের গাণিতিক গড়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85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+−−−−−−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0" y="5149830"/>
                <a:ext cx="3322961" cy="1098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,….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149830"/>
                <a:ext cx="3322961" cy="10985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5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p"/>
      <p:bldP spid="9" grpId="0"/>
      <p:bldP spid="10" grpId="0" uiExpand="1" build="p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0205" r="6904" b="14998"/>
          <a:stretch/>
        </p:blipFill>
        <p:spPr>
          <a:xfrm>
            <a:off x="478971" y="1219200"/>
            <a:ext cx="8131629" cy="3635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8971" y="5816025"/>
            <a:ext cx="8131629" cy="584775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খেলোয়ারদের গড় বয়স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বছরে)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3400" y="381000"/>
            <a:ext cx="8077200" cy="772886"/>
            <a:chOff x="533400" y="381000"/>
            <a:chExt cx="8077200" cy="772886"/>
          </a:xfrm>
        </p:grpSpPr>
        <p:sp>
          <p:nvSpPr>
            <p:cNvPr id="4" name="Oval 3"/>
            <p:cNvSpPr/>
            <p:nvPr/>
          </p:nvSpPr>
          <p:spPr>
            <a:xfrm>
              <a:off x="5334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4478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622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766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910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1054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198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934200" y="381000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486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" y="4953000"/>
            <a:ext cx="8077200" cy="772886"/>
            <a:chOff x="533400" y="4953000"/>
            <a:chExt cx="8077200" cy="772886"/>
          </a:xfrm>
        </p:grpSpPr>
        <p:sp>
          <p:nvSpPr>
            <p:cNvPr id="13" name="Oval 12"/>
            <p:cNvSpPr/>
            <p:nvPr/>
          </p:nvSpPr>
          <p:spPr>
            <a:xfrm>
              <a:off x="5334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766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1910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1054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198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934200" y="4953000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8486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11802"/>
              </p:ext>
            </p:extLst>
          </p:nvPr>
        </p:nvGraphicFramePr>
        <p:xfrm>
          <a:off x="609600" y="1344751"/>
          <a:ext cx="80010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– 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– a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92661"/>
              </p:ext>
            </p:extLst>
          </p:nvPr>
        </p:nvGraphicFramePr>
        <p:xfrm>
          <a:off x="1676400" y="1801951"/>
          <a:ext cx="8382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66082"/>
              </p:ext>
            </p:extLst>
          </p:nvPr>
        </p:nvGraphicFramePr>
        <p:xfrm>
          <a:off x="5562600" y="1801951"/>
          <a:ext cx="9144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36187"/>
              </p:ext>
            </p:extLst>
          </p:nvPr>
        </p:nvGraphicFramePr>
        <p:xfrm>
          <a:off x="2514600" y="1801951"/>
          <a:ext cx="19812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৩১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43931"/>
              </p:ext>
            </p:extLst>
          </p:nvPr>
        </p:nvGraphicFramePr>
        <p:xfrm>
          <a:off x="6477000" y="1801951"/>
          <a:ext cx="21336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466212"/>
                <a:ext cx="8001000" cy="6767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অনুমিত গড়,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১৮</m:t>
                        </m:r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৫২</m:t>
                        </m:r>
                      </m:num>
                      <m:den>
                        <m:r>
                          <a:rPr lang="bn-IN" sz="2400" b="0" i="0" smtClean="0">
                            <a:latin typeface="Cambria Math"/>
                            <a:cs typeface="Times New Roman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 ৩৫  এবং উপাত্ত সংখ্যা,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 ১৬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6212"/>
                <a:ext cx="8001000" cy="676788"/>
              </a:xfrm>
              <a:prstGeom prst="rect">
                <a:avLst/>
              </a:prstGeom>
              <a:blipFill rotWithShape="1">
                <a:blip r:embed="rId3"/>
                <a:stretch>
                  <a:fillRect b="-877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0486" y="5153561"/>
            <a:ext cx="486591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\"/>
            </a:pP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বিয়োগফলের গড় = ( ৩৬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১৬) = ২.২৫</a:t>
            </a:r>
          </a:p>
          <a:p>
            <a:pPr marL="342900" indent="-342900">
              <a:buFont typeface="Symbol"/>
              <a:buChar char="\"/>
            </a:pP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প্রকৃত গড় = অনুমিতি গড় + বিয়োগফলের গড়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= ৩৫ + ২.২৫ = ৩৭.২৫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153561"/>
            <a:ext cx="3124200" cy="1200329"/>
          </a:xfrm>
          <a:prstGeom prst="rect">
            <a:avLst/>
          </a:prstGeom>
          <a:solidFill>
            <a:srgbClr val="B7FF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অবিন্যস্ত উপাত্তের গাণিতিক</a:t>
            </a:r>
          </a:p>
          <a:p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 গড় নির্ণয়ের সংক্ষিপ্ত পদ্ধতি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9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2217</TotalTime>
  <Words>1093</Words>
  <Application>Microsoft Office PowerPoint</Application>
  <PresentationFormat>On-screen Show (4:3)</PresentationFormat>
  <Paragraphs>384</Paragraphs>
  <Slides>16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247</cp:revision>
  <dcterms:created xsi:type="dcterms:W3CDTF">2006-08-16T00:00:00Z</dcterms:created>
  <dcterms:modified xsi:type="dcterms:W3CDTF">2021-02-08T18:45:45Z</dcterms:modified>
</cp:coreProperties>
</file>