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81" r:id="rId4"/>
    <p:sldId id="280" r:id="rId5"/>
    <p:sldId id="282" r:id="rId6"/>
    <p:sldId id="283" r:id="rId7"/>
    <p:sldId id="284" r:id="rId8"/>
    <p:sldId id="285" r:id="rId9"/>
    <p:sldId id="291" r:id="rId10"/>
    <p:sldId id="286" r:id="rId11"/>
    <p:sldId id="287" r:id="rId12"/>
    <p:sldId id="288" r:id="rId13"/>
    <p:sldId id="289" r:id="rId14"/>
    <p:sldId id="290" r:id="rId15"/>
    <p:sldId id="292" r:id="rId16"/>
    <p:sldId id="293" r:id="rId17"/>
    <p:sldId id="294" r:id="rId18"/>
    <p:sldId id="295" r:id="rId19"/>
    <p:sldId id="296" r:id="rId20"/>
    <p:sldId id="300" r:id="rId21"/>
    <p:sldId id="256" r:id="rId22"/>
    <p:sldId id="297" r:id="rId23"/>
    <p:sldId id="298" r:id="rId24"/>
    <p:sldId id="299" r:id="rId25"/>
    <p:sldId id="301" r:id="rId26"/>
    <p:sldId id="30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94552-FF24-46CD-881D-B0BA47F6E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5ABBC-0C83-4C97-ABA9-E7CE4323E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F35B2-0F80-459C-AB15-4037B1299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D745-51D4-4EFA-850C-740A47B47AC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DF483-EA19-4237-88D1-485423EC9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09400-AA6D-4D2E-8DBD-813FF9E89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A9B8-BDE9-4371-9CED-CDB11EBD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5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8F60-99DE-49EB-BABF-D28CF4E6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F2A4A-919D-4530-AAD6-9653B3A90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A19E5-247F-46E4-8706-DA18DAB8B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D745-51D4-4EFA-850C-740A47B47AC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CB26D-6F31-4BC3-A260-08DE45AE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43F41-6137-4670-8762-6C49A439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A9B8-BDE9-4371-9CED-CDB11EBD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6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7FDAE4-6524-4C73-A18B-43E460AFB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FE728-B9C5-4BC5-9843-052C251B1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0A1-730D-41C9-ABB4-9A70CAA1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D745-51D4-4EFA-850C-740A47B47AC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2DF83-85F7-4BED-BBE8-B21EF66A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679A8-5692-4A82-8577-B285942A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A9B8-BDE9-4371-9CED-CDB11EBD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7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06D3-5EFF-4995-B72B-8244B1D1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C4B4B-E748-4BB1-9FD0-0B3632177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72547-D899-4B61-B705-48E1E4A27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D745-51D4-4EFA-850C-740A47B47AC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77815-B2F8-4B66-8DC7-1070B4BD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4D3CC-A481-4C18-8643-CC2D25EB4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A9B8-BDE9-4371-9CED-CDB11EBD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5982E-25FA-47C4-93A4-0839B870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9BF6F-FF7A-4177-8600-9BB6B1F25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CA10F-70FE-4CFB-ACE5-1B28CA5D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D745-51D4-4EFA-850C-740A47B47AC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9A222-2ABE-46E7-A11D-384B8D31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26DBD-4A4A-4F1A-ACAD-DB1C4A4B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A9B8-BDE9-4371-9CED-CDB11EBD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0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3589-F315-49F6-89CA-9DB627282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0158A-1447-434A-BAEE-ED28C8156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793E7-D319-4A24-8227-76579AA06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748B8-9803-496A-92EF-030AA597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D745-51D4-4EFA-850C-740A47B47AC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EC532-114E-4944-A907-D325AD0B4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92675-34DE-4695-81F4-49E306BE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A9B8-BDE9-4371-9CED-CDB11EBD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1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7CD56-6C11-4271-9515-B2833755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9283A-B4EC-4894-85F8-8F73EF9E5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D09E5-67AC-45A3-BB9E-EC51A9CF5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EB4090-75C7-44AD-9308-6877AD1F8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8E8EB-A0BC-4430-9C3D-77571B5A9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DC8A0E-77B9-46CA-AF08-5DBA1FDF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D745-51D4-4EFA-850C-740A47B47AC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974B6D-C2E8-4604-A331-25DDBF28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2ED327-461F-4BB7-95FC-778DAA2B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A9B8-BDE9-4371-9CED-CDB11EBD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7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14907-7566-473E-8335-30B4911D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48DCA-E9E9-4526-B509-F270CAFD7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D745-51D4-4EFA-850C-740A47B47AC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DA49C-D725-41D2-9CB7-6C817469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907F1-DDB7-4DC7-B4A3-220F3285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A9B8-BDE9-4371-9CED-CDB11EBD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0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5E82E-5DCC-4E9B-8010-A30C4B24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D745-51D4-4EFA-850C-740A47B47AC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6BBD4-E9B8-48A9-975D-7FC3A538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A42B5-6376-4A4F-B5FD-105BE2C67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A9B8-BDE9-4371-9CED-CDB11EBD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5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1993-7E6A-4250-A0C3-3AC5A503D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22C89-4907-464D-AC3E-148AED186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D0D2-3195-4666-8D35-3B7A42CAE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A30A9-D400-41E1-BE25-1BB6FFF7E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D745-51D4-4EFA-850C-740A47B47AC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BD6AA-3D10-4A9B-A956-A95E8006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7CA9B-86CC-41D5-929A-46DD67A8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A9B8-BDE9-4371-9CED-CDB11EBD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3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4D53-63B6-43AF-8240-AF5730540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1E63-2C18-4475-B8CE-D70F98597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CC354-970F-42D7-9215-0F5715B7A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B7ED7-1C7C-4299-930A-BF655F4D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D745-51D4-4EFA-850C-740A47B47AC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A2451-B4F9-4D8B-A94A-1C33488F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B3DC0-C3C8-465C-80AB-2AD67CFE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A9B8-BDE9-4371-9CED-CDB11EBD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7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C1D28-DF09-42DA-92EB-34508B560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31C02-B640-45E8-99A9-845AFFB59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9677A-B944-4FBD-9F73-5EC16BE01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DD745-51D4-4EFA-850C-740A47B47AC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0A785-6AE9-4115-860D-BB16932DD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C0C62-464A-4D2B-BF63-D2599B04F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A9B8-BDE9-4371-9CED-CDB11EBD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1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&#2439;&#2478;&#2503;&#2439;&#2482;&#2435;shahnazakternomi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453ECA4-D543-4F72-A9F8-69EB96560128}"/>
              </a:ext>
            </a:extLst>
          </p:cNvPr>
          <p:cNvSpPr/>
          <p:nvPr/>
        </p:nvSpPr>
        <p:spPr>
          <a:xfrm>
            <a:off x="7197926" y="1040740"/>
            <a:ext cx="1521304" cy="2972355"/>
          </a:xfrm>
          <a:prstGeom prst="rect">
            <a:avLst/>
          </a:prstGeom>
          <a:solidFill>
            <a:srgbClr val="BC0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994D40-A579-4919-A185-A1592647789D}"/>
              </a:ext>
            </a:extLst>
          </p:cNvPr>
          <p:cNvSpPr/>
          <p:nvPr/>
        </p:nvSpPr>
        <p:spPr>
          <a:xfrm>
            <a:off x="4932458" y="1094820"/>
            <a:ext cx="1521304" cy="2972355"/>
          </a:xfrm>
          <a:prstGeom prst="rect">
            <a:avLst/>
          </a:prstGeom>
          <a:solidFill>
            <a:srgbClr val="000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1F7677-D06B-4FD4-A75F-7DD92A8F0BE0}"/>
              </a:ext>
            </a:extLst>
          </p:cNvPr>
          <p:cNvSpPr/>
          <p:nvPr/>
        </p:nvSpPr>
        <p:spPr>
          <a:xfrm>
            <a:off x="2432221" y="1040742"/>
            <a:ext cx="1521304" cy="2972355"/>
          </a:xfrm>
          <a:prstGeom prst="rect">
            <a:avLst/>
          </a:prstGeom>
          <a:solidFill>
            <a:srgbClr val="BC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F72E2B-EB8B-4DD2-9556-DD6EF77351FD}"/>
              </a:ext>
            </a:extLst>
          </p:cNvPr>
          <p:cNvSpPr/>
          <p:nvPr/>
        </p:nvSpPr>
        <p:spPr>
          <a:xfrm rot="296224">
            <a:off x="630118" y="1475234"/>
            <a:ext cx="10106025" cy="2037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4000"/>
                </a:schemeClr>
              </a:gs>
              <a:gs pos="77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508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139EAC-4851-42B9-B8D7-61616F30D82E}"/>
              </a:ext>
            </a:extLst>
          </p:cNvPr>
          <p:cNvSpPr/>
          <p:nvPr/>
        </p:nvSpPr>
        <p:spPr>
          <a:xfrm>
            <a:off x="1257454" y="929706"/>
            <a:ext cx="485776" cy="496140"/>
          </a:xfrm>
          <a:prstGeom prst="ellipse">
            <a:avLst/>
          </a:prstGeom>
          <a:gradFill>
            <a:gsLst>
              <a:gs pos="0">
                <a:schemeClr val="tx1"/>
              </a:gs>
              <a:gs pos="46000">
                <a:schemeClr val="bg1"/>
              </a:gs>
              <a:gs pos="68000">
                <a:schemeClr val="bg2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innerShdw blurRad="63500" dist="228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DD8180-F8A2-4C00-9D4C-796863C96BC0}"/>
              </a:ext>
            </a:extLst>
          </p:cNvPr>
          <p:cNvSpPr/>
          <p:nvPr/>
        </p:nvSpPr>
        <p:spPr>
          <a:xfrm>
            <a:off x="9359427" y="1075889"/>
            <a:ext cx="1521304" cy="2972355"/>
          </a:xfrm>
          <a:prstGeom prst="rect">
            <a:avLst/>
          </a:prstGeom>
          <a:solidFill>
            <a:srgbClr val="2E8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CC7676-6666-49AD-8980-7BA682D2897D}"/>
              </a:ext>
            </a:extLst>
          </p:cNvPr>
          <p:cNvSpPr/>
          <p:nvPr/>
        </p:nvSpPr>
        <p:spPr>
          <a:xfrm>
            <a:off x="640098" y="1094820"/>
            <a:ext cx="10106025" cy="203772"/>
          </a:xfrm>
          <a:prstGeom prst="rect">
            <a:avLst/>
          </a:prstGeom>
          <a:gradFill>
            <a:gsLst>
              <a:gs pos="0">
                <a:schemeClr val="tx1"/>
              </a:gs>
              <a:gs pos="46000">
                <a:schemeClr val="bg1"/>
              </a:gs>
              <a:gs pos="68000">
                <a:schemeClr val="bg2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40DDD9-DF84-42E1-8E76-486D6DEA7CE3}"/>
              </a:ext>
            </a:extLst>
          </p:cNvPr>
          <p:cNvSpPr/>
          <p:nvPr/>
        </p:nvSpPr>
        <p:spPr>
          <a:xfrm>
            <a:off x="11007457" y="1075889"/>
            <a:ext cx="195643" cy="222703"/>
          </a:xfrm>
          <a:prstGeom prst="ellipse">
            <a:avLst/>
          </a:prstGeom>
          <a:gradFill>
            <a:gsLst>
              <a:gs pos="0">
                <a:schemeClr val="tx1"/>
              </a:gs>
              <a:gs pos="46000">
                <a:schemeClr val="bg1"/>
              </a:gs>
              <a:gs pos="68000">
                <a:schemeClr val="bg2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128264-85DE-49C6-B246-BF1E6F29F5C3}"/>
              </a:ext>
            </a:extLst>
          </p:cNvPr>
          <p:cNvGrpSpPr/>
          <p:nvPr/>
        </p:nvGrpSpPr>
        <p:grpSpPr>
          <a:xfrm>
            <a:off x="1706712" y="1040741"/>
            <a:ext cx="2308296" cy="3429555"/>
            <a:chOff x="1706712" y="1040741"/>
            <a:chExt cx="2308296" cy="342955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6A9C608-EB12-4415-A812-AB327DB93F05}"/>
                </a:ext>
              </a:extLst>
            </p:cNvPr>
            <p:cNvSpPr/>
            <p:nvPr/>
          </p:nvSpPr>
          <p:spPr>
            <a:xfrm>
              <a:off x="1706712" y="1040741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gradFill>
              <a:gsLst>
                <a:gs pos="0">
                  <a:srgbClr val="FF9933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776DFA4-D6FC-4F12-AD56-2E303ED9BCD2}"/>
                </a:ext>
              </a:extLst>
            </p:cNvPr>
            <p:cNvSpPr txBox="1"/>
            <p:nvPr/>
          </p:nvSpPr>
          <p:spPr>
            <a:xfrm>
              <a:off x="2147826" y="1919276"/>
              <a:ext cx="11990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/>
                <a:t>স্বা</a:t>
              </a:r>
              <a:endParaRPr lang="en-US" sz="80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80F4AD-CCD3-4323-8068-BEAB8C950DBB}"/>
              </a:ext>
            </a:extLst>
          </p:cNvPr>
          <p:cNvGrpSpPr/>
          <p:nvPr/>
        </p:nvGrpSpPr>
        <p:grpSpPr>
          <a:xfrm>
            <a:off x="4128111" y="1075889"/>
            <a:ext cx="2308296" cy="3429555"/>
            <a:chOff x="4128111" y="1075889"/>
            <a:chExt cx="2308296" cy="342955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D0631D5-4AAD-4FDB-9842-9DFF49378580}"/>
                </a:ext>
              </a:extLst>
            </p:cNvPr>
            <p:cNvSpPr/>
            <p:nvPr/>
          </p:nvSpPr>
          <p:spPr>
            <a:xfrm>
              <a:off x="4128111" y="1075889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gradFill>
              <a:gsLst>
                <a:gs pos="0">
                  <a:srgbClr val="0066FF"/>
                </a:gs>
                <a:gs pos="100000">
                  <a:srgbClr val="3399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FD0BFD0-1089-45A7-839F-B48C23C6EBEE}"/>
                </a:ext>
              </a:extLst>
            </p:cNvPr>
            <p:cNvSpPr txBox="1"/>
            <p:nvPr/>
          </p:nvSpPr>
          <p:spPr>
            <a:xfrm>
              <a:off x="4653104" y="1919277"/>
              <a:ext cx="10924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/>
                <a:t>গ</a:t>
              </a:r>
              <a:endParaRPr lang="en-US" sz="80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7CA8F7-E5A8-4B9A-B01D-0B9FE30545D5}"/>
              </a:ext>
            </a:extLst>
          </p:cNvPr>
          <p:cNvGrpSpPr/>
          <p:nvPr/>
        </p:nvGrpSpPr>
        <p:grpSpPr>
          <a:xfrm>
            <a:off x="6499770" y="1040740"/>
            <a:ext cx="2308296" cy="3429555"/>
            <a:chOff x="6499770" y="1040740"/>
            <a:chExt cx="2308296" cy="3429555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2252470-26CF-48EE-BFA8-56E979793FBB}"/>
                </a:ext>
              </a:extLst>
            </p:cNvPr>
            <p:cNvSpPr/>
            <p:nvPr/>
          </p:nvSpPr>
          <p:spPr>
            <a:xfrm>
              <a:off x="6499770" y="1040740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gradFill>
              <a:gsLst>
                <a:gs pos="0">
                  <a:srgbClr val="FF33CC"/>
                </a:gs>
                <a:gs pos="100000">
                  <a:srgbClr val="FF33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BE6D2A5-D6A4-4668-A2A7-C79A42E25970}"/>
                </a:ext>
              </a:extLst>
            </p:cNvPr>
            <p:cNvSpPr txBox="1"/>
            <p:nvPr/>
          </p:nvSpPr>
          <p:spPr>
            <a:xfrm>
              <a:off x="7076513" y="1919277"/>
              <a:ext cx="11889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/>
                <a:t>ত</a:t>
              </a:r>
              <a:endParaRPr lang="en-US" sz="80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2BB545-EC06-427C-B3A7-BD7CECC887D3}"/>
              </a:ext>
            </a:extLst>
          </p:cNvPr>
          <p:cNvGrpSpPr/>
          <p:nvPr/>
        </p:nvGrpSpPr>
        <p:grpSpPr>
          <a:xfrm>
            <a:off x="8635798" y="1075888"/>
            <a:ext cx="2308296" cy="3429555"/>
            <a:chOff x="8635798" y="1075888"/>
            <a:chExt cx="2308296" cy="342955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1C4CD9-C0CC-47BC-8AB3-F7BF2B0B65CB}"/>
                </a:ext>
              </a:extLst>
            </p:cNvPr>
            <p:cNvSpPr/>
            <p:nvPr/>
          </p:nvSpPr>
          <p:spPr>
            <a:xfrm>
              <a:off x="8635798" y="1075888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81920C-0EFB-4C42-A317-8924A1BD3449}"/>
                </a:ext>
              </a:extLst>
            </p:cNvPr>
            <p:cNvSpPr txBox="1"/>
            <p:nvPr/>
          </p:nvSpPr>
          <p:spPr>
            <a:xfrm>
              <a:off x="9118366" y="1919276"/>
              <a:ext cx="11698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/>
                <a:t>ম</a:t>
              </a:r>
              <a:endParaRPr lang="en-US" sz="8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476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  <p:bldP spid="15" grpId="0" animBg="1"/>
      <p:bldP spid="8" grpId="0" animBg="1"/>
      <p:bldP spid="1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011A871-C8CF-40AF-A4E0-7312F68A6B99}"/>
              </a:ext>
            </a:extLst>
          </p:cNvPr>
          <p:cNvSpPr txBox="1"/>
          <p:nvPr/>
        </p:nvSpPr>
        <p:spPr>
          <a:xfrm>
            <a:off x="3713671" y="267419"/>
            <a:ext cx="476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চলো শব্দের অর্থ জেনে নেই 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86B289-8385-4BE4-9CAB-3ACC1FCE6F41}"/>
              </a:ext>
            </a:extLst>
          </p:cNvPr>
          <p:cNvSpPr txBox="1"/>
          <p:nvPr/>
        </p:nvSpPr>
        <p:spPr>
          <a:xfrm>
            <a:off x="1929284" y="1708029"/>
            <a:ext cx="125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ফাগুন 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B25769-6D01-4B41-AD76-CADDF9C46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39" y="1007471"/>
            <a:ext cx="4365287" cy="2227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4C5FA8-E581-4E91-B84F-388AC7540DF7}"/>
              </a:ext>
            </a:extLst>
          </p:cNvPr>
          <p:cNvSpPr txBox="1"/>
          <p:nvPr/>
        </p:nvSpPr>
        <p:spPr>
          <a:xfrm>
            <a:off x="8475452" y="1708030"/>
            <a:ext cx="2531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ফাল্গুন মাস।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1031A8-5126-45DE-8638-9D9AE3792F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4"/>
          <a:stretch/>
        </p:blipFill>
        <p:spPr>
          <a:xfrm>
            <a:off x="3845304" y="3623095"/>
            <a:ext cx="4165122" cy="2355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FD52F7-539E-40CF-8243-E66732B5F3A0}"/>
              </a:ext>
            </a:extLst>
          </p:cNvPr>
          <p:cNvSpPr txBox="1"/>
          <p:nvPr/>
        </p:nvSpPr>
        <p:spPr>
          <a:xfrm>
            <a:off x="750498" y="3881887"/>
            <a:ext cx="3094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পাথর ঠেলে মাথা </a:t>
            </a:r>
          </a:p>
          <a:p>
            <a:r>
              <a:rPr lang="bn-BD" sz="2800" dirty="0"/>
              <a:t>উঁচোয় ঘাস 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E4EACC-54DA-4E48-A515-72C28E277457}"/>
              </a:ext>
            </a:extLst>
          </p:cNvPr>
          <p:cNvSpPr txBox="1"/>
          <p:nvPr/>
        </p:nvSpPr>
        <p:spPr>
          <a:xfrm>
            <a:off x="8298611" y="3968151"/>
            <a:ext cx="343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পাথরের বুকেও ঘাস জন্মায়।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0783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39673D-7264-45C5-A527-14FCDA7DC29A}"/>
              </a:ext>
            </a:extLst>
          </p:cNvPr>
          <p:cNvSpPr txBox="1"/>
          <p:nvPr/>
        </p:nvSpPr>
        <p:spPr>
          <a:xfrm>
            <a:off x="2889849" y="733245"/>
            <a:ext cx="103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ফেঁড়ে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67D70C-241C-4718-AAA7-F8FC2357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2" r="34198"/>
          <a:stretch/>
        </p:blipFill>
        <p:spPr>
          <a:xfrm>
            <a:off x="4222630" y="250965"/>
            <a:ext cx="2501660" cy="2155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44EC15-0455-4FEF-AC09-C8CAD0A6E3C2}"/>
              </a:ext>
            </a:extLst>
          </p:cNvPr>
          <p:cNvSpPr txBox="1"/>
          <p:nvPr/>
        </p:nvSpPr>
        <p:spPr>
          <a:xfrm>
            <a:off x="6814868" y="733245"/>
            <a:ext cx="2717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চিরে,বিদীর্ণ করে। 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85937A-CAF1-43B7-8104-3C4AE1CA4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93" y="2545241"/>
            <a:ext cx="3078494" cy="1905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DF1AC6-CBA8-4F3A-80B7-3EC27F6E9FBA}"/>
              </a:ext>
            </a:extLst>
          </p:cNvPr>
          <p:cNvSpPr txBox="1"/>
          <p:nvPr/>
        </p:nvSpPr>
        <p:spPr>
          <a:xfrm>
            <a:off x="1155940" y="2674189"/>
            <a:ext cx="2724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সকল দিকে বনের বিশাল গাল</a:t>
            </a:r>
          </a:p>
          <a:p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37EB0-9C93-48BF-AFC8-E9D3D0CB2954}"/>
              </a:ext>
            </a:extLst>
          </p:cNvPr>
          <p:cNvSpPr txBox="1"/>
          <p:nvPr/>
        </p:nvSpPr>
        <p:spPr>
          <a:xfrm>
            <a:off x="7410090" y="3036498"/>
            <a:ext cx="433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দিকে দিকে বন গজিয়ে উঠে।</a:t>
            </a: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8891EF-44FF-4518-B23C-B183E8FB4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92" y="4641235"/>
            <a:ext cx="3165895" cy="1905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BCFC4E-2592-4839-B696-27F802BCE7A6}"/>
              </a:ext>
            </a:extLst>
          </p:cNvPr>
          <p:cNvSpPr txBox="1"/>
          <p:nvPr/>
        </p:nvSpPr>
        <p:spPr>
          <a:xfrm>
            <a:off x="1368724" y="5215298"/>
            <a:ext cx="242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প্রত্যহ হয় লাল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44CEF7-58C4-42E7-B5E8-D7E3148ABE32}"/>
              </a:ext>
            </a:extLst>
          </p:cNvPr>
          <p:cNvSpPr txBox="1"/>
          <p:nvPr/>
        </p:nvSpPr>
        <p:spPr>
          <a:xfrm>
            <a:off x="7410090" y="4899804"/>
            <a:ext cx="4002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লাল ফুলের সম্ভারে রঙিন </a:t>
            </a:r>
          </a:p>
          <a:p>
            <a:r>
              <a:rPr lang="bn-BD" sz="2800" dirty="0"/>
              <a:t>হয়ে ওঠে।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4999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3010CD8-6265-4B36-A9ED-EB2D75FC7A5E}"/>
              </a:ext>
            </a:extLst>
          </p:cNvPr>
          <p:cNvSpPr txBox="1"/>
          <p:nvPr/>
        </p:nvSpPr>
        <p:spPr>
          <a:xfrm>
            <a:off x="586597" y="646981"/>
            <a:ext cx="274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সবুজ আগুন জলে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907537-F847-41BB-B364-A548B78D2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12" y="213478"/>
            <a:ext cx="3807120" cy="220836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5DE3A1-2A17-4B84-B101-83A2BCAB1839}"/>
              </a:ext>
            </a:extLst>
          </p:cNvPr>
          <p:cNvSpPr txBox="1"/>
          <p:nvPr/>
        </p:nvSpPr>
        <p:spPr>
          <a:xfrm>
            <a:off x="7171421" y="646981"/>
            <a:ext cx="4896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বনের সবুজ বিস্তারকে কবি সবুজ আগুন বলে কল্পনা করেছেন।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1F7681-93E8-44EC-99C7-27529FBA2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64" y="2580917"/>
            <a:ext cx="3789868" cy="2208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6D296B-DD2A-4C20-BAD4-BEA9B835C3AA}"/>
              </a:ext>
            </a:extLst>
          </p:cNvPr>
          <p:cNvSpPr txBox="1"/>
          <p:nvPr/>
        </p:nvSpPr>
        <p:spPr>
          <a:xfrm>
            <a:off x="448574" y="3140015"/>
            <a:ext cx="251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ভীষণ দুখি মাস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344FBA-BF36-47C8-820B-E0BF7F68E88F}"/>
              </a:ext>
            </a:extLst>
          </p:cNvPr>
          <p:cNvSpPr txBox="1"/>
          <p:nvPr/>
        </p:nvSpPr>
        <p:spPr>
          <a:xfrm>
            <a:off x="7361207" y="3140015"/>
            <a:ext cx="43822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ফাগুন মাস দুঃখের ইতিহাসের</a:t>
            </a:r>
          </a:p>
          <a:p>
            <a:r>
              <a:rPr lang="bn-BD" sz="2800" dirty="0"/>
              <a:t>স্মৃতি-বিজড়িত।  </a:t>
            </a:r>
          </a:p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B1E190-B96D-4DF0-838F-47F90CAD9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12" y="4926684"/>
            <a:ext cx="3807120" cy="167313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AC57F5-0478-4CFF-A7C3-A1E40988A629}"/>
              </a:ext>
            </a:extLst>
          </p:cNvPr>
          <p:cNvSpPr txBox="1"/>
          <p:nvPr/>
        </p:nvSpPr>
        <p:spPr>
          <a:xfrm>
            <a:off x="448573" y="5417389"/>
            <a:ext cx="2697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ফাগুন মাসে মায়ের চোখে জল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8C9CFB-4585-41B3-8ADA-1EF131BC438E}"/>
              </a:ext>
            </a:extLst>
          </p:cNvPr>
          <p:cNvSpPr txBox="1"/>
          <p:nvPr/>
        </p:nvSpPr>
        <p:spPr>
          <a:xfrm>
            <a:off x="7197302" y="5210355"/>
            <a:ext cx="4776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এ মাসে শহীদ পুত্রের কথা স্মরণ</a:t>
            </a:r>
          </a:p>
          <a:p>
            <a:r>
              <a:rPr lang="bn-BD" sz="2800" dirty="0"/>
              <a:t>করে মায়ের চোখে জল আসে।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6248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B10A3DD-79E3-4B52-8EAB-AF63CE242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88" y="267419"/>
            <a:ext cx="2915728" cy="1889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546214-E282-4170-AF9C-F1371539DF9F}"/>
              </a:ext>
            </a:extLst>
          </p:cNvPr>
          <p:cNvSpPr txBox="1"/>
          <p:nvPr/>
        </p:nvSpPr>
        <p:spPr>
          <a:xfrm>
            <a:off x="1043796" y="612475"/>
            <a:ext cx="2829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ফাগুন মাসে ভাইয়েরা</a:t>
            </a:r>
          </a:p>
          <a:p>
            <a:r>
              <a:rPr lang="bn-BD" sz="2400" dirty="0"/>
              <a:t>নামে পথে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C55E2E-D0F0-450F-8D9D-23A2F966F656}"/>
              </a:ext>
            </a:extLst>
          </p:cNvPr>
          <p:cNvSpPr txBox="1"/>
          <p:nvPr/>
        </p:nvSpPr>
        <p:spPr>
          <a:xfrm>
            <a:off x="7349707" y="491704"/>
            <a:ext cx="4339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এ মাসে শহিদদের অমর আদর্শে</a:t>
            </a:r>
          </a:p>
          <a:p>
            <a:r>
              <a:rPr lang="bn-BD" sz="2400" dirty="0"/>
              <a:t>বাংলার দামাল সন্তানেরা বারবার</a:t>
            </a:r>
          </a:p>
          <a:p>
            <a:r>
              <a:rPr lang="bn-BD" sz="2400" dirty="0"/>
              <a:t>সংগ্রামে লিপ্ত হয়েছে।  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04A88B-BD0F-4CDC-AB35-39D5E09C8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30" y="2411892"/>
            <a:ext cx="3148643" cy="1889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559542-4CB5-4FE3-B6E2-D267838BE0B8}"/>
              </a:ext>
            </a:extLst>
          </p:cNvPr>
          <p:cNvSpPr txBox="1"/>
          <p:nvPr/>
        </p:nvSpPr>
        <p:spPr>
          <a:xfrm>
            <a:off x="655606" y="2682815"/>
            <a:ext cx="3148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ফাগুন মাসে দস্যু আসে রথে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5EA211-E329-4DE6-816A-C94BB63A709E}"/>
              </a:ext>
            </a:extLst>
          </p:cNvPr>
          <p:cNvSpPr txBox="1"/>
          <p:nvPr/>
        </p:nvSpPr>
        <p:spPr>
          <a:xfrm>
            <a:off x="7349708" y="2682815"/>
            <a:ext cx="4097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কবি ১৯৫২-র আক্রমনকারী পাকিস্তানিদের দস্যু বলে অভিহিত করেছেন। </a:t>
            </a: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54C790-85D3-4444-8496-5375A53DB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29" y="4556365"/>
            <a:ext cx="3210597" cy="188918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7DC40A-BEAB-4552-9BEC-EEBEB9C24360}"/>
              </a:ext>
            </a:extLst>
          </p:cNvPr>
          <p:cNvSpPr txBox="1"/>
          <p:nvPr/>
        </p:nvSpPr>
        <p:spPr>
          <a:xfrm>
            <a:off x="491706" y="4934309"/>
            <a:ext cx="3454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ফাগুন মাসে রক্ত ঝরে পড়ে  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296769-2EFE-4132-89EA-5787D0A5BAF2}"/>
              </a:ext>
            </a:extLst>
          </p:cNvPr>
          <p:cNvSpPr txBox="1"/>
          <p:nvPr/>
        </p:nvSpPr>
        <p:spPr>
          <a:xfrm>
            <a:off x="7402966" y="4770407"/>
            <a:ext cx="4543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এ মাসে ভাষার জন্য জীবন উৎসর্গ</a:t>
            </a:r>
          </a:p>
          <a:p>
            <a:r>
              <a:rPr lang="bn-BD" sz="2400" dirty="0"/>
              <a:t>করা হয়েছে।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2536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4E504CD-8CD0-496B-9E48-D8C6A95DF72A}"/>
              </a:ext>
            </a:extLst>
          </p:cNvPr>
          <p:cNvSpPr txBox="1"/>
          <p:nvPr/>
        </p:nvSpPr>
        <p:spPr>
          <a:xfrm>
            <a:off x="4442604" y="224287"/>
            <a:ext cx="330391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r>
              <a:rPr lang="bn-BD" sz="4000" b="1" dirty="0">
                <a:ln/>
                <a:solidFill>
                  <a:srgbClr val="C00000"/>
                </a:solidFill>
              </a:rPr>
              <a:t>জোড়ায় কাজ </a:t>
            </a:r>
            <a:endParaRPr lang="en-US" sz="4000" b="1" dirty="0">
              <a:ln/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1B792D-B2BC-4B60-93B4-2BCE2E513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11" y="1112807"/>
            <a:ext cx="7539487" cy="4252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784FE0-43E2-4FFD-BF86-379AF3636F0F}"/>
              </a:ext>
            </a:extLst>
          </p:cNvPr>
          <p:cNvSpPr txBox="1"/>
          <p:nvPr/>
        </p:nvSpPr>
        <p:spPr>
          <a:xfrm>
            <a:off x="1949570" y="5753819"/>
            <a:ext cx="789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ফেঁড়ে,সবুজ আগুন জ্বলে,ফাগুন মাসে দস্যু আসে রথে,ভীষণ দুঃখি</a:t>
            </a:r>
          </a:p>
          <a:p>
            <a:r>
              <a:rPr lang="bn-BD" sz="2400" dirty="0"/>
              <a:t>মাস-এই শব্দগুলো দিয়ে বাক্য তৈরী করো।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938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A715378-A1A6-4AA2-A797-B070D5829FA7}"/>
              </a:ext>
            </a:extLst>
          </p:cNvPr>
          <p:cNvSpPr txBox="1"/>
          <p:nvPr/>
        </p:nvSpPr>
        <p:spPr>
          <a:xfrm>
            <a:off x="3769743" y="232910"/>
            <a:ext cx="4649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নিচের চিত্রগুলো লক্ষ্য করো</a:t>
            </a:r>
            <a:endParaRPr lang="en-US" sz="3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33260C-53E9-409D-90F6-B67D208904E9}"/>
              </a:ext>
            </a:extLst>
          </p:cNvPr>
          <p:cNvGrpSpPr/>
          <p:nvPr/>
        </p:nvGrpSpPr>
        <p:grpSpPr>
          <a:xfrm>
            <a:off x="2255988" y="938456"/>
            <a:ext cx="7680024" cy="5272128"/>
            <a:chOff x="2255988" y="938456"/>
            <a:chExt cx="7680024" cy="52721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0A59C0B-0D22-42BB-9F10-4AFB9AABF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988" y="938456"/>
              <a:ext cx="7680024" cy="432001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3E1DD4D-871F-4FF2-87AA-33CC6BAC5C7D}"/>
                </a:ext>
              </a:extLst>
            </p:cNvPr>
            <p:cNvSpPr txBox="1"/>
            <p:nvPr/>
          </p:nvSpPr>
          <p:spPr>
            <a:xfrm>
              <a:off x="4068163" y="5748919"/>
              <a:ext cx="40527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/>
                <a:t>ফাগুনটা খুব ভীষণ দস্যি মাস </a:t>
              </a:r>
              <a:endParaRPr lang="en-US" sz="24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E7A547-C37B-427D-A2BA-1DA5D76EF60E}"/>
              </a:ext>
            </a:extLst>
          </p:cNvPr>
          <p:cNvGrpSpPr/>
          <p:nvPr/>
        </p:nvGrpSpPr>
        <p:grpSpPr>
          <a:xfrm>
            <a:off x="2191109" y="894413"/>
            <a:ext cx="7744903" cy="5301194"/>
            <a:chOff x="2252931" y="929827"/>
            <a:chExt cx="7744903" cy="53011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1F471C-2576-4F3E-A0D4-FA8C568CC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931" y="929827"/>
              <a:ext cx="7744903" cy="44149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5E79BD-21DD-4EAD-84FE-D7634557E0DC}"/>
                </a:ext>
              </a:extLst>
            </p:cNvPr>
            <p:cNvSpPr txBox="1"/>
            <p:nvPr/>
          </p:nvSpPr>
          <p:spPr>
            <a:xfrm>
              <a:off x="4479985" y="5769356"/>
              <a:ext cx="3881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/>
                <a:t>পাথর ঠেলে মাথা উঁচোয় ঘাস। </a:t>
              </a:r>
              <a:endParaRPr lang="en-US" sz="24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92CD57-D9E6-4D07-B2E6-2E584104AE42}"/>
              </a:ext>
            </a:extLst>
          </p:cNvPr>
          <p:cNvGrpSpPr/>
          <p:nvPr/>
        </p:nvGrpSpPr>
        <p:grpSpPr>
          <a:xfrm>
            <a:off x="1847094" y="908195"/>
            <a:ext cx="8107212" cy="5654769"/>
            <a:chOff x="2252931" y="925147"/>
            <a:chExt cx="8107212" cy="56547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2BF687-C309-4F79-A24A-56CD11CFE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931" y="925147"/>
              <a:ext cx="8107212" cy="454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390BD2-4A12-4A3D-93A8-883A411D92EB}"/>
                </a:ext>
              </a:extLst>
            </p:cNvPr>
            <p:cNvSpPr txBox="1"/>
            <p:nvPr/>
          </p:nvSpPr>
          <p:spPr>
            <a:xfrm>
              <a:off x="4479985" y="5748919"/>
              <a:ext cx="3968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/>
                <a:t>হাড়ের মতো শক্ত ডাল ফেঁড়ে</a:t>
              </a:r>
            </a:p>
            <a:p>
              <a:r>
                <a:rPr lang="bn-BD" sz="2400" dirty="0"/>
                <a:t>সবুজ পাতা আবার ওঠে বেড়ে। 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22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CD57A61-1765-4AA1-BBFB-838EB046B383}"/>
              </a:ext>
            </a:extLst>
          </p:cNvPr>
          <p:cNvGrpSpPr/>
          <p:nvPr/>
        </p:nvGrpSpPr>
        <p:grpSpPr>
          <a:xfrm>
            <a:off x="1745414" y="909380"/>
            <a:ext cx="8531523" cy="5457376"/>
            <a:chOff x="1828800" y="483079"/>
            <a:chExt cx="8531523" cy="54573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ED26609-930B-48FF-8F5F-2156AF93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483079"/>
              <a:ext cx="8531523" cy="44684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549B32-51FA-4BE7-A3E0-24908F3A5C57}"/>
                </a:ext>
              </a:extLst>
            </p:cNvPr>
            <p:cNvSpPr txBox="1"/>
            <p:nvPr/>
          </p:nvSpPr>
          <p:spPr>
            <a:xfrm>
              <a:off x="3815030" y="5417235"/>
              <a:ext cx="4559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সকল দিকে বনের বিশাল গাল </a:t>
              </a:r>
              <a:endParaRPr lang="en-US" sz="28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C43D37-4B46-409C-9E40-D3D668945146}"/>
              </a:ext>
            </a:extLst>
          </p:cNvPr>
          <p:cNvGrpSpPr/>
          <p:nvPr/>
        </p:nvGrpSpPr>
        <p:grpSpPr>
          <a:xfrm>
            <a:off x="1686461" y="909380"/>
            <a:ext cx="8712679" cy="5517761"/>
            <a:chOff x="1733909" y="422694"/>
            <a:chExt cx="8712679" cy="551776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EEAD7C4-45A2-45DA-9514-3EA407637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3909" y="422694"/>
              <a:ext cx="8712679" cy="46410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A64640-235A-4C99-895B-7FFF93A87C94}"/>
                </a:ext>
              </a:extLst>
            </p:cNvPr>
            <p:cNvSpPr txBox="1"/>
            <p:nvPr/>
          </p:nvSpPr>
          <p:spPr>
            <a:xfrm>
              <a:off x="3691385" y="5417235"/>
              <a:ext cx="4559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/>
                <a:t>ঝিলিক দিয়ে প্রত্যহ হয় লাল।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F094CE6-3264-414B-A581-C2E14A80720B}"/>
              </a:ext>
            </a:extLst>
          </p:cNvPr>
          <p:cNvGrpSpPr/>
          <p:nvPr/>
        </p:nvGrpSpPr>
        <p:grpSpPr>
          <a:xfrm>
            <a:off x="1639017" y="848995"/>
            <a:ext cx="8807569" cy="5950225"/>
            <a:chOff x="1733909" y="421117"/>
            <a:chExt cx="8807569" cy="595022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6D6235-D972-4EDE-AAF2-628B14D67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3909" y="421117"/>
              <a:ext cx="8807569" cy="472022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1B4265-7315-4E91-BCD6-332F18E5D930}"/>
                </a:ext>
              </a:extLst>
            </p:cNvPr>
            <p:cNvSpPr txBox="1"/>
            <p:nvPr/>
          </p:nvSpPr>
          <p:spPr>
            <a:xfrm>
              <a:off x="3709357" y="5417235"/>
              <a:ext cx="47617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বাংলাদেশের মাঠে বনের তলে</a:t>
              </a:r>
            </a:p>
            <a:p>
              <a:r>
                <a:rPr lang="bn-BD" sz="2800" dirty="0"/>
                <a:t>ফাগুন মাসে সবুজ আগুন জ্বলে।</a:t>
              </a:r>
              <a:endParaRPr lang="en-US" sz="28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99B5E43-C5D0-4B16-9B4A-9D8EB5E13F15}"/>
              </a:ext>
            </a:extLst>
          </p:cNvPr>
          <p:cNvSpPr txBox="1"/>
          <p:nvPr/>
        </p:nvSpPr>
        <p:spPr>
          <a:xfrm>
            <a:off x="3769743" y="232910"/>
            <a:ext cx="4649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নিচের চিত্রগুলো লক্ষ্য করো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52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0A597D2-9019-4039-BEEF-8A60157EB053}"/>
              </a:ext>
            </a:extLst>
          </p:cNvPr>
          <p:cNvSpPr txBox="1"/>
          <p:nvPr/>
        </p:nvSpPr>
        <p:spPr>
          <a:xfrm>
            <a:off x="3769743" y="232910"/>
            <a:ext cx="4649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নিচের চিত্রগুলো লক্ষ্য করো</a:t>
            </a:r>
            <a:endParaRPr lang="en-US" sz="3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0A473E-7C6F-49FA-A7DB-FF06545C02E1}"/>
              </a:ext>
            </a:extLst>
          </p:cNvPr>
          <p:cNvGrpSpPr/>
          <p:nvPr/>
        </p:nvGrpSpPr>
        <p:grpSpPr>
          <a:xfrm>
            <a:off x="2486024" y="1287710"/>
            <a:ext cx="7063416" cy="4981094"/>
            <a:chOff x="2417014" y="938453"/>
            <a:chExt cx="7063416" cy="498109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4F7AA9-BE61-4A31-A794-7FC68A47F291}"/>
                </a:ext>
              </a:extLst>
            </p:cNvPr>
            <p:cNvSpPr txBox="1"/>
            <p:nvPr/>
          </p:nvSpPr>
          <p:spPr>
            <a:xfrm>
              <a:off x="3826623" y="5396327"/>
              <a:ext cx="4535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ফাগুনটা খুব ভীষণ দুঃখী মাস</a:t>
              </a:r>
              <a:endParaRPr lang="en-US" sz="28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855C98-3C48-48DB-BF67-E42B2979A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7014" y="938453"/>
              <a:ext cx="7063416" cy="394409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62B66B-10DF-46D2-AB8F-E68EC1AF5953}"/>
              </a:ext>
            </a:extLst>
          </p:cNvPr>
          <p:cNvGrpSpPr/>
          <p:nvPr/>
        </p:nvGrpSpPr>
        <p:grpSpPr>
          <a:xfrm>
            <a:off x="2486024" y="1171466"/>
            <a:ext cx="7211684" cy="5101865"/>
            <a:chOff x="2337758" y="817682"/>
            <a:chExt cx="7211684" cy="51018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90FFDAF-BBFD-44B3-9E1A-CED9B3436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758" y="817682"/>
              <a:ext cx="7211684" cy="41252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EB61A7-6B03-4AE4-A978-25E04B2989CB}"/>
                </a:ext>
              </a:extLst>
            </p:cNvPr>
            <p:cNvSpPr txBox="1"/>
            <p:nvPr/>
          </p:nvSpPr>
          <p:spPr>
            <a:xfrm>
              <a:off x="3916392" y="5396327"/>
              <a:ext cx="4649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হাওয়ায় হাওয়ায় ছড়ায় দীর্ঘশ্বাস</a:t>
              </a:r>
              <a:endParaRPr lang="en-US" sz="28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9C8F6E-0739-4E97-98CD-E38740E8D4D2}"/>
              </a:ext>
            </a:extLst>
          </p:cNvPr>
          <p:cNvGrpSpPr/>
          <p:nvPr/>
        </p:nvGrpSpPr>
        <p:grpSpPr>
          <a:xfrm>
            <a:off x="2483596" y="984465"/>
            <a:ext cx="7359951" cy="5640625"/>
            <a:chOff x="2263624" y="709809"/>
            <a:chExt cx="7359951" cy="564062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2401722-3BD3-454C-8248-30198207D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3624" y="709809"/>
              <a:ext cx="7359951" cy="43366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CD275B-A6AD-4CD5-BD67-054BC4ABFE45}"/>
                </a:ext>
              </a:extLst>
            </p:cNvPr>
            <p:cNvSpPr txBox="1"/>
            <p:nvPr/>
          </p:nvSpPr>
          <p:spPr>
            <a:xfrm>
              <a:off x="3973272" y="5396327"/>
              <a:ext cx="45358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ফাগুন মাসে গোলাপ কাঁদে বনে</a:t>
              </a:r>
            </a:p>
            <a:p>
              <a:r>
                <a:rPr lang="bn-BD" sz="2800" dirty="0"/>
                <a:t>কান্নারা সব ডুকরে ওঠে মনে।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54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4003E2C-26E0-408F-86C6-AB88F7783254}"/>
              </a:ext>
            </a:extLst>
          </p:cNvPr>
          <p:cNvSpPr txBox="1"/>
          <p:nvPr/>
        </p:nvSpPr>
        <p:spPr>
          <a:xfrm>
            <a:off x="3769743" y="232910"/>
            <a:ext cx="4649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নিচের চিত্রগুলো লক্ষ্য করো</a:t>
            </a:r>
            <a:endParaRPr lang="en-US" sz="3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2B0044-3902-4228-A5E3-F265FFD795B3}"/>
              </a:ext>
            </a:extLst>
          </p:cNvPr>
          <p:cNvGrpSpPr/>
          <p:nvPr/>
        </p:nvGrpSpPr>
        <p:grpSpPr>
          <a:xfrm>
            <a:off x="2751825" y="1046310"/>
            <a:ext cx="7543800" cy="5052562"/>
            <a:chOff x="2751825" y="1046310"/>
            <a:chExt cx="7543800" cy="505256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D57980-B3FE-4F83-8BD2-50204C75D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825" y="1046310"/>
              <a:ext cx="7543800" cy="41529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E6510A-EF99-4E9F-909A-4557927D4E30}"/>
                </a:ext>
              </a:extLst>
            </p:cNvPr>
            <p:cNvSpPr txBox="1"/>
            <p:nvPr/>
          </p:nvSpPr>
          <p:spPr>
            <a:xfrm>
              <a:off x="4285171" y="5575652"/>
              <a:ext cx="44771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ফাগুন মানে মায়ের চোখে জল</a:t>
              </a:r>
              <a:endParaRPr lang="en-US" sz="28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FEC9DB-83BA-40D7-9CE2-BCB230069CBE}"/>
              </a:ext>
            </a:extLst>
          </p:cNvPr>
          <p:cNvGrpSpPr/>
          <p:nvPr/>
        </p:nvGrpSpPr>
        <p:grpSpPr>
          <a:xfrm>
            <a:off x="2751825" y="1027848"/>
            <a:ext cx="7543800" cy="5119777"/>
            <a:chOff x="2751824" y="979095"/>
            <a:chExt cx="7543800" cy="51197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732A491-7C4C-4799-A7CE-786F47C67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824" y="979095"/>
              <a:ext cx="7543800" cy="42873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6693E3-B2D9-4BDC-9C72-408CC0C1F603}"/>
                </a:ext>
              </a:extLst>
            </p:cNvPr>
            <p:cNvSpPr txBox="1"/>
            <p:nvPr/>
          </p:nvSpPr>
          <p:spPr>
            <a:xfrm>
              <a:off x="4101142" y="5575652"/>
              <a:ext cx="4537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/>
                <a:t>ঘাসের ওপর কাঁপে যে টলমল।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18A110-1912-4470-96CE-3AB55A58D24E}"/>
              </a:ext>
            </a:extLst>
          </p:cNvPr>
          <p:cNvGrpSpPr/>
          <p:nvPr/>
        </p:nvGrpSpPr>
        <p:grpSpPr>
          <a:xfrm>
            <a:off x="2631056" y="938453"/>
            <a:ext cx="7785338" cy="5602920"/>
            <a:chOff x="2631057" y="938453"/>
            <a:chExt cx="7785338" cy="560292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2327341-F235-4466-BC1D-1D6B934AA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057" y="938453"/>
              <a:ext cx="7785338" cy="44386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2D5BE2-01E4-4D51-B552-2F713BC5A3EB}"/>
                </a:ext>
              </a:extLst>
            </p:cNvPr>
            <p:cNvSpPr txBox="1"/>
            <p:nvPr/>
          </p:nvSpPr>
          <p:spPr>
            <a:xfrm>
              <a:off x="4118396" y="5587266"/>
              <a:ext cx="48221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ফাগুন মাসে বোনেরা ওঠে কেঁদে</a:t>
              </a:r>
            </a:p>
            <a:p>
              <a:r>
                <a:rPr lang="bn-BD" sz="2800" dirty="0"/>
                <a:t>হারানো ভাই দুই বাহুতে বেঁধে।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399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2ABD1E7-5AC7-4FA0-8A3A-2C0135C238DE}"/>
              </a:ext>
            </a:extLst>
          </p:cNvPr>
          <p:cNvSpPr txBox="1"/>
          <p:nvPr/>
        </p:nvSpPr>
        <p:spPr>
          <a:xfrm>
            <a:off x="3769743" y="232910"/>
            <a:ext cx="4649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নিচের চিত্রগুলো লক্ষ্য করো</a:t>
            </a:r>
            <a:endParaRPr lang="en-US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B03844-8710-4B61-985D-181221BCD641}"/>
              </a:ext>
            </a:extLst>
          </p:cNvPr>
          <p:cNvGrpSpPr/>
          <p:nvPr/>
        </p:nvGrpSpPr>
        <p:grpSpPr>
          <a:xfrm>
            <a:off x="3640347" y="1082615"/>
            <a:ext cx="4908430" cy="4857994"/>
            <a:chOff x="3640347" y="1082615"/>
            <a:chExt cx="4908430" cy="48579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AE1BEA-86F4-470E-AE57-158EE19AF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255" y="1082615"/>
              <a:ext cx="4530126" cy="381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A2265C-8E44-4277-9F4C-DFD803212CA9}"/>
                </a:ext>
              </a:extLst>
            </p:cNvPr>
            <p:cNvSpPr txBox="1"/>
            <p:nvPr/>
          </p:nvSpPr>
          <p:spPr>
            <a:xfrm>
              <a:off x="3640347" y="5417389"/>
              <a:ext cx="49084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ফাগুন মাসে ভাইয়েরা নামে পথে</a:t>
              </a:r>
              <a:endParaRPr lang="en-US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A2FD8A-4FD9-41A2-8793-2758D06EB5F0}"/>
              </a:ext>
            </a:extLst>
          </p:cNvPr>
          <p:cNvGrpSpPr/>
          <p:nvPr/>
        </p:nvGrpSpPr>
        <p:grpSpPr>
          <a:xfrm>
            <a:off x="3640347" y="1014459"/>
            <a:ext cx="5479302" cy="4939945"/>
            <a:chOff x="3595687" y="1000664"/>
            <a:chExt cx="5479302" cy="49399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28F03A7-C09A-4EAC-A029-526D9DDCA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687" y="1000664"/>
              <a:ext cx="5479302" cy="392852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06531B-33D6-47DA-ACCB-93C80C6637D4}"/>
                </a:ext>
              </a:extLst>
            </p:cNvPr>
            <p:cNvSpPr txBox="1"/>
            <p:nvPr/>
          </p:nvSpPr>
          <p:spPr>
            <a:xfrm>
              <a:off x="4131289" y="5417389"/>
              <a:ext cx="4408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ফাগুন মাসে দস্যু আসে রথে।</a:t>
              </a:r>
              <a:endParaRPr lang="en-US" sz="28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171C3D-EF37-4283-99EA-B63C35FFBA28}"/>
              </a:ext>
            </a:extLst>
          </p:cNvPr>
          <p:cNvGrpSpPr/>
          <p:nvPr/>
        </p:nvGrpSpPr>
        <p:grpSpPr>
          <a:xfrm>
            <a:off x="2742571" y="929827"/>
            <a:ext cx="6823494" cy="5453485"/>
            <a:chOff x="2742571" y="903402"/>
            <a:chExt cx="6823494" cy="545348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2B9A3E5-0623-4FEB-8714-EDE090A35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571" y="903402"/>
              <a:ext cx="6823494" cy="423527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3C78DB-E960-47BB-B5FB-49733F276B93}"/>
                </a:ext>
              </a:extLst>
            </p:cNvPr>
            <p:cNvSpPr txBox="1"/>
            <p:nvPr/>
          </p:nvSpPr>
          <p:spPr>
            <a:xfrm>
              <a:off x="3604313" y="5402780"/>
              <a:ext cx="48911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ফাগুন মাসে বুকের ক্রোধ ঢেলে</a:t>
              </a:r>
            </a:p>
            <a:p>
              <a:r>
                <a:rPr lang="bn-BD" sz="2800" dirty="0"/>
                <a:t>ফাগুন তার আগুন দেয় জ্বেলে।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67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2078FA9-E4B4-4560-B39C-7F0DA16AAC9A}"/>
              </a:ext>
            </a:extLst>
          </p:cNvPr>
          <p:cNvSpPr/>
          <p:nvPr/>
        </p:nvSpPr>
        <p:spPr>
          <a:xfrm flipH="1">
            <a:off x="2087805" y="2685116"/>
            <a:ext cx="3257548" cy="1328363"/>
          </a:xfrm>
          <a:prstGeom prst="triangle">
            <a:avLst>
              <a:gd name="adj" fmla="val 49812"/>
            </a:avLst>
          </a:prstGeom>
          <a:solidFill>
            <a:srgbClr val="FFA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B6C82E-AF9A-4160-B740-D5634B7C85EE}"/>
              </a:ext>
            </a:extLst>
          </p:cNvPr>
          <p:cNvSpPr/>
          <p:nvPr/>
        </p:nvSpPr>
        <p:spPr>
          <a:xfrm>
            <a:off x="2087811" y="4013482"/>
            <a:ext cx="3257552" cy="24340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1740485-98D8-4D33-A6ED-A9156F24C140}"/>
              </a:ext>
            </a:extLst>
          </p:cNvPr>
          <p:cNvSpPr/>
          <p:nvPr/>
        </p:nvSpPr>
        <p:spPr>
          <a:xfrm flipH="1" flipV="1">
            <a:off x="2087810" y="4013480"/>
            <a:ext cx="3257548" cy="1328363"/>
          </a:xfrm>
          <a:prstGeom prst="triangle">
            <a:avLst>
              <a:gd name="adj" fmla="val 49812"/>
            </a:avLst>
          </a:prstGeom>
          <a:solidFill>
            <a:srgbClr val="D0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59FD8C-FAFF-4FC1-AC72-C767360E1699}"/>
              </a:ext>
            </a:extLst>
          </p:cNvPr>
          <p:cNvGrpSpPr/>
          <p:nvPr/>
        </p:nvGrpSpPr>
        <p:grpSpPr>
          <a:xfrm>
            <a:off x="2087779" y="1027960"/>
            <a:ext cx="3548595" cy="4784994"/>
            <a:chOff x="866757" y="2037734"/>
            <a:chExt cx="3548595" cy="42564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28D5FE6-8BEE-4555-A822-4BC22717F1B1}"/>
                </a:ext>
              </a:extLst>
            </p:cNvPr>
            <p:cNvGrpSpPr/>
            <p:nvPr/>
          </p:nvGrpSpPr>
          <p:grpSpPr>
            <a:xfrm>
              <a:off x="866757" y="2037739"/>
              <a:ext cx="3257557" cy="4256419"/>
              <a:chOff x="5663381" y="1516057"/>
              <a:chExt cx="2890684" cy="450922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03F7F3-1750-4A38-B22C-6848904C8474}"/>
                  </a:ext>
                </a:extLst>
              </p:cNvPr>
              <p:cNvSpPr/>
              <p:nvPr/>
            </p:nvSpPr>
            <p:spPr>
              <a:xfrm>
                <a:off x="5663381" y="4463845"/>
                <a:ext cx="2890684" cy="156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1AF0AF5-5B75-4D73-BE9A-8FEEF20AAA72}"/>
                  </a:ext>
                </a:extLst>
              </p:cNvPr>
              <p:cNvSpPr/>
              <p:nvPr/>
            </p:nvSpPr>
            <p:spPr>
              <a:xfrm>
                <a:off x="5663381" y="3077497"/>
                <a:ext cx="2890684" cy="15614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F096AD4-FC30-4AFA-945C-D683AA70CA11}"/>
                  </a:ext>
                </a:extLst>
              </p:cNvPr>
              <p:cNvSpPr/>
              <p:nvPr/>
            </p:nvSpPr>
            <p:spPr>
              <a:xfrm>
                <a:off x="5663381" y="1516057"/>
                <a:ext cx="2890684" cy="156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E333011-EEDB-4F42-A53A-97F347B833BA}"/>
                </a:ext>
              </a:extLst>
            </p:cNvPr>
            <p:cNvSpPr txBox="1"/>
            <p:nvPr/>
          </p:nvSpPr>
          <p:spPr>
            <a:xfrm>
              <a:off x="1157795" y="3616331"/>
              <a:ext cx="3257557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1400" dirty="0"/>
                <a:t>শাহনাজ আক্তার(এম.এ,এম.এড)</a:t>
              </a:r>
            </a:p>
            <a:p>
              <a:r>
                <a:rPr lang="bn-BD" sz="1400" dirty="0"/>
                <a:t>সিনিয়র শিক্ষক(বাংলা)</a:t>
              </a:r>
            </a:p>
            <a:p>
              <a:r>
                <a:rPr lang="bn-BD" sz="1400" dirty="0"/>
                <a:t>কোনাবাড়ী এম.এ কুদ্দুছ উচ্চ বিদ্যাঃ</a:t>
              </a:r>
            </a:p>
            <a:p>
              <a:r>
                <a:rPr lang="bn-BD" sz="1400" dirty="0"/>
                <a:t>গাজীপুর সদর,গাজীপুর৷</a:t>
              </a:r>
            </a:p>
            <a:p>
              <a:r>
                <a:rPr lang="bn-BD" sz="1200" dirty="0">
                  <a:hlinkClick r:id="rId2"/>
                </a:rPr>
                <a:t>ইমেইলঃ</a:t>
              </a:r>
              <a:r>
                <a:rPr lang="en-US" sz="1200" dirty="0">
                  <a:hlinkClick r:id="rId2"/>
                </a:rPr>
                <a:t>shahnazakternomi@gmail.com</a:t>
              </a:r>
              <a:endParaRPr lang="en-US" sz="1200" dirty="0"/>
            </a:p>
            <a:p>
              <a:r>
                <a:rPr lang="bn-BD" sz="1200" dirty="0"/>
                <a:t>মোবাইলঃ01717871696</a:t>
              </a:r>
              <a:endParaRPr lang="en-US" sz="12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95DBF4D-E87B-46FC-A2C6-A34226352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685" y="2037734"/>
              <a:ext cx="1657700" cy="1428138"/>
            </a:xfrm>
            <a:prstGeom prst="rect">
              <a:avLst/>
            </a:prstGeom>
          </p:spPr>
        </p:pic>
      </p:grp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2B3CB96-21D3-4BB1-8A4E-558598BCFCC1}"/>
              </a:ext>
            </a:extLst>
          </p:cNvPr>
          <p:cNvSpPr/>
          <p:nvPr/>
        </p:nvSpPr>
        <p:spPr>
          <a:xfrm flipH="1">
            <a:off x="2087805" y="5211097"/>
            <a:ext cx="3257528" cy="1236394"/>
          </a:xfrm>
          <a:prstGeom prst="triangle">
            <a:avLst>
              <a:gd name="adj" fmla="val 50000"/>
            </a:avLst>
          </a:prstGeom>
          <a:solidFill>
            <a:srgbClr val="D0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ADD1303-B251-4C0D-B3D6-4620CF84675A}"/>
              </a:ext>
            </a:extLst>
          </p:cNvPr>
          <p:cNvSpPr/>
          <p:nvPr/>
        </p:nvSpPr>
        <p:spPr>
          <a:xfrm rot="16200000" flipH="1">
            <a:off x="3313968" y="4416102"/>
            <a:ext cx="2434008" cy="1628769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6A75723-E2B4-4EBB-B078-240B1133BDC2}"/>
              </a:ext>
            </a:extLst>
          </p:cNvPr>
          <p:cNvSpPr/>
          <p:nvPr/>
        </p:nvSpPr>
        <p:spPr>
          <a:xfrm rot="5400000">
            <a:off x="1685194" y="4416100"/>
            <a:ext cx="2434008" cy="1628776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6858BB8-F2FC-4B65-8DFB-9F6328393E6A}"/>
              </a:ext>
            </a:extLst>
          </p:cNvPr>
          <p:cNvSpPr/>
          <p:nvPr/>
        </p:nvSpPr>
        <p:spPr>
          <a:xfrm flipH="1">
            <a:off x="7470967" y="2685115"/>
            <a:ext cx="3257548" cy="1328363"/>
          </a:xfrm>
          <a:prstGeom prst="triangle">
            <a:avLst>
              <a:gd name="adj" fmla="val 49812"/>
            </a:avLst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F51ED3-47CF-42AB-B713-1A3DAAA013C4}"/>
              </a:ext>
            </a:extLst>
          </p:cNvPr>
          <p:cNvSpPr/>
          <p:nvPr/>
        </p:nvSpPr>
        <p:spPr>
          <a:xfrm>
            <a:off x="7470973" y="4013481"/>
            <a:ext cx="3257552" cy="24340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19FD2867-FFFC-4FAC-A0C4-FA29D009C23C}"/>
              </a:ext>
            </a:extLst>
          </p:cNvPr>
          <p:cNvSpPr/>
          <p:nvPr/>
        </p:nvSpPr>
        <p:spPr>
          <a:xfrm flipH="1" flipV="1">
            <a:off x="7470972" y="4013479"/>
            <a:ext cx="3257548" cy="1328363"/>
          </a:xfrm>
          <a:prstGeom prst="triangle">
            <a:avLst>
              <a:gd name="adj" fmla="val 49812"/>
            </a:avLst>
          </a:prstGeom>
          <a:solidFill>
            <a:srgbClr val="00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5E4C1D-33A2-451F-A51C-7DAA5AF9C179}"/>
              </a:ext>
            </a:extLst>
          </p:cNvPr>
          <p:cNvSpPr txBox="1"/>
          <p:nvPr/>
        </p:nvSpPr>
        <p:spPr>
          <a:xfrm>
            <a:off x="5453876" y="530942"/>
            <a:ext cx="190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পরিচিতি</a:t>
            </a:r>
            <a:endParaRPr lang="en-US" sz="4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7B00F4-DFE0-4869-AEA9-72B44A9B1468}"/>
              </a:ext>
            </a:extLst>
          </p:cNvPr>
          <p:cNvGrpSpPr/>
          <p:nvPr/>
        </p:nvGrpSpPr>
        <p:grpSpPr>
          <a:xfrm>
            <a:off x="7470967" y="905774"/>
            <a:ext cx="3257557" cy="5019281"/>
            <a:chOff x="7470967" y="905774"/>
            <a:chExt cx="3257557" cy="501928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347C325-C47F-4A2B-91F8-3B20098F65F0}"/>
                </a:ext>
              </a:extLst>
            </p:cNvPr>
            <p:cNvGrpSpPr/>
            <p:nvPr/>
          </p:nvGrpSpPr>
          <p:grpSpPr>
            <a:xfrm>
              <a:off x="7470967" y="905774"/>
              <a:ext cx="3257557" cy="5019281"/>
              <a:chOff x="7470962" y="1572874"/>
              <a:chExt cx="3257557" cy="4256419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0B77674-4CEA-4C2A-A180-90A99B611620}"/>
                  </a:ext>
                </a:extLst>
              </p:cNvPr>
              <p:cNvGrpSpPr/>
              <p:nvPr/>
            </p:nvGrpSpPr>
            <p:grpSpPr>
              <a:xfrm>
                <a:off x="7470962" y="1572874"/>
                <a:ext cx="3257557" cy="4256419"/>
                <a:chOff x="5663381" y="1516057"/>
                <a:chExt cx="2890684" cy="4509228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A2AE9C3A-4040-4C2E-90A8-B06E71365228}"/>
                    </a:ext>
                  </a:extLst>
                </p:cNvPr>
                <p:cNvSpPr/>
                <p:nvPr/>
              </p:nvSpPr>
              <p:spPr>
                <a:xfrm>
                  <a:off x="5663381" y="4463845"/>
                  <a:ext cx="2890684" cy="156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6616286D-98F1-4679-95DC-F95B25F86925}"/>
                    </a:ext>
                  </a:extLst>
                </p:cNvPr>
                <p:cNvSpPr/>
                <p:nvPr/>
              </p:nvSpPr>
              <p:spPr>
                <a:xfrm>
                  <a:off x="5663381" y="3077497"/>
                  <a:ext cx="2890684" cy="15614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CF0FA4F-48C8-46AE-8306-9A600C652D44}"/>
                    </a:ext>
                  </a:extLst>
                </p:cNvPr>
                <p:cNvSpPr/>
                <p:nvPr/>
              </p:nvSpPr>
              <p:spPr>
                <a:xfrm>
                  <a:off x="5663381" y="1516057"/>
                  <a:ext cx="2890684" cy="156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7EB13E6-3691-461E-8A8E-224653B78E07}"/>
                  </a:ext>
                </a:extLst>
              </p:cNvPr>
              <p:cNvSpPr txBox="1"/>
              <p:nvPr/>
            </p:nvSpPr>
            <p:spPr>
              <a:xfrm>
                <a:off x="7678983" y="3199765"/>
                <a:ext cx="2841523" cy="147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dirty="0"/>
                  <a:t>চারুপাঠ</a:t>
                </a:r>
              </a:p>
              <a:p>
                <a:pPr algn="ctr"/>
                <a:r>
                  <a:rPr lang="bn-BD" dirty="0"/>
                  <a:t>শ্রেণি-ষষ্ঠ</a:t>
                </a:r>
              </a:p>
              <a:p>
                <a:pPr algn="ctr"/>
                <a:r>
                  <a:rPr lang="bn-BD" dirty="0"/>
                  <a:t>বিষয়-কবিতা</a:t>
                </a:r>
              </a:p>
              <a:p>
                <a:pPr algn="ctr"/>
                <a:r>
                  <a:rPr lang="bn-BD" dirty="0"/>
                  <a:t>মোট শিক্ষার্থী-৪০জন</a:t>
                </a:r>
              </a:p>
              <a:p>
                <a:pPr algn="ctr"/>
                <a:r>
                  <a:rPr lang="bn-BD" dirty="0"/>
                  <a:t>সময়-৪৫মিনিট৷</a:t>
                </a:r>
                <a:endParaRPr lang="en-US" sz="1400" dirty="0"/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0944B7A-1D32-40C2-A1FB-40069A18F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3187" y="919343"/>
              <a:ext cx="1393108" cy="1745131"/>
            </a:xfrm>
            <a:prstGeom prst="rect">
              <a:avLst/>
            </a:prstGeom>
            <a:ln w="34925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</p:grp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D0EC350-8B72-4C6A-A2D1-AC7700E5930D}"/>
              </a:ext>
            </a:extLst>
          </p:cNvPr>
          <p:cNvSpPr/>
          <p:nvPr/>
        </p:nvSpPr>
        <p:spPr>
          <a:xfrm rot="5400000">
            <a:off x="7068356" y="4416099"/>
            <a:ext cx="2434008" cy="1628776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8F57D1E4-D579-41D7-A7DA-3943BFE4B6EB}"/>
              </a:ext>
            </a:extLst>
          </p:cNvPr>
          <p:cNvSpPr/>
          <p:nvPr/>
        </p:nvSpPr>
        <p:spPr>
          <a:xfrm rot="16200000" flipH="1">
            <a:off x="8697130" y="4416101"/>
            <a:ext cx="2434008" cy="1628769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7FA1981-A5AC-4613-AA5D-173779A6C611}"/>
              </a:ext>
            </a:extLst>
          </p:cNvPr>
          <p:cNvSpPr/>
          <p:nvPr/>
        </p:nvSpPr>
        <p:spPr>
          <a:xfrm flipH="1">
            <a:off x="7470967" y="5211097"/>
            <a:ext cx="3257548" cy="1236393"/>
          </a:xfrm>
          <a:prstGeom prst="triangle">
            <a:avLst>
              <a:gd name="adj" fmla="val 50000"/>
            </a:avLst>
          </a:prstGeom>
          <a:solidFill>
            <a:srgbClr val="00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8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6E0EB4-2FD4-423A-A383-6B58BFE651EE}"/>
              </a:ext>
            </a:extLst>
          </p:cNvPr>
          <p:cNvSpPr txBox="1"/>
          <p:nvPr/>
        </p:nvSpPr>
        <p:spPr>
          <a:xfrm>
            <a:off x="3769743" y="232910"/>
            <a:ext cx="4649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নিচের চিত্রগুলো লক্ষ্য করো</a:t>
            </a:r>
            <a:endParaRPr lang="en-US" sz="3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9A587F-E93C-46A9-9175-2A1FF9AEC473}"/>
              </a:ext>
            </a:extLst>
          </p:cNvPr>
          <p:cNvGrpSpPr/>
          <p:nvPr/>
        </p:nvGrpSpPr>
        <p:grpSpPr>
          <a:xfrm>
            <a:off x="2989051" y="1280429"/>
            <a:ext cx="6211019" cy="4645029"/>
            <a:chOff x="2872596" y="1571625"/>
            <a:chExt cx="6211019" cy="46450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5359D6-8C36-4447-9A4F-B170BEAF3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596" y="1571625"/>
              <a:ext cx="6211019" cy="37681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26233C-4C49-42DD-9D11-B6077F722839}"/>
                </a:ext>
              </a:extLst>
            </p:cNvPr>
            <p:cNvSpPr txBox="1"/>
            <p:nvPr/>
          </p:nvSpPr>
          <p:spPr>
            <a:xfrm>
              <a:off x="3985403" y="5693434"/>
              <a:ext cx="4218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/>
                <a:t>বাংলাদেশের শহর গ্রামে চরে</a:t>
              </a:r>
              <a:endParaRPr lang="en-US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0F3EEF-18A7-4944-AB91-0A6988B4C795}"/>
              </a:ext>
            </a:extLst>
          </p:cNvPr>
          <p:cNvGrpSpPr/>
          <p:nvPr/>
        </p:nvGrpSpPr>
        <p:grpSpPr>
          <a:xfrm>
            <a:off x="2840733" y="1274648"/>
            <a:ext cx="6570453" cy="4765800"/>
            <a:chOff x="2748951" y="1450854"/>
            <a:chExt cx="6570453" cy="4765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E5511E2-5B10-4644-B6C5-2DEF31B81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8951" y="1450854"/>
              <a:ext cx="6570453" cy="39579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8E0A9F-2043-49F5-A338-1472E133633F}"/>
                </a:ext>
              </a:extLst>
            </p:cNvPr>
            <p:cNvSpPr txBox="1"/>
            <p:nvPr/>
          </p:nvSpPr>
          <p:spPr>
            <a:xfrm>
              <a:off x="3769743" y="5693434"/>
              <a:ext cx="4313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/>
                <a:t>ফাগুন মাসে রক্ত ঝরে পড়ে।</a:t>
              </a:r>
              <a:endParaRPr lang="en-US" sz="28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6E1BD8-8B6E-42E9-B509-E339700B4DBF}"/>
              </a:ext>
            </a:extLst>
          </p:cNvPr>
          <p:cNvGrpSpPr/>
          <p:nvPr/>
        </p:nvGrpSpPr>
        <p:grpSpPr>
          <a:xfrm>
            <a:off x="2604944" y="929827"/>
            <a:ext cx="6806242" cy="5479743"/>
            <a:chOff x="2636807" y="1166182"/>
            <a:chExt cx="6806242" cy="547974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EFF6489-3D5F-4B75-81C4-9E688A2B5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6807" y="1166182"/>
              <a:ext cx="6806242" cy="43202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573C8D-524C-431C-9F00-2E1A29138149}"/>
                </a:ext>
              </a:extLst>
            </p:cNvPr>
            <p:cNvSpPr txBox="1"/>
            <p:nvPr/>
          </p:nvSpPr>
          <p:spPr>
            <a:xfrm>
              <a:off x="3769743" y="5691818"/>
              <a:ext cx="48480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/>
                <a:t>ফাগুন মাসে দুঃখী গোলাপ ফোটে</a:t>
              </a:r>
            </a:p>
            <a:p>
              <a:pPr algn="ctr"/>
              <a:r>
                <a:rPr lang="bn-BD" sz="2800" dirty="0"/>
                <a:t>বুকের ভেতর শহিদ মিনার ওঠে।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902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52A00A-299B-47AA-B7AF-45A46B0CD369}"/>
              </a:ext>
            </a:extLst>
          </p:cNvPr>
          <p:cNvSpPr txBox="1"/>
          <p:nvPr/>
        </p:nvSpPr>
        <p:spPr>
          <a:xfrm>
            <a:off x="4543245" y="120770"/>
            <a:ext cx="3105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দলীয় কাজ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AC7F0F-9078-4A90-BC87-F560527F3025}"/>
              </a:ext>
            </a:extLst>
          </p:cNvPr>
          <p:cNvGrpSpPr/>
          <p:nvPr/>
        </p:nvGrpSpPr>
        <p:grpSpPr>
          <a:xfrm>
            <a:off x="1871932" y="992038"/>
            <a:ext cx="8574657" cy="5112472"/>
            <a:chOff x="1871932" y="992038"/>
            <a:chExt cx="8574657" cy="51124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AAAD57-E2E4-4F5E-9D36-DA8765C599B1}"/>
                </a:ext>
              </a:extLst>
            </p:cNvPr>
            <p:cNvSpPr txBox="1"/>
            <p:nvPr/>
          </p:nvSpPr>
          <p:spPr>
            <a:xfrm>
              <a:off x="1985513" y="5581290"/>
              <a:ext cx="82209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ফাগুন মাস কে দুঃখী মাস বলার কারণ কী-ব্যাখ্যা কর।</a:t>
              </a:r>
              <a:endParaRPr lang="en-US" sz="28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677F2F-732C-40D6-8F88-62F280FE9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932" y="992038"/>
              <a:ext cx="8574657" cy="4218317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81348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2107183-BE2A-42E3-A904-074A9F719A5E}"/>
              </a:ext>
            </a:extLst>
          </p:cNvPr>
          <p:cNvSpPr txBox="1"/>
          <p:nvPr/>
        </p:nvSpPr>
        <p:spPr>
          <a:xfrm>
            <a:off x="3769743" y="232910"/>
            <a:ext cx="4649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নিচের চিত্রগুলো লক্ষ্য করো</a:t>
            </a:r>
            <a:endParaRPr lang="en-US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2CFCD6-9C92-4E03-9A66-8D04E926172F}"/>
              </a:ext>
            </a:extLst>
          </p:cNvPr>
          <p:cNvGrpSpPr/>
          <p:nvPr/>
        </p:nvGrpSpPr>
        <p:grpSpPr>
          <a:xfrm>
            <a:off x="2389516" y="1029447"/>
            <a:ext cx="7410091" cy="4963006"/>
            <a:chOff x="2389516" y="1078302"/>
            <a:chExt cx="7410091" cy="49630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5293D-85F2-4662-9AE5-B45E4485A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516" y="1078302"/>
              <a:ext cx="7410091" cy="40303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21584A-6F64-46FE-9824-2513829ABFA1}"/>
                </a:ext>
              </a:extLst>
            </p:cNvPr>
            <p:cNvSpPr txBox="1"/>
            <p:nvPr/>
          </p:nvSpPr>
          <p:spPr>
            <a:xfrm>
              <a:off x="3808561" y="5518088"/>
              <a:ext cx="45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/>
                <a:t>সেই যে কবে কয়েকজন খোকা</a:t>
              </a:r>
              <a:endParaRPr lang="en-US" sz="28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CC0A98-6D83-4C37-AA93-8B0CDFFA2486}"/>
              </a:ext>
            </a:extLst>
          </p:cNvPr>
          <p:cNvGrpSpPr/>
          <p:nvPr/>
        </p:nvGrpSpPr>
        <p:grpSpPr>
          <a:xfrm>
            <a:off x="2116905" y="929827"/>
            <a:ext cx="7746520" cy="5054000"/>
            <a:chOff x="2156605" y="938453"/>
            <a:chExt cx="7746520" cy="5054000"/>
          </a:xfrm>
        </p:grpSpPr>
        <p:pic>
          <p:nvPicPr>
            <p:cNvPr id="11" name="Picture 2" descr="Image result for রক্তের ছবি">
              <a:extLst>
                <a:ext uri="{FF2B5EF4-FFF2-40B4-BE49-F238E27FC236}">
                  <a16:creationId xmlns:a16="http://schemas.microsoft.com/office/drawing/2014/main" id="{786B138E-DE13-41DC-89AC-2DBA90CC79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4"/>
            <a:stretch/>
          </p:blipFill>
          <p:spPr bwMode="auto">
            <a:xfrm>
              <a:off x="2156605" y="938453"/>
              <a:ext cx="7746520" cy="42028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1EA585-7DB3-4276-9AEA-A6A8522EF597}"/>
                </a:ext>
              </a:extLst>
            </p:cNvPr>
            <p:cNvSpPr txBox="1"/>
            <p:nvPr/>
          </p:nvSpPr>
          <p:spPr>
            <a:xfrm>
              <a:off x="3588587" y="5469233"/>
              <a:ext cx="5011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ফুল ফোটালো-রক্ত থোকা থোকা-  </a:t>
              </a:r>
              <a:endParaRPr lang="en-US" sz="28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30D1C6-FBDD-4DA8-A2F4-0ABE039B7799}"/>
              </a:ext>
            </a:extLst>
          </p:cNvPr>
          <p:cNvGrpSpPr/>
          <p:nvPr/>
        </p:nvGrpSpPr>
        <p:grpSpPr>
          <a:xfrm>
            <a:off x="2009076" y="874173"/>
            <a:ext cx="7962178" cy="5578915"/>
            <a:chOff x="2073217" y="817685"/>
            <a:chExt cx="7962178" cy="55789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245C836-DE8C-4155-BC7F-D063CE5DB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217" y="817685"/>
              <a:ext cx="7962178" cy="44271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8D0570-3CF5-426F-82FF-F5425C848E16}"/>
                </a:ext>
              </a:extLst>
            </p:cNvPr>
            <p:cNvSpPr txBox="1"/>
            <p:nvPr/>
          </p:nvSpPr>
          <p:spPr>
            <a:xfrm>
              <a:off x="3588587" y="5442493"/>
              <a:ext cx="47359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গাছের ডালে পথের বুকে ঘরে</a:t>
              </a:r>
            </a:p>
            <a:p>
              <a:r>
                <a:rPr lang="bn-BD" sz="2800" dirty="0"/>
                <a:t>ফাগুন মাসে তাদেরই মনে পড়ে।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525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C29717F-C2B9-482E-BA5E-7F171860D93C}"/>
              </a:ext>
            </a:extLst>
          </p:cNvPr>
          <p:cNvSpPr txBox="1"/>
          <p:nvPr/>
        </p:nvSpPr>
        <p:spPr>
          <a:xfrm>
            <a:off x="3769743" y="232910"/>
            <a:ext cx="4649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নিচের চিত্রগুলো লক্ষ্য করো</a:t>
            </a:r>
            <a:endParaRPr lang="en-US" sz="3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4C2D85-377E-4259-AD11-BC493F950CF7}"/>
              </a:ext>
            </a:extLst>
          </p:cNvPr>
          <p:cNvGrpSpPr/>
          <p:nvPr/>
        </p:nvGrpSpPr>
        <p:grpSpPr>
          <a:xfrm>
            <a:off x="2322662" y="1085131"/>
            <a:ext cx="7543800" cy="5429539"/>
            <a:chOff x="2322662" y="1085131"/>
            <a:chExt cx="7543800" cy="5429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6BEA477-C867-41C5-892F-EA69BB22E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662" y="1085131"/>
              <a:ext cx="7543800" cy="41529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B1852C-7CE3-4D09-AA77-9A763F1DAD94}"/>
                </a:ext>
              </a:extLst>
            </p:cNvPr>
            <p:cNvSpPr txBox="1"/>
            <p:nvPr/>
          </p:nvSpPr>
          <p:spPr>
            <a:xfrm>
              <a:off x="3627407" y="5560563"/>
              <a:ext cx="49343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সেই যে কবে-তিরিশ বছর হলো-</a:t>
              </a:r>
            </a:p>
            <a:p>
              <a:r>
                <a:rPr lang="bn-BD" sz="2800" dirty="0"/>
                <a:t>ফাগুন মাসের দু-চোখ ছলোছলো। </a:t>
              </a:r>
              <a:endParaRPr lang="en-US" sz="28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41BA81-3836-4063-89FE-22EB3F58E215}"/>
              </a:ext>
            </a:extLst>
          </p:cNvPr>
          <p:cNvGrpSpPr/>
          <p:nvPr/>
        </p:nvGrpSpPr>
        <p:grpSpPr>
          <a:xfrm>
            <a:off x="2322662" y="1014061"/>
            <a:ext cx="7916891" cy="5500609"/>
            <a:chOff x="2070340" y="991617"/>
            <a:chExt cx="7916891" cy="550060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5681F0-6AF5-4258-9DDA-E0D721975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340" y="991617"/>
              <a:ext cx="7916891" cy="44481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3E329-14A6-41C3-B5FC-F8AA52E744A1}"/>
                </a:ext>
              </a:extLst>
            </p:cNvPr>
            <p:cNvSpPr txBox="1"/>
            <p:nvPr/>
          </p:nvSpPr>
          <p:spPr>
            <a:xfrm>
              <a:off x="3769743" y="5538119"/>
              <a:ext cx="52103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বুকের ভেতর ফাগুন পোষে ভয়</a:t>
              </a:r>
            </a:p>
            <a:p>
              <a:r>
                <a:rPr lang="bn-BD" sz="2800" dirty="0"/>
                <a:t>তার খোকাদের আবার কী যে হয়!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328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CADCEB5-639C-47F9-8865-80125886E035}"/>
              </a:ext>
            </a:extLst>
          </p:cNvPr>
          <p:cNvSpPr txBox="1"/>
          <p:nvPr/>
        </p:nvSpPr>
        <p:spPr>
          <a:xfrm>
            <a:off x="5262113" y="215661"/>
            <a:ext cx="1664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/>
              <a:t>মূল্যায়ন 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E16AB-326A-4005-BFB7-4ED5441376C2}"/>
              </a:ext>
            </a:extLst>
          </p:cNvPr>
          <p:cNvSpPr txBox="1"/>
          <p:nvPr/>
        </p:nvSpPr>
        <p:spPr>
          <a:xfrm>
            <a:off x="1298274" y="1466491"/>
            <a:ext cx="979529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১।হাড়ের মতো শক্ত কী?     উত্তরঃডাল।</a:t>
            </a:r>
          </a:p>
          <a:p>
            <a:r>
              <a:rPr lang="bn-BD" sz="3200" dirty="0"/>
              <a:t>২।ফাগুন মাসে কে কেঁদে ওঠে? উত্তরঃবোনেরা।</a:t>
            </a:r>
          </a:p>
          <a:p>
            <a:r>
              <a:rPr lang="bn-BD" sz="3200" dirty="0"/>
              <a:t>৩।ভাইয়েরা কোথায় নামে?    উত্তরঃপথে।</a:t>
            </a:r>
          </a:p>
          <a:p>
            <a:r>
              <a:rPr lang="bn-BD" sz="3200" dirty="0"/>
              <a:t>৪।ফেঁড়ে শব্দের অর্থ কী?     উত্তরঃচিরে।</a:t>
            </a:r>
          </a:p>
          <a:p>
            <a:endParaRPr lang="bn-BD" sz="3200" dirty="0"/>
          </a:p>
          <a:p>
            <a:r>
              <a:rPr lang="bn-BD" sz="3200" dirty="0"/>
              <a:t>৫।ফাগুন মাসে রক্ত ঝরে পড়ে-বলতে কী বুঝানো হয়েছে?</a:t>
            </a:r>
          </a:p>
          <a:p>
            <a:r>
              <a:rPr lang="bn-BD" sz="2800" dirty="0"/>
              <a:t>ক)চারদিকে লাল ফুলে শোভিত হওয়া খ)মায়ের চোখের জল।</a:t>
            </a:r>
          </a:p>
          <a:p>
            <a:r>
              <a:rPr lang="bn-BD" sz="2800" dirty="0"/>
              <a:t>গ)ভাষা-আন্দোলনে আত্মত্যাগ     ঘ)মুক্তিযুদ্ধে শহিদদের আত্মত্যাগ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936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1D0CFB4-4AEE-4481-8548-0DBD8E3B5A78}"/>
              </a:ext>
            </a:extLst>
          </p:cNvPr>
          <p:cNvSpPr txBox="1"/>
          <p:nvPr/>
        </p:nvSpPr>
        <p:spPr>
          <a:xfrm>
            <a:off x="4891177" y="327804"/>
            <a:ext cx="2941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বাড়ির কাজ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702BDC-38DE-47B1-B65A-248A64540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57" y="1354347"/>
            <a:ext cx="5158597" cy="31658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887B7-C193-400B-8374-E494AFB023FA}"/>
              </a:ext>
            </a:extLst>
          </p:cNvPr>
          <p:cNvSpPr txBox="1"/>
          <p:nvPr/>
        </p:nvSpPr>
        <p:spPr>
          <a:xfrm>
            <a:off x="3782682" y="5367125"/>
            <a:ext cx="5158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ভাষা শহিদদের নাম লিখে আনবে।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552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3013F2-CF89-4E60-AB5C-B952A3E7EB37}"/>
              </a:ext>
            </a:extLst>
          </p:cNvPr>
          <p:cNvGrpSpPr/>
          <p:nvPr/>
        </p:nvGrpSpPr>
        <p:grpSpPr>
          <a:xfrm>
            <a:off x="1587261" y="500332"/>
            <a:ext cx="9549442" cy="5462765"/>
            <a:chOff x="1587261" y="500332"/>
            <a:chExt cx="9549442" cy="54627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F1FEE0-E65D-43B5-855C-F32CF12FA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261" y="500332"/>
              <a:ext cx="9549442" cy="5462765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E88FD57-7E26-4246-A0A0-D11F7C0B3BB6}"/>
                </a:ext>
              </a:extLst>
            </p:cNvPr>
            <p:cNvSpPr/>
            <p:nvPr/>
          </p:nvSpPr>
          <p:spPr>
            <a:xfrm>
              <a:off x="7410091" y="549846"/>
              <a:ext cx="3666226" cy="95115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3600" b="1" dirty="0">
                  <a:ln/>
                  <a:solidFill>
                    <a:srgbClr val="FFFF00"/>
                  </a:solidFill>
                </a:rPr>
                <a:t>সবাইকে ধন্যবাদ</a:t>
              </a:r>
              <a:endParaRPr lang="en-US" sz="3600" b="1" dirty="0">
                <a:ln/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03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31C44A0-4198-4F24-B2B6-AF7CF8195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30" y="1449237"/>
            <a:ext cx="7401464" cy="4408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D84929-0D17-4657-AC9A-DB4828824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51" y="1419042"/>
            <a:ext cx="7658819" cy="4589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A89BAF-0B38-43B7-A16D-E6E167B15236}"/>
              </a:ext>
            </a:extLst>
          </p:cNvPr>
          <p:cNvSpPr txBox="1"/>
          <p:nvPr/>
        </p:nvSpPr>
        <p:spPr>
          <a:xfrm>
            <a:off x="1000663" y="355504"/>
            <a:ext cx="1018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বলতে পারো নিচের ছবিগুলো আমাদের কি মনে করিয়ে দেয়? 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449EC4-AE32-492D-B02D-DE1DEE9E6F8B}"/>
              </a:ext>
            </a:extLst>
          </p:cNvPr>
          <p:cNvSpPr txBox="1"/>
          <p:nvPr/>
        </p:nvSpPr>
        <p:spPr>
          <a:xfrm>
            <a:off x="5749645" y="6159260"/>
            <a:ext cx="2475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একুশে ফেব্রুয়ারী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89BF57-27DC-4C1F-9242-804F3E3692D8}"/>
              </a:ext>
            </a:extLst>
          </p:cNvPr>
          <p:cNvSpPr txBox="1"/>
          <p:nvPr/>
        </p:nvSpPr>
        <p:spPr>
          <a:xfrm>
            <a:off x="5469147" y="6159260"/>
            <a:ext cx="4623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তখন বাংলা কি মাস ছিল?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371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396324F-3766-4373-92CC-9D9F9DD57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12" y="1265297"/>
            <a:ext cx="6667500" cy="4448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CF9B72-4646-46AD-8BF0-812E2BA15005}"/>
              </a:ext>
            </a:extLst>
          </p:cNvPr>
          <p:cNvSpPr txBox="1"/>
          <p:nvPr/>
        </p:nvSpPr>
        <p:spPr>
          <a:xfrm>
            <a:off x="2760812" y="345057"/>
            <a:ext cx="666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তোমরা কি এই ফুলগুলোর নাম বলতে পারো?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9718A9-49F6-45CC-AEF4-21139C5D38F7}"/>
              </a:ext>
            </a:extLst>
          </p:cNvPr>
          <p:cNvSpPr txBox="1"/>
          <p:nvPr/>
        </p:nvSpPr>
        <p:spPr>
          <a:xfrm>
            <a:off x="5495026" y="5932963"/>
            <a:ext cx="119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শিমুল 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740A1C-5911-483E-98DC-511F325567E0}"/>
              </a:ext>
            </a:extLst>
          </p:cNvPr>
          <p:cNvSpPr txBox="1"/>
          <p:nvPr/>
        </p:nvSpPr>
        <p:spPr>
          <a:xfrm>
            <a:off x="3156908" y="340262"/>
            <a:ext cx="6271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বলতে পারো এই ফুল কোন মাসে ফুটে? 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8282FA-D37F-49BA-9C32-E063C91CF8A8}"/>
              </a:ext>
            </a:extLst>
          </p:cNvPr>
          <p:cNvSpPr txBox="1"/>
          <p:nvPr/>
        </p:nvSpPr>
        <p:spPr>
          <a:xfrm>
            <a:off x="5218621" y="5920452"/>
            <a:ext cx="2147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ফাগুন মাসে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52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A468A2-F134-4678-9863-B4D3B9271E66}"/>
              </a:ext>
            </a:extLst>
          </p:cNvPr>
          <p:cNvSpPr txBox="1"/>
          <p:nvPr/>
        </p:nvSpPr>
        <p:spPr>
          <a:xfrm>
            <a:off x="3446252" y="198408"/>
            <a:ext cx="529661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r>
              <a:rPr lang="bn-BD" sz="4000" b="1" dirty="0">
                <a:ln/>
                <a:solidFill>
                  <a:srgbClr val="C00000"/>
                </a:solidFill>
              </a:rPr>
              <a:t>আমাদের আজকের পাঠ  </a:t>
            </a:r>
            <a:endParaRPr lang="en-US" sz="4000" b="1" dirty="0">
              <a:ln/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4F5A11-98B7-4A09-989D-E419D3D6E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68" y="1018436"/>
            <a:ext cx="7108166" cy="445933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146922-ADBF-4B4F-B31D-7350209E12AD}"/>
              </a:ext>
            </a:extLst>
          </p:cNvPr>
          <p:cNvSpPr txBox="1"/>
          <p:nvPr/>
        </p:nvSpPr>
        <p:spPr>
          <a:xfrm>
            <a:off x="3049438" y="5568892"/>
            <a:ext cx="6409425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কবি-হুমায়ুন আজাদের লেখা</a:t>
            </a:r>
          </a:p>
          <a:p>
            <a:r>
              <a:rPr lang="bn-BD" sz="3200" dirty="0"/>
              <a:t>             কবিতা-ফাগুন মাস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049459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CE239E0-F947-44EC-9794-243CEB7E736E}"/>
              </a:ext>
            </a:extLst>
          </p:cNvPr>
          <p:cNvSpPr txBox="1"/>
          <p:nvPr/>
        </p:nvSpPr>
        <p:spPr>
          <a:xfrm>
            <a:off x="4977441" y="586597"/>
            <a:ext cx="2234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শিখন ফল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ACA32-E351-4059-B70D-889698B69537}"/>
              </a:ext>
            </a:extLst>
          </p:cNvPr>
          <p:cNvSpPr txBox="1"/>
          <p:nvPr/>
        </p:nvSpPr>
        <p:spPr>
          <a:xfrm>
            <a:off x="2329132" y="2130724"/>
            <a:ext cx="8376249" cy="24314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এই পাঠ শেষে শিক্ষার্থীরা-</a:t>
            </a:r>
          </a:p>
          <a:p>
            <a:endParaRPr lang="bn-BD" dirty="0"/>
          </a:p>
          <a:p>
            <a:endParaRPr lang="bn-BD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/>
              <a:t>নতুন শব্দের অর্থ বলতে ও বাক্য তৈরী করতে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/>
              <a:t>কবি সম্পর্কে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/>
              <a:t>মাতৃভাষার প্রতি মমত্ববোধ জাগ্রত হবে।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3999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231D37-00B3-48A3-AE81-DEBB39F39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8"/>
          <a:stretch/>
        </p:blipFill>
        <p:spPr>
          <a:xfrm>
            <a:off x="818072" y="1186601"/>
            <a:ext cx="3810000" cy="4476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A284A7-11A0-42EF-B386-255323A8EF09}"/>
              </a:ext>
            </a:extLst>
          </p:cNvPr>
          <p:cNvSpPr txBox="1"/>
          <p:nvPr/>
        </p:nvSpPr>
        <p:spPr>
          <a:xfrm>
            <a:off x="957533" y="465826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তোমরা কি তাঁকে চিন? 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9C19FE-0BFF-4A97-8CB0-4F9BDA024A1E}"/>
              </a:ext>
            </a:extLst>
          </p:cNvPr>
          <p:cNvSpPr txBox="1"/>
          <p:nvPr/>
        </p:nvSpPr>
        <p:spPr>
          <a:xfrm>
            <a:off x="508959" y="474680"/>
            <a:ext cx="584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তিনি ভাষাবিজ্ঞানী,কবি,ঔপন্যাসিক ও প্রাবন্ধিক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5FD66-7557-42D4-8791-E8C153E0A51F}"/>
              </a:ext>
            </a:extLst>
          </p:cNvPr>
          <p:cNvSpPr txBox="1"/>
          <p:nvPr/>
        </p:nvSpPr>
        <p:spPr>
          <a:xfrm>
            <a:off x="1177507" y="5735786"/>
            <a:ext cx="33700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000" b="1" dirty="0">
                <a:ln/>
                <a:solidFill>
                  <a:srgbClr val="C00000"/>
                </a:solidFill>
              </a:rPr>
              <a:t>হুমায়ুন আজাদ</a:t>
            </a:r>
            <a:endParaRPr lang="en-US" sz="4000" b="1" dirty="0">
              <a:ln/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96C0FE-8984-4668-95F5-8672819D4297}"/>
              </a:ext>
            </a:extLst>
          </p:cNvPr>
          <p:cNvSpPr txBox="1"/>
          <p:nvPr/>
        </p:nvSpPr>
        <p:spPr>
          <a:xfrm>
            <a:off x="7519358" y="320832"/>
            <a:ext cx="179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পরিচিতি 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02CD9D-C270-4737-89A2-F93A85D623E1}"/>
              </a:ext>
            </a:extLst>
          </p:cNvPr>
          <p:cNvSpPr txBox="1"/>
          <p:nvPr/>
        </p:nvSpPr>
        <p:spPr>
          <a:xfrm>
            <a:off x="5477051" y="2468516"/>
            <a:ext cx="5848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১৯৪৭সালে বিক্রমপুর জেলায় জন্ম গ্রহন করেন।</a:t>
            </a:r>
          </a:p>
          <a:p>
            <a:r>
              <a:rPr lang="bn-BD" sz="2400" dirty="0"/>
              <a:t>কর্মজীবন- ঢাকা বিশ্ববিদ্যায়ের বাংলা বিভাগের</a:t>
            </a:r>
          </a:p>
          <a:p>
            <a:r>
              <a:rPr lang="bn-BD" sz="2400" dirty="0"/>
              <a:t>অধ্যাপক হিসাবে নিয়োজিত ছিলেন।  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D6C995-736B-44AF-86EA-F406E448C932}"/>
              </a:ext>
            </a:extLst>
          </p:cNvPr>
          <p:cNvSpPr txBox="1"/>
          <p:nvPr/>
        </p:nvSpPr>
        <p:spPr>
          <a:xfrm>
            <a:off x="5285116" y="2503158"/>
            <a:ext cx="620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খ্যাতি পেয়েছেন-বাংলা ভাষা ও সাহিত্যের একজন গবেষক হিসাবে।কুসংস্কার ও ভন্ডামির বিরুদ্ধে ছিলেন সদা তৎপর।  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78E803-AC8E-4D7C-BE69-401EE70FF717}"/>
              </a:ext>
            </a:extLst>
          </p:cNvPr>
          <p:cNvSpPr txBox="1"/>
          <p:nvPr/>
        </p:nvSpPr>
        <p:spPr>
          <a:xfrm>
            <a:off x="5300930" y="2468515"/>
            <a:ext cx="6126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গবেষণা গ্রন্থ হচ্ছে ‘বাক্যতত্ত্ব’এবংকিশোরদের জন্য</a:t>
            </a:r>
          </a:p>
          <a:p>
            <a:r>
              <a:rPr lang="bn-BD" sz="2400" dirty="0"/>
              <a:t>তাঁর লেখা দুটি গ্রন্থ ‘লাল নীল দীপাবলী’ও ‘কতো </a:t>
            </a:r>
          </a:p>
          <a:p>
            <a:r>
              <a:rPr lang="bn-BD" sz="2400" dirty="0"/>
              <a:t>নদী সরোবর’।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05CD6F-0B81-4DD3-94E0-6E009D60C687}"/>
              </a:ext>
            </a:extLst>
          </p:cNvPr>
          <p:cNvSpPr txBox="1"/>
          <p:nvPr/>
        </p:nvSpPr>
        <p:spPr>
          <a:xfrm>
            <a:off x="5236231" y="2459312"/>
            <a:ext cx="6126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সাহিত্যে বিশেষ অবদানের জন্য ১৯৮৭সালে বাংলা একাডেমি পুরস্কার লাভ করেন।</a:t>
            </a:r>
          </a:p>
          <a:p>
            <a:r>
              <a:rPr lang="bn-BD" sz="2400" dirty="0"/>
              <a:t>মৃত্যু-২০০৪সালে জার্মানির মিউনিখ শহরে মৃত্যু</a:t>
            </a:r>
          </a:p>
          <a:p>
            <a:r>
              <a:rPr lang="bn-BD" sz="2400" dirty="0"/>
              <a:t>বরণ করেন।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8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0" grpId="0"/>
      <p:bldP spid="12" grpId="0"/>
      <p:bldP spid="12" grpId="1"/>
      <p:bldP spid="13" grpId="0"/>
      <p:bldP spid="13" grpId="1"/>
      <p:bldP spid="14" grpId="0"/>
      <p:bldP spid="14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44FC7A5-969F-454A-B8CC-1B550DC5B052}"/>
              </a:ext>
            </a:extLst>
          </p:cNvPr>
          <p:cNvSpPr txBox="1"/>
          <p:nvPr/>
        </p:nvSpPr>
        <p:spPr>
          <a:xfrm>
            <a:off x="4822166" y="120771"/>
            <a:ext cx="2544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একক কাজ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EB8072-1F48-4E06-B1DE-E657A1777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12" y="1168340"/>
            <a:ext cx="6667500" cy="37528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3639EE-CDAE-4889-963C-37E80BED4A45}"/>
              </a:ext>
            </a:extLst>
          </p:cNvPr>
          <p:cNvSpPr txBox="1"/>
          <p:nvPr/>
        </p:nvSpPr>
        <p:spPr>
          <a:xfrm>
            <a:off x="2846717" y="5443268"/>
            <a:ext cx="759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প্রাবন্ধিক হুমায়ুন আজাদ সম্পর্কে পাঁচটি বাক্য লিখ।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7655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14BB1-5F0C-4594-A529-0551E19E77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936109-1DBE-429A-8A37-30DB1762C3BE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559D35-DF46-4D87-BEA1-F9376DD3E85A}"/>
                </a:ext>
              </a:extLst>
            </p:cNvPr>
            <p:cNvSpPr/>
            <p:nvPr/>
          </p:nvSpPr>
          <p:spPr>
            <a:xfrm>
              <a:off x="120770" y="112143"/>
              <a:ext cx="11947585" cy="6625087"/>
            </a:xfrm>
            <a:prstGeom prst="rect">
              <a:avLst/>
            </a:prstGeom>
            <a:noFill/>
            <a:ln w="38100">
              <a:solidFill>
                <a:srgbClr val="CC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481EB05-A6D9-4131-B606-EC2C6453860C}"/>
              </a:ext>
            </a:extLst>
          </p:cNvPr>
          <p:cNvSpPr txBox="1"/>
          <p:nvPr/>
        </p:nvSpPr>
        <p:spPr>
          <a:xfrm>
            <a:off x="2156604" y="818597"/>
            <a:ext cx="231187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r>
              <a:rPr lang="bn-BD" sz="3200" b="1" dirty="0">
                <a:ln/>
                <a:solidFill>
                  <a:srgbClr val="C00000"/>
                </a:solidFill>
              </a:rPr>
              <a:t>আদর্শ পাঠ</a:t>
            </a:r>
            <a:endParaRPr lang="en-US" sz="3200" b="1" dirty="0">
              <a:ln/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D6553-9E23-4FB1-83FE-F341F2584252}"/>
              </a:ext>
            </a:extLst>
          </p:cNvPr>
          <p:cNvSpPr txBox="1"/>
          <p:nvPr/>
        </p:nvSpPr>
        <p:spPr>
          <a:xfrm>
            <a:off x="7536612" y="818598"/>
            <a:ext cx="231187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r>
              <a:rPr lang="bn-BD" sz="3200" b="1" dirty="0">
                <a:ln/>
                <a:solidFill>
                  <a:srgbClr val="C00000"/>
                </a:solidFill>
              </a:rPr>
              <a:t>সরব পাঠ</a:t>
            </a:r>
            <a:endParaRPr lang="en-US" sz="3200" b="1" dirty="0">
              <a:ln/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9CAE4B-559D-4DBA-A9E5-26230AF5B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6" y="1699404"/>
            <a:ext cx="4315443" cy="3631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F5543C-C7D8-4CA8-8648-49FF48714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31" y="1699404"/>
            <a:ext cx="4315442" cy="3631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501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669</Words>
  <Application>Microsoft Office PowerPoint</Application>
  <PresentationFormat>Widescreen</PresentationFormat>
  <Paragraphs>140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Shadman Sifat Noman</dc:creator>
  <cp:lastModifiedBy>Shadman Sifat Noman</cp:lastModifiedBy>
  <cp:revision>64</cp:revision>
  <dcterms:created xsi:type="dcterms:W3CDTF">2021-02-04T15:11:17Z</dcterms:created>
  <dcterms:modified xsi:type="dcterms:W3CDTF">2021-02-09T16:57:36Z</dcterms:modified>
</cp:coreProperties>
</file>