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60" r:id="rId4"/>
    <p:sldId id="259" r:id="rId5"/>
    <p:sldId id="257" r:id="rId6"/>
    <p:sldId id="261" r:id="rId7"/>
    <p:sldId id="262" r:id="rId8"/>
    <p:sldId id="263" r:id="rId9"/>
    <p:sldId id="264" r:id="rId10"/>
    <p:sldId id="267" r:id="rId11"/>
    <p:sldId id="265" r:id="rId12"/>
    <p:sldId id="279" r:id="rId13"/>
    <p:sldId id="266" r:id="rId14"/>
    <p:sldId id="271" r:id="rId15"/>
    <p:sldId id="268" r:id="rId16"/>
    <p:sldId id="269" r:id="rId17"/>
    <p:sldId id="270" r:id="rId18"/>
    <p:sldId id="281" r:id="rId19"/>
    <p:sldId id="274" r:id="rId20"/>
    <p:sldId id="277" r:id="rId21"/>
    <p:sldId id="278" r:id="rId22"/>
    <p:sldId id="25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7A3444-0DBB-4A7A-8F00-0503D4B6052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E8F9CD-0434-4D22-BE71-9968D59F8A47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bn-IN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বাংলা ধ্বনিসমূহের পরিচয়</a:t>
          </a:r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বলতে</a:t>
          </a:r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পারবে</a:t>
          </a:r>
          <a:r>
            <a:rPr lang="bn-IN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3200" b="0" dirty="0">
            <a:solidFill>
              <a:schemeClr val="tx1"/>
            </a:solidFill>
          </a:endParaRPr>
        </a:p>
      </dgm:t>
    </dgm:pt>
    <dgm:pt modelId="{301F76C2-806D-4AEB-B73D-5DFAD6C16E40}" type="parTrans" cxnId="{7DE14043-C65A-47A2-A214-6BE378E4D2B7}">
      <dgm:prSet/>
      <dgm:spPr/>
      <dgm:t>
        <a:bodyPr/>
        <a:lstStyle/>
        <a:p>
          <a:endParaRPr lang="en-US"/>
        </a:p>
      </dgm:t>
    </dgm:pt>
    <dgm:pt modelId="{2339CA14-B8F5-4EC9-BD75-894412CC3E89}" type="sibTrans" cxnId="{7DE14043-C65A-47A2-A214-6BE378E4D2B7}">
      <dgm:prSet/>
      <dgm:spPr/>
      <dgm:t>
        <a:bodyPr/>
        <a:lstStyle/>
        <a:p>
          <a:endParaRPr lang="en-US"/>
        </a:p>
      </dgm:t>
    </dgm:pt>
    <dgm:pt modelId="{2400E9BF-152E-4BB7-AEFA-422399EAB639}">
      <dgm:prSet phldrT="[Text]" custT="1"/>
      <dgm:spPr>
        <a:solidFill>
          <a:schemeClr val="accent6"/>
        </a:solidFill>
      </dgm:spPr>
      <dgm:t>
        <a:bodyPr/>
        <a:lstStyle/>
        <a:p>
          <a:r>
            <a:rPr lang="as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স্বর ও ব্যঞ্জনবর্</a:t>
          </a:r>
          <a:r>
            <a: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ণের সংক্ষিপ্ত রূপ </a:t>
          </a:r>
          <a:r>
            <a:rPr lang="bn-IN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বর্ণনা</a:t>
          </a:r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করতে</a:t>
          </a:r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পারবে</a:t>
          </a:r>
          <a:r>
            <a:rPr lang="bn-IN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r>
            <a: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b="0" dirty="0">
            <a:solidFill>
              <a:schemeClr val="tx1"/>
            </a:solidFill>
          </a:endParaRPr>
        </a:p>
      </dgm:t>
    </dgm:pt>
    <dgm:pt modelId="{9E3C02C5-E661-487B-8919-13CE18C59EBA}" type="parTrans" cxnId="{6E9B9B73-D868-4137-9914-5D02D7349470}">
      <dgm:prSet/>
      <dgm:spPr/>
      <dgm:t>
        <a:bodyPr/>
        <a:lstStyle/>
        <a:p>
          <a:endParaRPr lang="en-US"/>
        </a:p>
      </dgm:t>
    </dgm:pt>
    <dgm:pt modelId="{13785B98-50A7-4EB9-9581-BBBE24A0D730}" type="sibTrans" cxnId="{6E9B9B73-D868-4137-9914-5D02D7349470}">
      <dgm:prSet/>
      <dgm:spPr/>
      <dgm:t>
        <a:bodyPr/>
        <a:lstStyle/>
        <a:p>
          <a:endParaRPr lang="en-US"/>
        </a:p>
      </dgm:t>
    </dgm:pt>
    <dgm:pt modelId="{193E4F5D-EA03-4997-BCD0-37D169A99778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IN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বাংলা ধ্বনিসমূহের উচ্চারণের স্থান ও রীতি অনুযায়ী বর্ণনা</a:t>
          </a:r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করতে</a:t>
          </a:r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পারবে</a:t>
          </a:r>
          <a:r>
            <a:rPr lang="bn-IN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3200" b="0" dirty="0">
            <a:solidFill>
              <a:schemeClr val="tx1"/>
            </a:solidFill>
          </a:endParaRPr>
        </a:p>
      </dgm:t>
    </dgm:pt>
    <dgm:pt modelId="{80FAA922-EBC2-4DBE-B452-46F1187B2C8C}" type="parTrans" cxnId="{E3CEFE2A-0FB7-49AA-B285-0FEFBCA5EDF7}">
      <dgm:prSet/>
      <dgm:spPr/>
      <dgm:t>
        <a:bodyPr/>
        <a:lstStyle/>
        <a:p>
          <a:endParaRPr lang="en-US"/>
        </a:p>
      </dgm:t>
    </dgm:pt>
    <dgm:pt modelId="{5BDAF22C-3735-44B2-B5E4-AB002B5313F3}" type="sibTrans" cxnId="{E3CEFE2A-0FB7-49AA-B285-0FEFBCA5EDF7}">
      <dgm:prSet/>
      <dgm:spPr/>
      <dgm:t>
        <a:bodyPr/>
        <a:lstStyle/>
        <a:p>
          <a:endParaRPr lang="en-US"/>
        </a:p>
      </dgm:t>
    </dgm:pt>
    <dgm:pt modelId="{D9D8D850-5142-44B4-86C7-B906C1E1E545}" type="pres">
      <dgm:prSet presAssocID="{B37A3444-0DBB-4A7A-8F00-0503D4B6052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5FBBBED-BB34-40C7-9F6F-F908423DCE0A}" type="pres">
      <dgm:prSet presAssocID="{B37A3444-0DBB-4A7A-8F00-0503D4B6052F}" presName="Name1" presStyleCnt="0"/>
      <dgm:spPr/>
    </dgm:pt>
    <dgm:pt modelId="{B6BA0344-D905-43C6-9805-1405959A4E6D}" type="pres">
      <dgm:prSet presAssocID="{B37A3444-0DBB-4A7A-8F00-0503D4B6052F}" presName="cycle" presStyleCnt="0"/>
      <dgm:spPr/>
    </dgm:pt>
    <dgm:pt modelId="{B559E070-27A9-4291-8A4E-82A040F2B8C7}" type="pres">
      <dgm:prSet presAssocID="{B37A3444-0DBB-4A7A-8F00-0503D4B6052F}" presName="srcNode" presStyleLbl="node1" presStyleIdx="0" presStyleCnt="3"/>
      <dgm:spPr/>
    </dgm:pt>
    <dgm:pt modelId="{1B633EDC-05E6-4F13-B0C1-2DB774C123EA}" type="pres">
      <dgm:prSet presAssocID="{B37A3444-0DBB-4A7A-8F00-0503D4B6052F}" presName="conn" presStyleLbl="parChTrans1D2" presStyleIdx="0" presStyleCnt="1"/>
      <dgm:spPr/>
      <dgm:t>
        <a:bodyPr/>
        <a:lstStyle/>
        <a:p>
          <a:endParaRPr lang="en-US"/>
        </a:p>
      </dgm:t>
    </dgm:pt>
    <dgm:pt modelId="{18AE22CB-8C2C-4CF2-A0D1-68DA2818FB67}" type="pres">
      <dgm:prSet presAssocID="{B37A3444-0DBB-4A7A-8F00-0503D4B6052F}" presName="extraNode" presStyleLbl="node1" presStyleIdx="0" presStyleCnt="3"/>
      <dgm:spPr/>
    </dgm:pt>
    <dgm:pt modelId="{5EFD457E-374B-4FB0-8C45-ED5786FBD5DA}" type="pres">
      <dgm:prSet presAssocID="{B37A3444-0DBB-4A7A-8F00-0503D4B6052F}" presName="dstNode" presStyleLbl="node1" presStyleIdx="0" presStyleCnt="3"/>
      <dgm:spPr/>
    </dgm:pt>
    <dgm:pt modelId="{D0A2E8CC-5E17-45D2-84DB-7A3F4875F59A}" type="pres">
      <dgm:prSet presAssocID="{CCE8F9CD-0434-4D22-BE71-9968D59F8A47}" presName="text_1" presStyleLbl="node1" presStyleIdx="0" presStyleCnt="3" custLinFactNeighborX="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219D4-D178-41C7-A274-B4155049AE04}" type="pres">
      <dgm:prSet presAssocID="{CCE8F9CD-0434-4D22-BE71-9968D59F8A47}" presName="accent_1" presStyleCnt="0"/>
      <dgm:spPr/>
    </dgm:pt>
    <dgm:pt modelId="{0E325654-22AC-4B63-BDEA-E9673012443E}" type="pres">
      <dgm:prSet presAssocID="{CCE8F9CD-0434-4D22-BE71-9968D59F8A47}" presName="accentRepeatNode" presStyleLbl="solidFgAcc1" presStyleIdx="0" presStyleCnt="3"/>
      <dgm:spPr>
        <a:solidFill>
          <a:schemeClr val="accent2">
            <a:lumMod val="60000"/>
            <a:lumOff val="40000"/>
          </a:schemeClr>
        </a:solidFill>
      </dgm:spPr>
    </dgm:pt>
    <dgm:pt modelId="{64AC5CB6-0BF7-431C-9F4E-E274650C64B0}" type="pres">
      <dgm:prSet presAssocID="{2400E9BF-152E-4BB7-AEFA-422399EAB63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DB4F6-8778-4D24-B769-30218AE4D4FA}" type="pres">
      <dgm:prSet presAssocID="{2400E9BF-152E-4BB7-AEFA-422399EAB639}" presName="accent_2" presStyleCnt="0"/>
      <dgm:spPr/>
    </dgm:pt>
    <dgm:pt modelId="{40C70D05-DA13-45B9-B05B-200E6CCF495F}" type="pres">
      <dgm:prSet presAssocID="{2400E9BF-152E-4BB7-AEFA-422399EAB639}" presName="accentRepeatNode" presStyleLbl="solidFgAcc1" presStyleIdx="1" presStyleCnt="3" custLinFactNeighborX="-1196" custLinFactNeighborY="0"/>
      <dgm:spPr>
        <a:solidFill>
          <a:schemeClr val="bg2">
            <a:lumMod val="50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dgm:spPr>
    </dgm:pt>
    <dgm:pt modelId="{288D5E39-63CE-45E4-AB7B-8B740706AC93}" type="pres">
      <dgm:prSet presAssocID="{193E4F5D-EA03-4997-BCD0-37D169A9977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A95F8-B827-4663-B887-93712D1DD602}" type="pres">
      <dgm:prSet presAssocID="{193E4F5D-EA03-4997-BCD0-37D169A99778}" presName="accent_3" presStyleCnt="0"/>
      <dgm:spPr/>
    </dgm:pt>
    <dgm:pt modelId="{545EFC4B-6B74-4D81-BF0A-1C45691503BC}" type="pres">
      <dgm:prSet presAssocID="{193E4F5D-EA03-4997-BCD0-37D169A99778}" presName="accentRepeatNode" presStyleLbl="solidFgAcc1" presStyleIdx="2" presStyleCnt="3" custLinFactNeighborX="979" custLinFactNeighborY="4107"/>
      <dgm:spPr>
        <a:solidFill>
          <a:schemeClr val="accent6"/>
        </a:solidFill>
      </dgm:spPr>
    </dgm:pt>
  </dgm:ptLst>
  <dgm:cxnLst>
    <dgm:cxn modelId="{EC82BC56-8979-4D3E-A767-F0C32D88FE11}" type="presOf" srcId="{B37A3444-0DBB-4A7A-8F00-0503D4B6052F}" destId="{D9D8D850-5142-44B4-86C7-B906C1E1E545}" srcOrd="0" destOrd="0" presId="urn:microsoft.com/office/officeart/2008/layout/VerticalCurvedList"/>
    <dgm:cxn modelId="{7DE14043-C65A-47A2-A214-6BE378E4D2B7}" srcId="{B37A3444-0DBB-4A7A-8F00-0503D4B6052F}" destId="{CCE8F9CD-0434-4D22-BE71-9968D59F8A47}" srcOrd="0" destOrd="0" parTransId="{301F76C2-806D-4AEB-B73D-5DFAD6C16E40}" sibTransId="{2339CA14-B8F5-4EC9-BD75-894412CC3E89}"/>
    <dgm:cxn modelId="{BAB56ABE-114A-4587-82AF-D90FBC5548BC}" type="presOf" srcId="{CCE8F9CD-0434-4D22-BE71-9968D59F8A47}" destId="{D0A2E8CC-5E17-45D2-84DB-7A3F4875F59A}" srcOrd="0" destOrd="0" presId="urn:microsoft.com/office/officeart/2008/layout/VerticalCurvedList"/>
    <dgm:cxn modelId="{6E9B9B73-D868-4137-9914-5D02D7349470}" srcId="{B37A3444-0DBB-4A7A-8F00-0503D4B6052F}" destId="{2400E9BF-152E-4BB7-AEFA-422399EAB639}" srcOrd="1" destOrd="0" parTransId="{9E3C02C5-E661-487B-8919-13CE18C59EBA}" sibTransId="{13785B98-50A7-4EB9-9581-BBBE24A0D730}"/>
    <dgm:cxn modelId="{D53E37AC-F2E5-47C1-B8CA-A2CEB59DE4B0}" type="presOf" srcId="{193E4F5D-EA03-4997-BCD0-37D169A99778}" destId="{288D5E39-63CE-45E4-AB7B-8B740706AC93}" srcOrd="0" destOrd="0" presId="urn:microsoft.com/office/officeart/2008/layout/VerticalCurvedList"/>
    <dgm:cxn modelId="{E3CEFE2A-0FB7-49AA-B285-0FEFBCA5EDF7}" srcId="{B37A3444-0DBB-4A7A-8F00-0503D4B6052F}" destId="{193E4F5D-EA03-4997-BCD0-37D169A99778}" srcOrd="2" destOrd="0" parTransId="{80FAA922-EBC2-4DBE-B452-46F1187B2C8C}" sibTransId="{5BDAF22C-3735-44B2-B5E4-AB002B5313F3}"/>
    <dgm:cxn modelId="{4596DBA4-2184-4BB1-BD36-7234F01ADDF1}" type="presOf" srcId="{2339CA14-B8F5-4EC9-BD75-894412CC3E89}" destId="{1B633EDC-05E6-4F13-B0C1-2DB774C123EA}" srcOrd="0" destOrd="0" presId="urn:microsoft.com/office/officeart/2008/layout/VerticalCurvedList"/>
    <dgm:cxn modelId="{D583F8FF-4D0F-4B65-86E3-5F188594C856}" type="presOf" srcId="{2400E9BF-152E-4BB7-AEFA-422399EAB639}" destId="{64AC5CB6-0BF7-431C-9F4E-E274650C64B0}" srcOrd="0" destOrd="0" presId="urn:microsoft.com/office/officeart/2008/layout/VerticalCurvedList"/>
    <dgm:cxn modelId="{B77FD43F-B0B3-4F28-BEC4-BCCD3D717498}" type="presParOf" srcId="{D9D8D850-5142-44B4-86C7-B906C1E1E545}" destId="{C5FBBBED-BB34-40C7-9F6F-F908423DCE0A}" srcOrd="0" destOrd="0" presId="urn:microsoft.com/office/officeart/2008/layout/VerticalCurvedList"/>
    <dgm:cxn modelId="{1CDCC5FF-ACE0-4572-97D3-6395273F43B2}" type="presParOf" srcId="{C5FBBBED-BB34-40C7-9F6F-F908423DCE0A}" destId="{B6BA0344-D905-43C6-9805-1405959A4E6D}" srcOrd="0" destOrd="0" presId="urn:microsoft.com/office/officeart/2008/layout/VerticalCurvedList"/>
    <dgm:cxn modelId="{A71EC650-4ABD-4F18-BE04-97FCB34F3051}" type="presParOf" srcId="{B6BA0344-D905-43C6-9805-1405959A4E6D}" destId="{B559E070-27A9-4291-8A4E-82A040F2B8C7}" srcOrd="0" destOrd="0" presId="urn:microsoft.com/office/officeart/2008/layout/VerticalCurvedList"/>
    <dgm:cxn modelId="{E20F40BE-692C-4373-8666-56E187761960}" type="presParOf" srcId="{B6BA0344-D905-43C6-9805-1405959A4E6D}" destId="{1B633EDC-05E6-4F13-B0C1-2DB774C123EA}" srcOrd="1" destOrd="0" presId="urn:microsoft.com/office/officeart/2008/layout/VerticalCurvedList"/>
    <dgm:cxn modelId="{DE6F3AF3-1A43-44FB-AD93-50C34BA4B9A5}" type="presParOf" srcId="{B6BA0344-D905-43C6-9805-1405959A4E6D}" destId="{18AE22CB-8C2C-4CF2-A0D1-68DA2818FB67}" srcOrd="2" destOrd="0" presId="urn:microsoft.com/office/officeart/2008/layout/VerticalCurvedList"/>
    <dgm:cxn modelId="{4F213623-1103-4238-8F56-7550C3ECDA5C}" type="presParOf" srcId="{B6BA0344-D905-43C6-9805-1405959A4E6D}" destId="{5EFD457E-374B-4FB0-8C45-ED5786FBD5DA}" srcOrd="3" destOrd="0" presId="urn:microsoft.com/office/officeart/2008/layout/VerticalCurvedList"/>
    <dgm:cxn modelId="{A0D83464-0F96-4BA4-95C0-6C4A59C16F88}" type="presParOf" srcId="{C5FBBBED-BB34-40C7-9F6F-F908423DCE0A}" destId="{D0A2E8CC-5E17-45D2-84DB-7A3F4875F59A}" srcOrd="1" destOrd="0" presId="urn:microsoft.com/office/officeart/2008/layout/VerticalCurvedList"/>
    <dgm:cxn modelId="{D404A166-85F7-4463-8BBF-1AC30C8F4D1D}" type="presParOf" srcId="{C5FBBBED-BB34-40C7-9F6F-F908423DCE0A}" destId="{409219D4-D178-41C7-A274-B4155049AE04}" srcOrd="2" destOrd="0" presId="urn:microsoft.com/office/officeart/2008/layout/VerticalCurvedList"/>
    <dgm:cxn modelId="{B3B3DB26-6D52-4C39-A3DE-CECE3850FB8C}" type="presParOf" srcId="{409219D4-D178-41C7-A274-B4155049AE04}" destId="{0E325654-22AC-4B63-BDEA-E9673012443E}" srcOrd="0" destOrd="0" presId="urn:microsoft.com/office/officeart/2008/layout/VerticalCurvedList"/>
    <dgm:cxn modelId="{6C985D6B-6B0C-4C34-BBB9-CD57852A96F0}" type="presParOf" srcId="{C5FBBBED-BB34-40C7-9F6F-F908423DCE0A}" destId="{64AC5CB6-0BF7-431C-9F4E-E274650C64B0}" srcOrd="3" destOrd="0" presId="urn:microsoft.com/office/officeart/2008/layout/VerticalCurvedList"/>
    <dgm:cxn modelId="{C0D0BF58-136C-4037-BCFB-0BF29A5C5F2C}" type="presParOf" srcId="{C5FBBBED-BB34-40C7-9F6F-F908423DCE0A}" destId="{50BDB4F6-8778-4D24-B769-30218AE4D4FA}" srcOrd="4" destOrd="0" presId="urn:microsoft.com/office/officeart/2008/layout/VerticalCurvedList"/>
    <dgm:cxn modelId="{ED7D3DB9-BAF3-4E11-AD6E-DEF4D5D3174E}" type="presParOf" srcId="{50BDB4F6-8778-4D24-B769-30218AE4D4FA}" destId="{40C70D05-DA13-45B9-B05B-200E6CCF495F}" srcOrd="0" destOrd="0" presId="urn:microsoft.com/office/officeart/2008/layout/VerticalCurvedList"/>
    <dgm:cxn modelId="{47E046A1-8984-46F5-87B5-B3CBB595E42B}" type="presParOf" srcId="{C5FBBBED-BB34-40C7-9F6F-F908423DCE0A}" destId="{288D5E39-63CE-45E4-AB7B-8B740706AC93}" srcOrd="5" destOrd="0" presId="urn:microsoft.com/office/officeart/2008/layout/VerticalCurvedList"/>
    <dgm:cxn modelId="{D53AE01F-046D-4EC0-99FA-85EB57C353E6}" type="presParOf" srcId="{C5FBBBED-BB34-40C7-9F6F-F908423DCE0A}" destId="{0C3A95F8-B827-4663-B887-93712D1DD602}" srcOrd="6" destOrd="0" presId="urn:microsoft.com/office/officeart/2008/layout/VerticalCurvedList"/>
    <dgm:cxn modelId="{69E33CE4-8EA3-4336-B9AD-B8E75FB58488}" type="presParOf" srcId="{0C3A95F8-B827-4663-B887-93712D1DD602}" destId="{545EFC4B-6B74-4D81-BF0A-1C45691503B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33EDC-05E6-4F13-B0C1-2DB774C123EA}">
      <dsp:nvSpPr>
        <dsp:cNvPr id="0" name=""/>
        <dsp:cNvSpPr/>
      </dsp:nvSpPr>
      <dsp:spPr>
        <a:xfrm>
          <a:off x="-4164955" y="-639130"/>
          <a:ext cx="4962743" cy="4962743"/>
        </a:xfrm>
        <a:prstGeom prst="blockArc">
          <a:avLst>
            <a:gd name="adj1" fmla="val 18900000"/>
            <a:gd name="adj2" fmla="val 2700000"/>
            <a:gd name="adj3" fmla="val 43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2E8CC-5E17-45D2-84DB-7A3F4875F59A}">
      <dsp:nvSpPr>
        <dsp:cNvPr id="0" name=""/>
        <dsp:cNvSpPr/>
      </dsp:nvSpPr>
      <dsp:spPr>
        <a:xfrm>
          <a:off x="548179" y="368448"/>
          <a:ext cx="9782751" cy="736896"/>
        </a:xfrm>
        <a:prstGeom prst="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91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বাংলা ধ্বনিসমূহের পরিচয়</a:t>
          </a:r>
          <a:r>
            <a:rPr lang="en-US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বলতে</a:t>
          </a:r>
          <a:r>
            <a:rPr lang="en-US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পারবে</a:t>
          </a:r>
          <a:r>
            <a:rPr lang="bn-IN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3200" b="0" kern="1200" dirty="0">
            <a:solidFill>
              <a:schemeClr val="tx1"/>
            </a:solidFill>
          </a:endParaRPr>
        </a:p>
      </dsp:txBody>
      <dsp:txXfrm>
        <a:off x="548179" y="368448"/>
        <a:ext cx="9782751" cy="736896"/>
      </dsp:txXfrm>
    </dsp:sp>
    <dsp:sp modelId="{0E325654-22AC-4B63-BDEA-E9673012443E}">
      <dsp:nvSpPr>
        <dsp:cNvPr id="0" name=""/>
        <dsp:cNvSpPr/>
      </dsp:nvSpPr>
      <dsp:spPr>
        <a:xfrm>
          <a:off x="52499" y="276336"/>
          <a:ext cx="921120" cy="92112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AC5CB6-0BF7-431C-9F4E-E274650C64B0}">
      <dsp:nvSpPr>
        <dsp:cNvPr id="0" name=""/>
        <dsp:cNvSpPr/>
      </dsp:nvSpPr>
      <dsp:spPr>
        <a:xfrm>
          <a:off x="780921" y="1473792"/>
          <a:ext cx="9514889" cy="73689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91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স্বর ও ব্যঞ্জনবর্</a:t>
          </a:r>
          <a:r>
            <a:rPr lang="bn-IN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ণের সংক্ষিপ্ত রূপ </a:t>
          </a:r>
          <a:r>
            <a:rPr lang="bn-IN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বর্ণনা</a:t>
          </a:r>
          <a:r>
            <a:rPr lang="en-US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করতে</a:t>
          </a:r>
          <a:r>
            <a:rPr lang="en-US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পারবে</a:t>
          </a:r>
          <a:r>
            <a:rPr lang="bn-IN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r>
            <a:rPr lang="bn-IN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b="0" kern="1200" dirty="0">
            <a:solidFill>
              <a:schemeClr val="tx1"/>
            </a:solidFill>
          </a:endParaRPr>
        </a:p>
      </dsp:txBody>
      <dsp:txXfrm>
        <a:off x="780921" y="1473792"/>
        <a:ext cx="9514889" cy="736896"/>
      </dsp:txXfrm>
    </dsp:sp>
    <dsp:sp modelId="{40C70D05-DA13-45B9-B05B-200E6CCF495F}">
      <dsp:nvSpPr>
        <dsp:cNvPr id="0" name=""/>
        <dsp:cNvSpPr/>
      </dsp:nvSpPr>
      <dsp:spPr>
        <a:xfrm>
          <a:off x="309344" y="1381680"/>
          <a:ext cx="921120" cy="921120"/>
        </a:xfrm>
        <a:prstGeom prst="ellipse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8D5E39-63CE-45E4-AB7B-8B740706AC93}">
      <dsp:nvSpPr>
        <dsp:cNvPr id="0" name=""/>
        <dsp:cNvSpPr/>
      </dsp:nvSpPr>
      <dsp:spPr>
        <a:xfrm>
          <a:off x="513059" y="2579137"/>
          <a:ext cx="9782751" cy="73689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91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বাংলা ধ্বনিসমূহের উচ্চারণের স্থান ও রীতি অনুযায়ী বর্ণনা</a:t>
          </a:r>
          <a:r>
            <a:rPr lang="en-US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করতে</a:t>
          </a:r>
          <a:r>
            <a:rPr lang="en-US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পারবে</a:t>
          </a:r>
          <a:r>
            <a:rPr lang="bn-IN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3200" b="0" kern="1200" dirty="0">
            <a:solidFill>
              <a:schemeClr val="tx1"/>
            </a:solidFill>
          </a:endParaRPr>
        </a:p>
      </dsp:txBody>
      <dsp:txXfrm>
        <a:off x="513059" y="2579137"/>
        <a:ext cx="9782751" cy="736896"/>
      </dsp:txXfrm>
    </dsp:sp>
    <dsp:sp modelId="{545EFC4B-6B74-4D81-BF0A-1C45691503BC}">
      <dsp:nvSpPr>
        <dsp:cNvPr id="0" name=""/>
        <dsp:cNvSpPr/>
      </dsp:nvSpPr>
      <dsp:spPr>
        <a:xfrm>
          <a:off x="61516" y="2524855"/>
          <a:ext cx="921120" cy="921120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3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6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8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2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01600" y="101600"/>
            <a:ext cx="11988800" cy="6642100"/>
          </a:xfrm>
          <a:prstGeom prst="rect">
            <a:avLst/>
          </a:prstGeom>
          <a:gradFill>
            <a:gsLst>
              <a:gs pos="0">
                <a:srgbClr val="FFFF00"/>
              </a:gs>
              <a:gs pos="25000">
                <a:srgbClr val="FF0000"/>
              </a:gs>
              <a:gs pos="75000">
                <a:srgbClr val="00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gradFill>
                <a:gsLst>
                  <a:gs pos="44000">
                    <a:srgbClr val="7030A0"/>
                  </a:gs>
                  <a:gs pos="10000">
                    <a:srgbClr val="FFFF00"/>
                  </a:gs>
                  <a:gs pos="34000">
                    <a:srgbClr val="FF0000"/>
                  </a:gs>
                  <a:gs pos="75000">
                    <a:srgbClr val="00FF00"/>
                  </a:gs>
                  <a:gs pos="50000">
                    <a:schemeClr val="bg1"/>
                  </a:gs>
                  <a:gs pos="100000">
                    <a:srgbClr val="FFFF00"/>
                  </a:gs>
                </a:gsLst>
                <a:lin ang="5400000" scaled="1"/>
              </a:gra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90500" y="203200"/>
            <a:ext cx="11785600" cy="6413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" t="35498" r="577" b="12233"/>
          <a:stretch/>
        </p:blipFill>
        <p:spPr>
          <a:xfrm>
            <a:off x="190500" y="6070600"/>
            <a:ext cx="117856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2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1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8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0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7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2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B8870-B28D-420B-89BB-2A3B0AC9FE9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4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2012" y="2552132"/>
            <a:ext cx="11559653" cy="1924334"/>
          </a:xfrm>
          <a:prstGeom prst="roundRect">
            <a:avLst/>
          </a:prstGeom>
          <a:solidFill>
            <a:srgbClr val="7030A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বড়বাড়ী উচ্চ বিদ্যালয়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10647526" y="272956"/>
            <a:ext cx="1255595" cy="13511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10647525" y="4728950"/>
            <a:ext cx="1255595" cy="13511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8" y="4904096"/>
            <a:ext cx="1255595" cy="135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7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9803" y="391952"/>
            <a:ext cx="57453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39" r="57005"/>
          <a:stretch/>
        </p:blipFill>
        <p:spPr>
          <a:xfrm>
            <a:off x="9184659" y="308132"/>
            <a:ext cx="2511474" cy="22653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29552" y="2573500"/>
            <a:ext cx="78474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 ও বর্ণ কাকে বলে?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 কত প্রকার ও কি কি?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1193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33015" y="182724"/>
            <a:ext cx="9184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ব্যঞ্জনবর্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ণের সংক্ষিপ্ত রূপ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0627" y="505890"/>
            <a:ext cx="18614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6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bn-IN" sz="36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s-IN" sz="36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00500" y="1086756"/>
            <a:ext cx="11109278" cy="2185214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as-IN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স্বরবর্ণের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সংক্ষিপ্ত রূপকে বলা হয় সংক্ষিপ্ত স্বর বা ‘কার’।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যেমন: ‘আ’-এর সংক্ষিপ্ত রূপ (া)। ‘ম’-এর সঙ্গে ‘আ’-এর সংক্ষিপ্ত রূপ ‘া’ যুক্ত হয়ে হয় ‘মা’। বানান করার সময় বলা হয় ম-এ আ-কার (মা)। স্বরবর্ণের নামানুসারে এদের নামকরণ করা হয়। যেমন :</a:t>
            </a:r>
          </a:p>
          <a:p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আ-কার া ই-কার ি ঈ-কার ী উ-কার ু ঊ-কার ূ</a:t>
            </a:r>
          </a:p>
          <a:p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ঋ-কার ৃ এ-কার ে ঐ-কার ৈ ও-কার -ো ঔ-কার 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–ৌ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অ-এর কোনো সংক্ষিপ্ত রূপ বা ‘কার’ 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as-IN" sz="24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500" y="3529671"/>
            <a:ext cx="11109278" cy="2492990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ফলাঃ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স্বরবর্ণের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 রূপকে যেমন ‘কার’ বলা হয় তেমনি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ব্যঞ্জনবর্ণের সংক্ষিপ্ত রূপকে বলা হয় ‘ফলা’।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 যে ব্যঞ্জনটি যুক্ত হয় তার নাম অনুসারে ফলার নামকরণ করা হয়। যেমন : ম-এ য-ফলা=ম্য, ম-এ র-ফলা=ম্র, ম-এ ল-ফলা=ম্ল, ম-এ ব-ফলা=স্ব র-ফলা ব্যঞ্জনবর্ণের পরে হলে লিখতে হয় নিচে। ‘ম্র’, আবার ‘র’ যদি ম-এর আগে উচ্চারিত হয়। যেমন : ম-এ রেফ ‘র্ম’ তবে লেখা হয় ওপরে ব্যঞ্জনটিতে মাথায় রেফ (র্ ) দিয়ে। ‘ফলা’ যুক্ত হলে যেমন তেমনি ‘কার’ যুক্ত হলেও বর্ণের আকৃতি পরিবর্তন ঘটে। যেমন : হ-এ উ-কার-হু, গ-এ উ-কার=গু, শ-এ উ-কার=শু, স-এ উ-কার-সু, র-এ উ-কার=রু, র-এ ঊ-কার=রূ, হ-এ ঋ-কার=হৃ।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881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671" y="187235"/>
            <a:ext cx="113549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0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উচ্চারণের স্থানভেদে ব্যঞ্জনধ্বনির বিভাগ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8738" y="895121"/>
            <a:ext cx="109728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0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 উৎপাদনের ক্ষেত্রে মুখবিবরে উচ্চারণের মূল উপকরণ বা উচ্চারক জিহবা ও ওষ্ঠ। আর উচ্চারণের স্থান হলো কণ্ঠ বা জিহ্বামূল অগ্রতালু, মূর্ধা বা পশ্চাৎ দন্তমূল, দন্ত বা অগ্র দন্তমূল, ওষ্ঠ্য ইত্যাদি।</a:t>
            </a:r>
          </a:p>
          <a:p>
            <a:r>
              <a:rPr lang="bn-IN" sz="20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উচ্চারণের স্থানের নাম অনুসারে </a:t>
            </a:r>
            <a:r>
              <a:rPr lang="bn-IN" sz="2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ব্যঞ্জনধ্বনিগুলো পাঁচ ভাগে ভাগ </a:t>
            </a:r>
            <a:r>
              <a:rPr lang="bn-IN" sz="20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 হয়। যেমন </a:t>
            </a:r>
            <a:r>
              <a:rPr lang="bn-IN" sz="2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 ১</a:t>
            </a:r>
            <a:r>
              <a:rPr lang="bn-IN" sz="20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2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কণ্ঠ্য বা </a:t>
            </a:r>
            <a:r>
              <a:rPr lang="bn-IN" sz="2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জিহ্বামূলীয়  </a:t>
            </a:r>
            <a:r>
              <a:rPr lang="bn-IN" sz="2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0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2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তালব্য বা </a:t>
            </a:r>
            <a:r>
              <a:rPr lang="bn-IN" sz="2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অগ্রতালুজাত  </a:t>
            </a:r>
          </a:p>
          <a:p>
            <a:r>
              <a:rPr lang="bn-IN" sz="2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মূর্ধন্য বা পশ্চাৎ </a:t>
            </a:r>
            <a:r>
              <a:rPr lang="bn-IN" sz="2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দন্তমূলীয়  </a:t>
            </a:r>
            <a:r>
              <a:rPr lang="bn-IN" sz="2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0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2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দন্ত্য বা অগ্র </a:t>
            </a:r>
            <a:r>
              <a:rPr lang="bn-IN" sz="2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দন্তমূলীয়  </a:t>
            </a:r>
            <a:r>
              <a:rPr lang="bn-IN" sz="2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20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2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ওষ্ঠ্য</a:t>
            </a:r>
            <a:r>
              <a:rPr lang="bn-IN" sz="2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0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 উচ্চারণের জন্য যে প্রত্যঙ্গ গুলো ব্যবহ্রত </a:t>
            </a:r>
            <a:r>
              <a:rPr lang="bn-IN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হয়ঃ</a:t>
            </a:r>
          </a:p>
        </p:txBody>
      </p:sp>
      <p:sp>
        <p:nvSpPr>
          <p:cNvPr id="4" name="Rectangle 3"/>
          <p:cNvSpPr/>
          <p:nvPr/>
        </p:nvSpPr>
        <p:spPr>
          <a:xfrm>
            <a:off x="668738" y="2649447"/>
            <a:ext cx="25066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১. ঠোঁট, ওষ্ঠ্য</a:t>
            </a:r>
            <a:endParaRPr lang="bn-IN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দাঁতের পাটি</a:t>
            </a:r>
          </a:p>
          <a:p>
            <a:r>
              <a:rPr lang="bn-IN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দন্তমূল, অগ্র দন্তমূল</a:t>
            </a:r>
          </a:p>
          <a:p>
            <a:r>
              <a:rPr lang="bn-IN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অগ্রতালু, শক্ত তালু</a:t>
            </a:r>
          </a:p>
          <a:p>
            <a:r>
              <a:rPr lang="bn-IN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 পশ্চাত্তালু, নরম তালু, মূর্ধা</a:t>
            </a:r>
          </a:p>
          <a:p>
            <a:r>
              <a:rPr lang="bn-IN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bn-IN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আলজিভ</a:t>
            </a:r>
            <a:endParaRPr lang="bn-IN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8738" y="4301388"/>
            <a:ext cx="25202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৭. </a:t>
            </a:r>
            <a:r>
              <a:rPr lang="bn-IN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জিহবাগ্র</a:t>
            </a:r>
          </a:p>
          <a:p>
            <a:r>
              <a:rPr lang="bn-IN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সম্মুখ জিহবা</a:t>
            </a:r>
          </a:p>
          <a:p>
            <a:r>
              <a:rPr lang="bn-IN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৯. পশ্চাদজিহ্বা, জিহ্বামূল</a:t>
            </a:r>
          </a:p>
          <a:p>
            <a:r>
              <a:rPr lang="bn-IN" sz="1400" dirty="0">
                <a:solidFill>
                  <a:srgbClr val="050505"/>
                </a:solidFill>
                <a:latin typeface="Segoe UI Historic" panose="020B0502040204020203" pitchFamily="34" charset="0"/>
              </a:rPr>
              <a:t>১০. নাসা-গহ্বর</a:t>
            </a:r>
          </a:p>
          <a:p>
            <a:r>
              <a:rPr lang="bn-IN" sz="1400" dirty="0">
                <a:solidFill>
                  <a:srgbClr val="050505"/>
                </a:solidFill>
                <a:latin typeface="Segoe UI Historic" panose="020B0502040204020203" pitchFamily="34" charset="0"/>
              </a:rPr>
              <a:t>১১. স্বর-পল্লব, স্বরতন্ত্রী</a:t>
            </a:r>
            <a:endParaRPr lang="bn-IN" dirty="0">
              <a:solidFill>
                <a:srgbClr val="050505"/>
              </a:solidFill>
              <a:latin typeface="Segoe UI Historic" panose="020B0502040204020203" pitchFamily="34" charset="0"/>
            </a:endParaRPr>
          </a:p>
          <a:p>
            <a:r>
              <a:rPr lang="bn-IN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১২. ফুসফুস</a:t>
            </a:r>
            <a:endParaRPr lang="bn-IN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6" r="17866"/>
          <a:stretch/>
        </p:blipFill>
        <p:spPr>
          <a:xfrm>
            <a:off x="6291618" y="2279176"/>
            <a:ext cx="5349921" cy="365342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845132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8865" y="863053"/>
            <a:ext cx="1080902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থেকে ম পর্যন্ত পঁচিশটি </a:t>
            </a:r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স্পর্শধ্বনি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Plosive -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উচ্চারণ স্থানের দিক থেকে পাঁচটি গুচ্ছে বা বর্গে ভাগ করা হয়েছে। প্রতি গুচ্ছের প্রথম ধ্বনিটির নামানুসারে সে গুচ্ছের সবগুলো ধ্বনিকে বলা হয় ঐ বর্গীয় ধ্বনি। বর্গভুক্ত বলে এ ধ্বনির প্রতীকগুলোও ঐ বর্গীয় নামে অভিহিত করা হয়। যেমন :</a:t>
            </a:r>
          </a:p>
          <a:p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খ গ ঘ ঙ ধ্বনি হিসেবে এগুলো কণ্ঠ্য ধ্বনি বর্ণ হিসেবে ‘ক’ বর্গীয় বর্ণ</a:t>
            </a:r>
          </a:p>
          <a:p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 ছ জ ঝ ঞ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তালব্য  </a:t>
            </a:r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‘চ’ বর্গীয় </a:t>
            </a:r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endParaRPr lang="as-IN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 ঠ ড ঢ ণ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মূর্ধন্য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ট’ বর্গীয় বর্ণ</a:t>
            </a:r>
          </a:p>
          <a:p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 দ ধ ন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দন্ত্য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ত’ বর্গীয় বর্ণ</a:t>
            </a:r>
          </a:p>
          <a:p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 </a:t>
            </a:r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 ব ভ ম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ওষ্ঠ্য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প’ বর্গীয় বর্ণ</a:t>
            </a:r>
          </a:p>
        </p:txBody>
      </p:sp>
    </p:spTree>
    <p:extLst>
      <p:ext uri="{BB962C8B-B14F-4D97-AF65-F5344CB8AC3E}">
        <p14:creationId xmlns:p14="http://schemas.microsoft.com/office/powerpoint/2010/main" val="2655447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1128" y="501134"/>
            <a:ext cx="68921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12482" r="10380"/>
          <a:stretch/>
        </p:blipFill>
        <p:spPr>
          <a:xfrm>
            <a:off x="8925636" y="324532"/>
            <a:ext cx="2784143" cy="24596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2010" y="3230686"/>
            <a:ext cx="11709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উচ্চারণ স্থান অনুযায়ী বাংলা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স্পর্শ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ব্যঞ্জনধ্বনি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গুলোকে কী কী ভাগে ভাগ করা হয়েছে।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850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012" y="587906"/>
            <a:ext cx="117507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নিম্নে </a:t>
            </a:r>
            <a:r>
              <a:rPr lang="as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 স্থান অনু</a:t>
            </a:r>
            <a:r>
              <a:rPr lang="bn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যায়ী</a:t>
            </a:r>
            <a:r>
              <a:rPr lang="as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r>
              <a:rPr lang="as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ব্যঞ্জনধ্বনি</a:t>
            </a:r>
            <a:r>
              <a:rPr lang="bn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বিভাজন দেখানো হলো</a:t>
            </a:r>
            <a:r>
              <a:rPr lang="as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as-IN" sz="4000" b="1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1894"/>
              </p:ext>
            </p:extLst>
          </p:nvPr>
        </p:nvGraphicFramePr>
        <p:xfrm>
          <a:off x="510805" y="1575430"/>
          <a:ext cx="11081982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994"/>
                <a:gridCol w="3693994"/>
                <a:gridCol w="3693994"/>
              </a:tblGrid>
              <a:tr h="370840">
                <a:tc>
                  <a:txBody>
                    <a:bodyPr/>
                    <a:lstStyle/>
                    <a:p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উচ্চারণের স্থান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ব্যঞ্জনধ্বনি</a:t>
                      </a:r>
                      <a:r>
                        <a:rPr lang="bn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 বর্ণসমুহ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উচ্চারণস্থা</a:t>
                      </a:r>
                      <a:r>
                        <a:rPr lang="bn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্ন</a:t>
                      </a:r>
                      <a:r>
                        <a:rPr lang="bn-IN" sz="3200" baseline="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অনুযায়ী</a:t>
                      </a:r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নাম 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জিহ্বামূল</a:t>
                      </a:r>
                    </a:p>
                    <a:p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অগ্রতালু</a:t>
                      </a:r>
                      <a:endParaRPr lang="bn-IN" sz="3200" dirty="0" smtClean="0">
                        <a:solidFill>
                          <a:srgbClr val="050505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পশ্চাৎ দন্তমূল</a:t>
                      </a:r>
                      <a:endParaRPr lang="bn-IN" sz="3200" dirty="0" smtClean="0">
                        <a:solidFill>
                          <a:srgbClr val="050505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অগ্র দন্তমূল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ওষ্ঠ্য</a:t>
                      </a:r>
                      <a:endParaRPr lang="as-IN" sz="3200" b="0" i="0" dirty="0" smtClean="0">
                        <a:solidFill>
                          <a:srgbClr val="050505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 খ গ ঘ ঙ </a:t>
                      </a:r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as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 ছ জ ঝ ঞ </a:t>
                      </a:r>
                    </a:p>
                    <a:p>
                      <a:r>
                        <a:rPr lang="as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 ঠ ড ঢ ণ</a:t>
                      </a:r>
                    </a:p>
                    <a:p>
                      <a:r>
                        <a:rPr lang="as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 থ দ ধ ন </a:t>
                      </a:r>
                    </a:p>
                    <a:p>
                      <a:r>
                        <a:rPr lang="as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 ফ ব ভ ম 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কণ্ঠ্য বা জিহ্বামূলীয়</a:t>
                      </a:r>
                      <a:r>
                        <a:rPr lang="bn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বর্ণ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তালব্য</a:t>
                      </a:r>
                      <a:r>
                        <a:rPr lang="bn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বর্ণ</a:t>
                      </a:r>
                      <a:endParaRPr lang="as-IN" sz="3200" dirty="0" smtClean="0">
                        <a:solidFill>
                          <a:srgbClr val="050505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মূর্ধন্য বা পশ্চাৎ দন্তমূলীয়</a:t>
                      </a:r>
                      <a:r>
                        <a:rPr lang="bn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বর্ণ</a:t>
                      </a:r>
                      <a:endParaRPr lang="as-IN" sz="3200" dirty="0" smtClean="0">
                        <a:solidFill>
                          <a:srgbClr val="050505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দন্ত্য </a:t>
                      </a:r>
                      <a:r>
                        <a:rPr lang="bn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বর্ণ</a:t>
                      </a:r>
                    </a:p>
                    <a:p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ওষ্ঠ্য</a:t>
                      </a:r>
                      <a:r>
                        <a:rPr lang="bn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বর্ণ</a:t>
                      </a:r>
                      <a:endParaRPr lang="as-IN" sz="3200" b="0" i="0" dirty="0" smtClean="0">
                        <a:solidFill>
                          <a:srgbClr val="050505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61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671" y="669963"/>
            <a:ext cx="1135493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খণ্ড-ত (ৎ)-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স্বতন্ত্র বর্ণ হিসেবে ধরা হয় না। এটি ‘ত’ বর্ণের হ্-চি‎হ্ন যুক্ত (ত্)-এর রূপভেদ মাত্র।</a:t>
            </a:r>
          </a:p>
          <a:p>
            <a:r>
              <a:rPr lang="as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পরাশ্রয়ী বর্ণ :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ঃ ঁ-এ তিনটি বর্ণ স্বাধীনভাবে স্বতন্ত্র বর্ণ হিসেবে ভাষায় ব্যবহৃত হয় না। এ বর্ণে দ্যোতিত ধ্বনি অন্য ধ্বনির সঙ্গে মিলিত হয়ে একত্রে উচ্চারিত হয়। তাই এদের বলা হয় পরাশ্রয়ী বর্ণ।</a:t>
            </a:r>
          </a:p>
          <a:p>
            <a:r>
              <a:rPr lang="as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নাসি</a:t>
            </a:r>
            <a:r>
              <a:rPr lang="bn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</a:t>
            </a:r>
            <a:r>
              <a:rPr lang="as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 :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 ঞ ণ ন ম-এ পাঁচটি বর্ণ এবং ং ঃ ঁ যে বর্ণের সঙ্গে লিখিত হয় সে বর্ণে দ্যোতিত ধ্বনি উচ্চারণের সময় ফুসফুস নিঃসৃত বায়ু মুখবিবর ছাড়াও নাসারন্ধ্র দিয়ে বের হয়; অর্থাৎ এগুলোর উচ্চারণে নাসিকার সাহায্যের প্রয়োজন হয়। তাই এগুলোকে বলে অনুনাসিক বা নাসিকা ধ্বনি। আর এগুলোর প্রতীক বা বর্ণকে বলা হয় অনুনাসিক বা নাসিক্য বর্ণ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স্বরধ্বনির হ্রস্বতা ও দীর্ঘতা :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স্বরধ্বনি উচ্চারণকালে সময়ের স্বল্পতা ও দৈর্ঘ্য অনুসারে হ্রস্ব বা দীর্ঘ হয়। যেমন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:ইংরেজি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full-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পূর্ণ ও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fool-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বোকা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।শব্দ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দুটোর প্রথমটির উচ্চারণ হ্রস্ব ও দ্বিতীয়টির উচ্চারণ দীর্ঘ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ভাষায় যৌগিক স্বরধ্বনির সংখ্যা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পঁচিশ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বর্ণমালায় যৌগিক স্বরজ্ঞাপক দুটো বর্ণ রয়েছে। যেমন :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ঐ,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  <a:endParaRPr lang="as-IN" sz="2800" b="0" i="0" dirty="0">
              <a:solidFill>
                <a:srgbClr val="050505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5657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841" y="947682"/>
            <a:ext cx="1150506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স্পর্শ </a:t>
            </a:r>
            <a:r>
              <a:rPr lang="as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 বা স্পৃষ্ট ব্যঞ্জনধ্বনি </a:t>
            </a:r>
            <a:r>
              <a:rPr lang="as-IN" sz="2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আগে আমরা দেখেছি যে, পাঁচটি বর্ণ বা গুচ্ছে প্রত্যেকটিতে পাঁচটি বর্ণ পাওয়া যায়। এগুলো স্পৃষ্ট ধ্বনিজ্ঞাপক। ক থেকে ম পর্যন্ত পঁচিশটি ব্যঞ্জনকে স্পর্শ ব্যঞ্জন বা স্পৃষ্ট ব্যঞ্জনধ্বনি বলে।</a:t>
            </a:r>
          </a:p>
          <a:p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 বৈশিষ্ট্য অনুযায়ী স্পর্শ ব্যঞ্জনকে প্রথমত দুই ভাগে ভাগ করা যায়। যেমন :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অঘোষ ও ঘোষ</a:t>
            </a:r>
          </a:p>
          <a:p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অঘোষ ধ্বনি :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ধ্বনি উচ্চারণের সময় স্বরতন্ত্রী অনুরণিত হয় না তাকে বলা হয় </a:t>
            </a:r>
            <a:r>
              <a:rPr lang="as-IN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অঘোষ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ধ্বনি। যেমন :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খ, চ, ছ</a:t>
            </a:r>
          </a:p>
          <a:p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ঘোষ ধ্বনি :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ধ্বনি উচ্চারণের সময় স্বরতন্ত্রী অনুরণিত হয় তাকে বলে </a:t>
            </a:r>
            <a:r>
              <a:rPr lang="as-IN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ধ্বনি। যেমন :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 ঘ, জ, </a:t>
            </a:r>
            <a:r>
              <a:rPr lang="as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bn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দুই ভাগে ভাগ করা যায়। যেমন :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অল্পপ্রাণ ও মহাপ্রাণ</a:t>
            </a:r>
          </a:p>
          <a:p>
            <a:r>
              <a:rPr lang="as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১.অল্পপ্রাণ ধ্বনি:</a:t>
            </a:r>
            <a:r>
              <a:rPr lang="as-IN" sz="2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 উচ্চারণের সময় বাতাসের চাপের স্বল্পতা থাকে তাকে বলা হয় অল্পপ্রাণ ধ্বনি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।যেমন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গ, চ, </a:t>
            </a:r>
            <a:r>
              <a:rPr lang="as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২.মহাপ্রাণ ধ্বনি: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 উচ্চারণের সময় বাতাসের চাপের আধিক্য থাকে তাকে বলা হয় মহাপ্রাণ ধ্বনি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খ, ঘ, ছ, </a:t>
            </a:r>
            <a:r>
              <a:rPr lang="as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as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উষ্মধ্বনি</a:t>
            </a:r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ষ, স, হ-চারটি বর্ণে দ্যোতিত ধ্বনি উচ্চারণের সময় আমরা শ্বাস যতক্ষণ খুশি রাখতে পারি। এদের বলা হয় </a:t>
            </a:r>
            <a:r>
              <a:rPr lang="as-IN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উষ্মধ্বনি বা শিশধ্বনি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 ষ </a:t>
            </a:r>
            <a:r>
              <a:rPr lang="as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বর্ণে দ্যোতিত ধ্বনি অঘোষ অল্পপ্রাণ আর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‘হ’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 মহাপ্রাণ ধ্বনি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400" dirty="0" smtClean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অন্তঃস্থ ধ্ব</a:t>
            </a:r>
            <a:r>
              <a:rPr lang="bn-IN" sz="2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নিঃ 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য্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Y,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 / </a:t>
            </a:r>
            <a:r>
              <a:rPr lang="en-US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 -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 বর্ণে দ্যোতিত ধ্বনির উচ্চারণ স্থান স্পর্শ ও উষ্মধ্বনির মাঝামাঝি। এজন্য এদের বলা হয় </a:t>
            </a:r>
            <a:r>
              <a:rPr lang="as-IN" sz="2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অন্তঃস্থ ধ্বনি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আর বর্ণ দুটিকে বলা হয় </a:t>
            </a:r>
            <a:r>
              <a:rPr lang="as-IN" sz="2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অন্তঃস্থ বর্ণ।</a:t>
            </a:r>
            <a:endParaRPr lang="as-IN" sz="2800" b="1" i="0" dirty="0">
              <a:solidFill>
                <a:srgbClr val="0070C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8173" y="346125"/>
            <a:ext cx="9321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36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ব্যঞ্জনধ্বনির </a:t>
            </a:r>
            <a:r>
              <a:rPr lang="en-US" sz="3600" b="1" dirty="0" err="1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as-IN" sz="36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উচ্চারণগত নাম</a:t>
            </a:r>
          </a:p>
        </p:txBody>
      </p:sp>
    </p:spTree>
    <p:extLst>
      <p:ext uri="{BB962C8B-B14F-4D97-AF65-F5344CB8AC3E}">
        <p14:creationId xmlns:p14="http://schemas.microsoft.com/office/powerpoint/2010/main" val="378322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8616" y="332306"/>
            <a:ext cx="1098644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ভাষায় যৌগিক স্বরধ্বনির সংখ্যা পঁচিশ।</a:t>
            </a:r>
            <a:endParaRPr lang="bn-IN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 </a:t>
            </a:r>
            <a:r>
              <a:rPr lang="bn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 </a:t>
            </a:r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পাশাপাশি দুটি স্বরধ্বনি থাকলে দ্রুত উচ্চারণের সময় তা একটি সংযুক্ত স্বরধ্বনি রূপে উচ্চারিত হয়। এরূপে একসঙ্গে উচ্চারিত দুটো মিলিত স্বরধ্বনিকে </a:t>
            </a:r>
            <a:r>
              <a:rPr lang="bn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 স্বর, সন্ধিস্বর, সান্ধ্যক্ষর বা দ্বিস্বর </a:t>
            </a:r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হয়। যেমন :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অ+ই=অই (উন) অ+উ+অউ (বউ)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অ+এ=অয়, (বয়, ময়না) অ+ও+অও (হও, লও)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ভাষায় যৌগিক স্বরধ্বনির সংখ্যা পঁচিশ :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আ+ই=আই (যাই, ভাই) আ+উ=আউ (লাউ)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আ+এ=আয় (যায়, খায়) আ+ও=আও (যাও, খাও)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ই+ই=ইই (দিই) ই+উ=ইউ (শিউলি)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ই+এ=ইয়ে (বিয়ে) ই+ও=ইও (নিও, দিও)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উ+ই=উই (উই, শুই) উ+আ=উয়া (কুয়া)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এ+আ=এয়া (কেয়া, দেয়া) এ+ই=এই (সেই, নাই)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এ+ও=এও (খেও) ও+ও=ওও (শোও)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বর্ণমালায় </a:t>
            </a:r>
            <a:r>
              <a:rPr lang="bn-IN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 স্বরজ্ঞাপক দুটো বর্ণ রয়েছে। যেমন : ঐ (কৈ), ঔ (বৌ)।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অন্য যৌগিক স্বরের প্রতীক স্বরূপ কোনো বর্ণ নাই।</a:t>
            </a:r>
            <a:endParaRPr lang="bn-IN" sz="2400" b="0" i="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447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9934" y="487487"/>
            <a:ext cx="78474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681" y="376554"/>
            <a:ext cx="3121215" cy="26123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9308" y="3127087"/>
            <a:ext cx="109045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32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 স্থান অনু</a:t>
            </a:r>
            <a:r>
              <a:rPr lang="bn-IN" sz="32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যায়ী</a:t>
            </a:r>
            <a:r>
              <a:rPr lang="as-IN" sz="32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r>
              <a:rPr lang="as-IN" sz="32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ব্যঞ্জনধ্বনি</a:t>
            </a:r>
            <a:r>
              <a:rPr lang="bn-IN" sz="32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বিভাজন </a:t>
            </a:r>
            <a:r>
              <a:rPr lang="bn-IN" sz="32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 আকারে লিখ।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07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4" t="7542" r="8347" b="24346"/>
          <a:stretch/>
        </p:blipFill>
        <p:spPr>
          <a:xfrm>
            <a:off x="3466531" y="1665025"/>
            <a:ext cx="6547596" cy="383502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1924334" y="623964"/>
            <a:ext cx="97308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781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5667" y="391951"/>
            <a:ext cx="6751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5788" y="2029684"/>
            <a:ext cx="92668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as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স্বরধ্বনি</a:t>
            </a:r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কাকে বলে?</a:t>
            </a:r>
          </a:p>
          <a:p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as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ব্যঞ্জনধ্বনি</a:t>
            </a:r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বলে?</a:t>
            </a:r>
          </a:p>
          <a:p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কার কাকে বলে? উদাহরণ দাও।</a:t>
            </a:r>
          </a:p>
          <a:p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ফলা </a:t>
            </a:r>
            <a:r>
              <a:rPr lang="bn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বলে</a:t>
            </a:r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উদাহরণ দাও।</a:t>
            </a:r>
          </a:p>
          <a:p>
            <a:endParaRPr lang="bn-IN" sz="32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73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6406" y="405600"/>
            <a:ext cx="72669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39" b="12165"/>
          <a:stretch/>
        </p:blipFill>
        <p:spPr>
          <a:xfrm>
            <a:off x="8191138" y="327546"/>
            <a:ext cx="3627822" cy="23474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5910" y="3163311"/>
            <a:ext cx="11273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বাংলা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ভাষায় যৌগিক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স্বরধ্বনিগুলো লিখে আনবে।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18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0" t="14527" r="3168"/>
          <a:stretch/>
        </p:blipFill>
        <p:spPr>
          <a:xfrm>
            <a:off x="3521122" y="1760561"/>
            <a:ext cx="4995081" cy="43802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2514197" y="364656"/>
            <a:ext cx="70089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10688469" y="272956"/>
            <a:ext cx="1255595" cy="135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17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660" y="3111395"/>
            <a:ext cx="55409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শামছুন নাহার</a:t>
            </a:r>
          </a:p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এমএ,এমএড</a:t>
            </a:r>
          </a:p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(আইসিটি)</a:t>
            </a:r>
          </a:p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বড়বাড়ী উচ্চ বিদ্যালয়</a:t>
            </a:r>
          </a:p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গফরগাঁও, ময়মনসিংহ।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slovely1032874@gmail.com</a:t>
            </a:r>
          </a:p>
        </p:txBody>
      </p:sp>
      <p:sp>
        <p:nvSpPr>
          <p:cNvPr id="3" name="Rectangle 2"/>
          <p:cNvSpPr/>
          <p:nvPr/>
        </p:nvSpPr>
        <p:spPr>
          <a:xfrm>
            <a:off x="6264321" y="3357616"/>
            <a:ext cx="561832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৯ম/১০ম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বাংলা২য়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পরিচ্ছেদ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3200" smtClean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3200" smtClean="0">
                <a:latin typeface="NikoshBAN" panose="02000000000000000000" pitchFamily="2" charset="0"/>
                <a:cs typeface="NikoshBAN" panose="02000000000000000000" pitchFamily="2" charset="0"/>
              </a:rPr>
              <a:t>/0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/২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০২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খ্রি.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4" t="9488" r="40902" b="8363"/>
          <a:stretch/>
        </p:blipFill>
        <p:spPr>
          <a:xfrm>
            <a:off x="5950424" y="1131864"/>
            <a:ext cx="573206" cy="50265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797" y="1199000"/>
            <a:ext cx="1561726" cy="2158616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019870" y="777921"/>
            <a:ext cx="2210936" cy="2333474"/>
            <a:chOff x="2101755" y="1119116"/>
            <a:chExt cx="1828800" cy="181515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60" t="5402" r="5760" b="12458"/>
            <a:stretch/>
          </p:blipFill>
          <p:spPr>
            <a:xfrm>
              <a:off x="2101755" y="1119116"/>
              <a:ext cx="1828800" cy="181515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3310" y="1446663"/>
              <a:ext cx="1154193" cy="1181206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sp>
        <p:nvSpPr>
          <p:cNvPr id="9" name="Rectangle 8"/>
          <p:cNvSpPr/>
          <p:nvPr/>
        </p:nvSpPr>
        <p:spPr>
          <a:xfrm>
            <a:off x="3672474" y="423978"/>
            <a:ext cx="5206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37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118" y="1491320"/>
            <a:ext cx="4515133" cy="329731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750628" y="473839"/>
            <a:ext cx="10904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>
                <a:latin typeface="NikoshBAN" pitchFamily="2" charset="0"/>
                <a:cs typeface="NikoshBAN" pitchFamily="2" charset="0"/>
              </a:rPr>
              <a:t>নিচের চিত্র দুটি দেখে কি বুঝা যায়?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2" b="14096"/>
          <a:stretch/>
        </p:blipFill>
        <p:spPr>
          <a:xfrm>
            <a:off x="750629" y="1491320"/>
            <a:ext cx="4408226" cy="329731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Right Arrow 4"/>
          <p:cNvSpPr/>
          <p:nvPr/>
        </p:nvSpPr>
        <p:spPr>
          <a:xfrm>
            <a:off x="5266739" y="2702257"/>
            <a:ext cx="1517494" cy="66638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94681" y="5098226"/>
            <a:ext cx="8816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 পক্রিয়াকরণ হচ্ছে।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9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606722" y="612088"/>
            <a:ext cx="7104939" cy="5583997"/>
            <a:chOff x="2606722" y="612088"/>
            <a:chExt cx="7104939" cy="558399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7364" y="2060813"/>
              <a:ext cx="2474297" cy="4135272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39" r="5676" b="9914"/>
            <a:stretch/>
          </p:blipFill>
          <p:spPr>
            <a:xfrm>
              <a:off x="2606722" y="612088"/>
              <a:ext cx="5626929" cy="2267621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2118123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3140" y="1086190"/>
            <a:ext cx="83387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3548418" y="378304"/>
            <a:ext cx="48176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88925745"/>
              </p:ext>
            </p:extLst>
          </p:nvPr>
        </p:nvGraphicFramePr>
        <p:xfrm>
          <a:off x="1423916" y="1878083"/>
          <a:ext cx="10345003" cy="3684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87772" y="2275529"/>
            <a:ext cx="436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1460" y="4537321"/>
            <a:ext cx="436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9824" y="3406425"/>
            <a:ext cx="436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88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910" y="1112236"/>
            <a:ext cx="11095630" cy="4770537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as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 বাকপ্রবাহকে সূক্ষ্মভাবে বিশ্লেষণ করলে আমরা কতগুলো মৌলিক ধ্বনি / </a:t>
            </a:r>
            <a:r>
              <a:rPr lang="en-US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Sound 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পাই। বাংলা ভাষাতেও কতগুলো মৌলিক ধ্বনি আছে। বাংলা ভাষার মৌলিক </a:t>
            </a:r>
            <a:r>
              <a:rPr lang="as-IN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ধ্বনিকে প্রধান দুভাগে ভাগ করা হয়। যেমন </a:t>
            </a:r>
            <a:r>
              <a:rPr lang="as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as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স্বরধ্বনি ও</a:t>
            </a:r>
            <a:r>
              <a:rPr lang="bn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as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ব্যঞ্জনধ্বনি</a:t>
            </a:r>
            <a:r>
              <a:rPr lang="bn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3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as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স্বরধ্বনি</a:t>
            </a:r>
            <a:r>
              <a:rPr lang="as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যে সকল ধ্বনি উচ্চারণের সময় ফুসফুসতাড়িত বাতাস বেরিয়ে যেতে মুখবিবরের কোথাও কোনো প্রকার বাধা পায় না তাদের বলা হয় স্বরধ্বনি / </a:t>
            </a:r>
            <a:r>
              <a:rPr lang="en-US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Vowel sound । 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 : </a:t>
            </a:r>
            <a:r>
              <a:rPr lang="as-IN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অ, আ, ই, উ, ঊ 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ইত্যাদি।</a:t>
            </a:r>
          </a:p>
          <a:p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as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ব্যঞ্জনধ্বনি</a:t>
            </a:r>
            <a:r>
              <a:rPr lang="as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যে সকল ধ্বনি উচ্চারণের সময় ফুসফুসতাড়িত বাতাস বেরিয়ে যেতে মুখবিবরের কোথাও না কোথাও কোনো প্রকার বাধা পায় কিংবা ঘর্ষণ লাগে তাদের বলা হয় ব্যঞ্জনধ্বনি / </a:t>
            </a:r>
            <a:r>
              <a:rPr lang="en-US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Consonant sound । 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যেমন: </a:t>
            </a:r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চ, ট, ত, প 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ইত্যাদি।</a:t>
            </a:r>
            <a:endParaRPr lang="as-IN" sz="3200" b="0" i="0" dirty="0">
              <a:solidFill>
                <a:srgbClr val="050505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01003" y="353199"/>
            <a:ext cx="97854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0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বাংলাভাষার ধ্বনি</a:t>
            </a:r>
            <a:r>
              <a:rPr lang="bn-IN" sz="40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বর্ণ</a:t>
            </a:r>
            <a:r>
              <a:rPr lang="as-IN" sz="40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প্রকরণঃ</a:t>
            </a:r>
          </a:p>
        </p:txBody>
      </p:sp>
    </p:spTree>
    <p:extLst>
      <p:ext uri="{BB962C8B-B14F-4D97-AF65-F5344CB8AC3E}">
        <p14:creationId xmlns:p14="http://schemas.microsoft.com/office/powerpoint/2010/main" val="1167149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547" y="936065"/>
            <a:ext cx="1150506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ধ্বনি নির্দেশক চিহ্নকে বলা হয় বর্ণ/ </a:t>
            </a:r>
            <a:r>
              <a:rPr lang="en-US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Letter </a:t>
            </a:r>
            <a:r>
              <a:rPr lang="en-US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 </a:t>
            </a:r>
            <a:r>
              <a:rPr lang="as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প্রকার। যেমন : স্বরবর্ণ ও </a:t>
            </a:r>
            <a:r>
              <a:rPr lang="as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ব্যঞ্জনবর্ণ</a:t>
            </a:r>
            <a:endParaRPr lang="bn-IN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as-IN" sz="28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স্বরবর্ণ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:স্বরধ্বনি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দ্যোতক লিখিত সাংকেতিক চিহ্নকে বলা হয় স্বরবর্ণ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।যেমন:</a:t>
            </a:r>
            <a:r>
              <a:rPr lang="bn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আ, ই, ঈ, উ, উ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as-IN" sz="28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ব্যঞ্জনবর্ণ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:ব্যঞ্জনধ্বনি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দ্যোতক লিখিত সাংকেতিক চিহ্নকে বলা হয় ব্যঞ্জনবর্ণ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।যেমন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খ, গ, ঘ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as-IN" sz="28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বর্ণমালা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কোনো ভাষায় ব্যবহৃত লিখিত বর্ণসমষ্টিকে সেই ভাষার 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বর্ণমালা/</a:t>
            </a:r>
            <a:r>
              <a:rPr lang="en-US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Alphabet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হয়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as-IN" sz="28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দ্রষ্টব্য বা জ্ঞাতব্য : উচ্চারণের সুবিধার জন্য বাংলা ব্যঞ্জনবর্ণে দ্যোতিত ধ্বনি ‘অ’ স্বরধ্বনিটি যোগ করে উচ্চারণ করা হয়ে থাকে। যেমন : ক্+অ=ক। স্বরধ্বনি সংযুক্ত না হলে অর্থাৎ উচ্চারিত ব্যঞ্জনধ্বনির প্রতীক বা বর্ণের নিচে ‘হস’ বা ‘হল’ চিহ্ন ( ্) দিয়ে লিখিত হয়। এরূপ বর্ণকে বলা হয় হসন্ত বা হসন্ত বর্ণ।</a:t>
            </a:r>
            <a:endParaRPr lang="as-IN" sz="2800" b="0" i="0" dirty="0">
              <a:solidFill>
                <a:srgbClr val="050505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80583" y="351009"/>
            <a:ext cx="39228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4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bn-IN" sz="4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 </a:t>
            </a:r>
            <a:r>
              <a:rPr lang="as-IN" sz="40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 প্রকরণ</a:t>
            </a:r>
          </a:p>
        </p:txBody>
      </p:sp>
    </p:spTree>
    <p:extLst>
      <p:ext uri="{BB962C8B-B14F-4D97-AF65-F5344CB8AC3E}">
        <p14:creationId xmlns:p14="http://schemas.microsoft.com/office/powerpoint/2010/main" val="6181887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9433" y="618910"/>
            <a:ext cx="114504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র্বণমালায় মোট ৫০টি র্বণ রয়েছে। তার মধ্যে স্বরর্বণ ১১ টি এবং ব্যঞ্জনর্বণ ৩৯ 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28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স্বরর্বণ : অ আ ই ঈ উ ঊ ঋ এ ঐ ও ঔ ১১টি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ব্যঞ্জনর্বণ : ক খ গ ঘ ঙ (ক-র্বগ) ৫টি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 ছ জ ঝ ঞ (চ-র্বগ) ৫টি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 ঠ ড ঢ ণ (ট-র্বগ) ৫টি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থ দ ধ ন (ত-র্বগ) ৫টি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 ফ ব ভ ম (প-র্বগ) ৫টি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 র ল ৩টি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 ষ স হ ৪টি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 ঢ় য় ৎ ৪টি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ঃ ঁ 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r>
              <a:rPr lang="bn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as-IN" sz="28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৫০টি</a:t>
            </a:r>
          </a:p>
          <a:p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দ্রষ্টব্য বা 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জ্ঞাতব্য: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‘ঐ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দুটি 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দ্বিস্বর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স্বরধ্বনরি প্রতীক। 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অই (অ+ই/ও+ই), ঔ (অ+উ/ও +উ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=ঔ</a:t>
            </a:r>
            <a:endParaRPr lang="as-IN" sz="2400" b="0" i="0" dirty="0">
              <a:solidFill>
                <a:srgbClr val="050505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06471" y="115740"/>
            <a:ext cx="76290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000" b="1" u="sng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বর্ণমালা</a:t>
            </a:r>
          </a:p>
        </p:txBody>
      </p:sp>
    </p:spTree>
    <p:extLst>
      <p:ext uri="{BB962C8B-B14F-4D97-AF65-F5344CB8AC3E}">
        <p14:creationId xmlns:p14="http://schemas.microsoft.com/office/powerpoint/2010/main" val="33193139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1765</Words>
  <Application>Microsoft Office PowerPoint</Application>
  <PresentationFormat>Widescreen</PresentationFormat>
  <Paragraphs>145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Segoe UI Historic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172</cp:revision>
  <dcterms:created xsi:type="dcterms:W3CDTF">2021-01-15T18:19:19Z</dcterms:created>
  <dcterms:modified xsi:type="dcterms:W3CDTF">2021-02-08T21:36:53Z</dcterms:modified>
</cp:coreProperties>
</file>