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07406-47D7-124B-A518-E6E883B597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FFCCB3-E130-0143-A8D4-0CD824B5B0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C4F7AB-9BDE-A148-A515-FBC375F34392}"/>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5" name="Footer Placeholder 4">
            <a:extLst>
              <a:ext uri="{FF2B5EF4-FFF2-40B4-BE49-F238E27FC236}">
                <a16:creationId xmlns:a16="http://schemas.microsoft.com/office/drawing/2014/main" id="{CFC595E9-96F6-4D44-AF6B-ED0203E15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CCC50-BF0B-814E-BBE3-8D9A6B8D1A0D}"/>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13628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6C9C-BE73-9C40-9143-FE0C1A884A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1AC07A-911C-DE40-9558-BC954B3C7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A1D02-DCA6-6E43-B35E-7C590291E1F5}"/>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5" name="Footer Placeholder 4">
            <a:extLst>
              <a:ext uri="{FF2B5EF4-FFF2-40B4-BE49-F238E27FC236}">
                <a16:creationId xmlns:a16="http://schemas.microsoft.com/office/drawing/2014/main" id="{90D91735-5323-FF48-930A-CC1252FAA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96DDE-F530-7B44-AA54-E94D3BDC61AE}"/>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306781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658DE-548C-684F-B075-353BE9335F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FB8F1-4A5B-3240-ACF5-58B99F481F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DD6A9-B61D-DC4C-A365-DD8022526E5B}"/>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5" name="Footer Placeholder 4">
            <a:extLst>
              <a:ext uri="{FF2B5EF4-FFF2-40B4-BE49-F238E27FC236}">
                <a16:creationId xmlns:a16="http://schemas.microsoft.com/office/drawing/2014/main" id="{D0515198-2547-744E-A8B0-3E6D49BCC1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E50B4-4C54-214B-9AEC-976D1C88DEA4}"/>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6073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4A1EA-AD35-E44F-9493-7C3A4B6BB9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688921-E7D2-8B47-A9D4-546C1C970B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219431-E785-554A-AB1A-E82127242037}"/>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5" name="Footer Placeholder 4">
            <a:extLst>
              <a:ext uri="{FF2B5EF4-FFF2-40B4-BE49-F238E27FC236}">
                <a16:creationId xmlns:a16="http://schemas.microsoft.com/office/drawing/2014/main" id="{EE697E71-C963-EC4B-9460-069EA637B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2448-F320-9F41-9D9A-D1AD027D657B}"/>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390604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EA770-81B6-4F41-AD1D-86DD8D4CB8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F751A4-E196-3B44-95E3-DB90E2E81A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6D9E76-B788-4C4C-AD0E-35633D7E00A4}"/>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5" name="Footer Placeholder 4">
            <a:extLst>
              <a:ext uri="{FF2B5EF4-FFF2-40B4-BE49-F238E27FC236}">
                <a16:creationId xmlns:a16="http://schemas.microsoft.com/office/drawing/2014/main" id="{E9AA244E-1371-254B-BB1E-8304C76B1C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079C42-232B-F44A-A573-F7ED1E970D7A}"/>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10581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35A4-B370-B44A-90CC-0F34A0F114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81FA4-0A3C-C640-84F1-254C2DD1A1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99DD7B-D490-D94F-9B0B-4D8C15CFD6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98F54D-8546-FC4E-8DA3-4B00D4A51FE5}"/>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6" name="Footer Placeholder 5">
            <a:extLst>
              <a:ext uri="{FF2B5EF4-FFF2-40B4-BE49-F238E27FC236}">
                <a16:creationId xmlns:a16="http://schemas.microsoft.com/office/drawing/2014/main" id="{0BA74260-25F3-D746-BD25-756CDBF878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7531A-272A-2A45-8C79-E208388554C1}"/>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403906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0A53-3248-6F47-8BEA-9A57F9FBBE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4BC622-D84C-2741-9F86-6311008E5D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C978C4-00C4-A540-B6DB-D6854B1701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9BBB8F-0416-D840-A820-08A86883D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D96EF1-3201-8A40-86E7-A4581C4068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414873-7918-5245-B5AA-8FA9E2CEA0F4}"/>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8" name="Footer Placeholder 7">
            <a:extLst>
              <a:ext uri="{FF2B5EF4-FFF2-40B4-BE49-F238E27FC236}">
                <a16:creationId xmlns:a16="http://schemas.microsoft.com/office/drawing/2014/main" id="{E1C83CF2-D199-7A40-B979-C078630D3C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12C13D-FA5A-B84E-931C-7A1AA0A0344A}"/>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31559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95B15-B3B4-C64D-B17C-8A9B3F2394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5B0305-373E-E04B-BAAA-DD6CC4FA563C}"/>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4" name="Footer Placeholder 3">
            <a:extLst>
              <a:ext uri="{FF2B5EF4-FFF2-40B4-BE49-F238E27FC236}">
                <a16:creationId xmlns:a16="http://schemas.microsoft.com/office/drawing/2014/main" id="{B860F4DC-BF05-D747-852D-BAA7421C6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CDDFB9-D4CB-5149-A621-CCE027403EAD}"/>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186601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E7F074-D8DF-1149-A34E-EEA5948495E9}"/>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3" name="Footer Placeholder 2">
            <a:extLst>
              <a:ext uri="{FF2B5EF4-FFF2-40B4-BE49-F238E27FC236}">
                <a16:creationId xmlns:a16="http://schemas.microsoft.com/office/drawing/2014/main" id="{A7EFF8FD-B2BD-A54B-B770-C8ABC419E7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3BF960-6C94-FB48-BB60-3600FFD6F3DB}"/>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264780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DBED-527F-F149-BAA9-B9B514731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A1E876-E944-DA4B-865E-56D1B8415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4DE2D7-4323-FE41-8BBF-9C1BA5FF3D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4531C9-2C70-994A-848D-7ACE7218FD07}"/>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6" name="Footer Placeholder 5">
            <a:extLst>
              <a:ext uri="{FF2B5EF4-FFF2-40B4-BE49-F238E27FC236}">
                <a16:creationId xmlns:a16="http://schemas.microsoft.com/office/drawing/2014/main" id="{02D64AF9-0C19-634A-A583-748A22CF0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A7221C-ABC6-E549-A9E0-579F983E6D9E}"/>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269843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1D6F-1F57-0F46-AD5F-5479F04953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10B4AC-2430-B74E-A18E-E420A289E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5FD92F-BA86-2C4D-BC1A-4320B067B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0BAA5D-8655-B34B-942F-C203B34283E0}"/>
              </a:ext>
            </a:extLst>
          </p:cNvPr>
          <p:cNvSpPr>
            <a:spLocks noGrp="1"/>
          </p:cNvSpPr>
          <p:nvPr>
            <p:ph type="dt" sz="half" idx="10"/>
          </p:nvPr>
        </p:nvSpPr>
        <p:spPr/>
        <p:txBody>
          <a:bodyPr/>
          <a:lstStyle/>
          <a:p>
            <a:fld id="{91C048FC-5770-D24F-993B-A319142E3BB9}" type="datetimeFigureOut">
              <a:rPr lang="en-US" smtClean="0"/>
              <a:t>2/9/2021</a:t>
            </a:fld>
            <a:endParaRPr lang="en-US"/>
          </a:p>
        </p:txBody>
      </p:sp>
      <p:sp>
        <p:nvSpPr>
          <p:cNvPr id="6" name="Footer Placeholder 5">
            <a:extLst>
              <a:ext uri="{FF2B5EF4-FFF2-40B4-BE49-F238E27FC236}">
                <a16:creationId xmlns:a16="http://schemas.microsoft.com/office/drawing/2014/main" id="{4078CF18-EA0E-6146-94FB-A08D4D10E9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4E86F-CA7C-7449-B48D-AA4FF0EF6968}"/>
              </a:ext>
            </a:extLst>
          </p:cNvPr>
          <p:cNvSpPr>
            <a:spLocks noGrp="1"/>
          </p:cNvSpPr>
          <p:nvPr>
            <p:ph type="sldNum" sz="quarter" idx="12"/>
          </p:nvPr>
        </p:nvSpPr>
        <p:spPr/>
        <p:txBody>
          <a:bodyPr/>
          <a:lstStyle/>
          <a:p>
            <a:fld id="{4B76685B-0130-F44B-B3CC-05EA29C27469}" type="slidenum">
              <a:rPr lang="en-US" smtClean="0"/>
              <a:t>‹#›</a:t>
            </a:fld>
            <a:endParaRPr lang="en-US"/>
          </a:p>
        </p:txBody>
      </p:sp>
    </p:spTree>
    <p:extLst>
      <p:ext uri="{BB962C8B-B14F-4D97-AF65-F5344CB8AC3E}">
        <p14:creationId xmlns:p14="http://schemas.microsoft.com/office/powerpoint/2010/main" val="1084607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E7F8E8-AB19-7447-AECE-8E0F4883D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8FAF0B-4771-5B48-AAC4-9B778FF81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7AF97-BA88-8941-8788-69572A258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048FC-5770-D24F-993B-A319142E3BB9}" type="datetimeFigureOut">
              <a:rPr lang="en-US" smtClean="0"/>
              <a:t>2/9/2021</a:t>
            </a:fld>
            <a:endParaRPr lang="en-US"/>
          </a:p>
        </p:txBody>
      </p:sp>
      <p:sp>
        <p:nvSpPr>
          <p:cNvPr id="5" name="Footer Placeholder 4">
            <a:extLst>
              <a:ext uri="{FF2B5EF4-FFF2-40B4-BE49-F238E27FC236}">
                <a16:creationId xmlns:a16="http://schemas.microsoft.com/office/drawing/2014/main" id="{0C474757-2024-804A-8312-6585EB4667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F07617-F6C2-9C48-BF76-809598672D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6685B-0130-F44B-B3CC-05EA29C27469}" type="slidenum">
              <a:rPr lang="en-US" smtClean="0"/>
              <a:t>‹#›</a:t>
            </a:fld>
            <a:endParaRPr lang="en-US"/>
          </a:p>
        </p:txBody>
      </p:sp>
    </p:spTree>
    <p:extLst>
      <p:ext uri="{BB962C8B-B14F-4D97-AF65-F5344CB8AC3E}">
        <p14:creationId xmlns:p14="http://schemas.microsoft.com/office/powerpoint/2010/main" val="2703351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2" Type="http://schemas.openxmlformats.org/officeDocument/2006/relationships/hyperlink" Target="mailto:rabiul.agc.sw@gmail" TargetMode="Externa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2.xml" /><Relationship Id="rId4" Type="http://schemas.openxmlformats.org/officeDocument/2006/relationships/image" Target="../media/image4.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CA48-99F1-584A-99B0-2310242F5A01}"/>
              </a:ext>
            </a:extLst>
          </p:cNvPr>
          <p:cNvSpPr>
            <a:spLocks noGrp="1"/>
          </p:cNvSpPr>
          <p:nvPr>
            <p:ph type="ctrTitle"/>
          </p:nvPr>
        </p:nvSpPr>
        <p:spPr>
          <a:xfrm>
            <a:off x="-2637235" y="-96441"/>
            <a:ext cx="9144000" cy="2387600"/>
          </a:xfrm>
        </p:spPr>
        <p:txBody>
          <a:bodyPr/>
          <a:lstStyle/>
          <a:p>
            <a:r>
              <a:rPr lang="en-US">
                <a:solidFill>
                  <a:srgbClr val="7030A0"/>
                </a:solidFill>
              </a:rPr>
              <a:t>স্বাগত</a:t>
            </a:r>
            <a:r>
              <a:rPr lang="en-US"/>
              <a:t> </a:t>
            </a:r>
          </a:p>
        </p:txBody>
      </p:sp>
      <p:sp>
        <p:nvSpPr>
          <p:cNvPr id="3" name="Subtitle 2">
            <a:extLst>
              <a:ext uri="{FF2B5EF4-FFF2-40B4-BE49-F238E27FC236}">
                <a16:creationId xmlns:a16="http://schemas.microsoft.com/office/drawing/2014/main" id="{8827A5B6-F042-934F-B8E9-B545B8E5B670}"/>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D08FFCBF-7855-904E-97D5-39EACCC688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0671" y="2887663"/>
            <a:ext cx="5715000" cy="3810000"/>
          </a:xfrm>
          <a:prstGeom prst="rect">
            <a:avLst/>
          </a:prstGeom>
        </p:spPr>
      </p:pic>
    </p:spTree>
    <p:extLst>
      <p:ext uri="{BB962C8B-B14F-4D97-AF65-F5344CB8AC3E}">
        <p14:creationId xmlns:p14="http://schemas.microsoft.com/office/powerpoint/2010/main" val="2255130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F9FDD-0090-FE4E-AB30-9D449A7B540A}"/>
              </a:ext>
            </a:extLst>
          </p:cNvPr>
          <p:cNvSpPr>
            <a:spLocks noGrp="1"/>
          </p:cNvSpPr>
          <p:nvPr>
            <p:ph type="title"/>
          </p:nvPr>
        </p:nvSpPr>
        <p:spPr/>
        <p:txBody>
          <a:bodyPr/>
          <a:lstStyle/>
          <a:p>
            <a:r>
              <a:rPr lang="en-US">
                <a:solidFill>
                  <a:srgbClr val="7030A0"/>
                </a:solidFill>
              </a:rPr>
              <a:t>সমাজকল্যাণে দেবোত্তরের গুরুত্ব</a:t>
            </a:r>
            <a:br>
              <a:rPr lang="en-US">
                <a:solidFill>
                  <a:srgbClr val="7030A0"/>
                </a:solidFill>
              </a:rPr>
            </a:br>
            <a:r>
              <a:rPr lang="en-US">
                <a:solidFill>
                  <a:srgbClr val="7030A0"/>
                </a:solidFill>
              </a:rPr>
              <a:t>Importance of Debottor in Social Welfare</a:t>
            </a:r>
            <a:r>
              <a:rPr lang="en-US"/>
              <a:t>      </a:t>
            </a:r>
          </a:p>
        </p:txBody>
      </p:sp>
      <p:sp>
        <p:nvSpPr>
          <p:cNvPr id="3" name="Content Placeholder 2">
            <a:extLst>
              <a:ext uri="{FF2B5EF4-FFF2-40B4-BE49-F238E27FC236}">
                <a16:creationId xmlns:a16="http://schemas.microsoft.com/office/drawing/2014/main" id="{0B79024D-2B91-A342-BEAB-F04C0C624269}"/>
              </a:ext>
            </a:extLst>
          </p:cNvPr>
          <p:cNvSpPr>
            <a:spLocks noGrp="1"/>
          </p:cNvSpPr>
          <p:nvPr>
            <p:ph idx="1"/>
          </p:nvPr>
        </p:nvSpPr>
        <p:spPr>
          <a:xfrm>
            <a:off x="963216" y="2123678"/>
            <a:ext cx="10515600" cy="4162822"/>
          </a:xfrm>
        </p:spPr>
        <p:txBody>
          <a:bodyPr>
            <a:normAutofit fontScale="92500"/>
          </a:bodyPr>
          <a:lstStyle/>
          <a:p>
            <a:pPr marL="0" indent="0">
              <a:buNone/>
            </a:pPr>
            <a:r>
              <a:rPr lang="en-US"/>
              <a:t> সমাাজকল্যাণ ও আর্তমানবতার সেবা ও হিন্দুধর্মের প্রসারে দেবোত্তর প্রথার ভূমিকা অত্যন্ত তাৎপর্যপূর্ণ। এ প্রথার মাধ্যমে ভারতীয় উপমহাদেশসহ বাংলাদেশে বহু মন্দির, আশ্রম , পুজামণ্ডপ ও শিক্ষা প্রতিষ্ঠান নির্মিত হয়েছে এবং হিন্দুদের অনুষ্ঠানাদি, পূজা, পার্বণ ইত্যাদি সম্পন্ন হচ্ছে । </a:t>
            </a:r>
          </a:p>
          <a:p>
            <a:pPr marL="0" indent="0">
              <a:buNone/>
            </a:pPr>
            <a:r>
              <a:rPr lang="en-US"/>
              <a:t>      </a:t>
            </a:r>
          </a:p>
          <a:p>
            <a:pPr marL="0" indent="0">
              <a:buNone/>
            </a:pPr>
            <a:r>
              <a:rPr lang="en-US"/>
              <a:t>দেবোত্তরের মাধ্যমে অসহায়,দুস্থ ও দরিদ্র জনগোষ্ঠি বিভিন্ন ধরনের সুবিধা পেয়ে থাকে। ঐতিহ্যগত সমাজকল্যাণন প্রতিষ্ঠান হিসেবে দেবোত্তর প্রথা আজও সমাজে বিদ্যমান । এটি হিন্দু ধর্মের সর্বশ্রেষ্ঠ সমাজসেবামূলক প্রথা।  শিল্পনির্ভর আধুনিক জটিল জনজীবনে এ প্রথার কার্যকারিতা কমে হ্রাস পেয়েছে। </a:t>
            </a:r>
          </a:p>
          <a:p>
            <a:pPr marL="0" indent="0">
              <a:buNone/>
            </a:pPr>
            <a:r>
              <a:rPr lang="en-US"/>
              <a:t>         </a:t>
            </a:r>
          </a:p>
        </p:txBody>
      </p:sp>
    </p:spTree>
    <p:extLst>
      <p:ext uri="{BB962C8B-B14F-4D97-AF65-F5344CB8AC3E}">
        <p14:creationId xmlns:p14="http://schemas.microsoft.com/office/powerpoint/2010/main" val="40206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47CEFF-C708-434F-8CD7-19BB6FCCB08C}"/>
              </a:ext>
            </a:extLst>
          </p:cNvPr>
          <p:cNvSpPr>
            <a:spLocks noGrp="1"/>
          </p:cNvSpPr>
          <p:nvPr>
            <p:ph idx="1"/>
          </p:nvPr>
        </p:nvSpPr>
        <p:spPr>
          <a:xfrm>
            <a:off x="5036344" y="3428999"/>
            <a:ext cx="2786062" cy="2747963"/>
          </a:xfrm>
        </p:spPr>
        <p:txBody>
          <a:bodyPr/>
          <a:lstStyle/>
          <a:p>
            <a:pPr marL="0" indent="0">
              <a:buNone/>
            </a:pPr>
            <a:r>
              <a:rPr lang="en-US"/>
              <a:t>বায়তুলমাল  </a:t>
            </a:r>
          </a:p>
        </p:txBody>
      </p:sp>
      <p:sp>
        <p:nvSpPr>
          <p:cNvPr id="4" name="Frame 3">
            <a:extLst>
              <a:ext uri="{FF2B5EF4-FFF2-40B4-BE49-F238E27FC236}">
                <a16:creationId xmlns:a16="http://schemas.microsoft.com/office/drawing/2014/main" id="{5C4E1F66-A63C-5D4F-8507-5A969F2AD7F7}"/>
              </a:ext>
            </a:extLst>
          </p:cNvPr>
          <p:cNvSpPr/>
          <p:nvPr/>
        </p:nvSpPr>
        <p:spPr>
          <a:xfrm>
            <a:off x="3625453" y="2125266"/>
            <a:ext cx="4911327" cy="2982515"/>
          </a:xfrm>
          <a:prstGeom prst="frame">
            <a:avLst>
              <a:gd name="adj1" fmla="val 11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1727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6E35-4252-9149-87E1-CF36AFADC978}"/>
              </a:ext>
            </a:extLst>
          </p:cNvPr>
          <p:cNvSpPr>
            <a:spLocks noGrp="1"/>
          </p:cNvSpPr>
          <p:nvPr>
            <p:ph type="title"/>
          </p:nvPr>
        </p:nvSpPr>
        <p:spPr/>
        <p:txBody>
          <a:bodyPr/>
          <a:lstStyle/>
          <a:p>
            <a:r>
              <a:rPr lang="en-US">
                <a:solidFill>
                  <a:srgbClr val="7030A0"/>
                </a:solidFill>
              </a:rPr>
              <a:t>বায়তুলমাল Baitulmal</a:t>
            </a:r>
            <a:r>
              <a:rPr lang="en-US"/>
              <a:t>   </a:t>
            </a:r>
          </a:p>
        </p:txBody>
      </p:sp>
      <p:sp>
        <p:nvSpPr>
          <p:cNvPr id="3" name="Content Placeholder 2">
            <a:extLst>
              <a:ext uri="{FF2B5EF4-FFF2-40B4-BE49-F238E27FC236}">
                <a16:creationId xmlns:a16="http://schemas.microsoft.com/office/drawing/2014/main" id="{A7C79090-EBCA-CE4E-B3F6-39E88D990589}"/>
              </a:ext>
            </a:extLst>
          </p:cNvPr>
          <p:cNvSpPr>
            <a:spLocks noGrp="1"/>
          </p:cNvSpPr>
          <p:nvPr>
            <p:ph idx="1"/>
          </p:nvPr>
        </p:nvSpPr>
        <p:spPr/>
        <p:txBody>
          <a:bodyPr/>
          <a:lstStyle/>
          <a:p>
            <a:pPr marL="0" indent="0">
              <a:buNone/>
            </a:pPr>
            <a:r>
              <a:rPr lang="en-US"/>
              <a:t>সনাতন সমাজকল্যাণের সুসংগঠিত ও প্রাতিষ্ঠানিক রূপ হচ্ছে বায়তুলমাল। </a:t>
            </a:r>
          </a:p>
          <a:p>
            <a:pPr marL="0" indent="0">
              <a:buNone/>
            </a:pPr>
            <a:r>
              <a:rPr lang="en-US"/>
              <a:t>বায়তুলমাল প্রতিষ্ঠার মাধ্যমে ইসলামি রাষ্ট্রে সর্বপ্রথম নাগরিকদের সামাজিক</a:t>
            </a:r>
          </a:p>
          <a:p>
            <a:pPr marL="0" indent="0">
              <a:buNone/>
            </a:pPr>
            <a:r>
              <a:rPr lang="en-US"/>
              <a:t>নিরাপত্তা কর্মসূচি তথা নাগরিকদের সার্বিক কল্যাণ রাষ্ট্রের দায়িত্ব হিসেবে স্বীকার করে নেওয়া হয়।  বায়তুলমালের দার্শনিক ভিত্তির উপর প্রতিষ্ঠিত হয়েছে আাধুনিক বিশ্বের সমাজকল্যাণ কার্যক্রম । </a:t>
            </a:r>
          </a:p>
          <a:p>
            <a:pPr marL="0" indent="0">
              <a:buNone/>
            </a:pPr>
            <a:r>
              <a:rPr lang="en-US"/>
              <a:t>                   </a:t>
            </a:r>
          </a:p>
        </p:txBody>
      </p:sp>
    </p:spTree>
    <p:extLst>
      <p:ext uri="{BB962C8B-B14F-4D97-AF65-F5344CB8AC3E}">
        <p14:creationId xmlns:p14="http://schemas.microsoft.com/office/powerpoint/2010/main" val="170252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3A236-EBEA-DB40-BEB6-9C87E6F9320E}"/>
              </a:ext>
            </a:extLst>
          </p:cNvPr>
          <p:cNvSpPr>
            <a:spLocks noGrp="1"/>
          </p:cNvSpPr>
          <p:nvPr>
            <p:ph idx="1"/>
          </p:nvPr>
        </p:nvSpPr>
        <p:spPr>
          <a:xfrm>
            <a:off x="838200" y="1825625"/>
            <a:ext cx="10515600" cy="4496594"/>
          </a:xfrm>
        </p:spPr>
        <p:txBody>
          <a:bodyPr/>
          <a:lstStyle/>
          <a:p>
            <a:pPr marL="0" indent="0">
              <a:buNone/>
            </a:pPr>
            <a:r>
              <a:rPr lang="en-US">
                <a:solidFill>
                  <a:schemeClr val="accent6"/>
                </a:solidFill>
              </a:rPr>
              <a:t>বায়তুলমাল শব্দটি আরবি শব্দ বায়ত ও মাল থেকে উদ্ভূত।</a:t>
            </a:r>
            <a:r>
              <a:rPr lang="en-US"/>
              <a:t>  যার অর্থ যথাক্রমে ঘর এবং সম্পদ।  তাই বায়তুলমালের  শাব্দিক অর্থ হলো  সম্পদাগার। সাধারণত ইসলামি রাষ্ট্রের সরকারি তহবিলকে বায়তুলমাল বলা হয়। এটি ইসলামি রাষ্ট্রের একটি মৌলিক প্রতিষ্ঠান।  জনকল্যাণ, ব্যক্তিগত,সমষ্টিগত ও রাষ্ট্রীয় চাহিদ পূরণের জন্য বায়তুলমাল প্রতিষ্ঠিত হয়। </a:t>
            </a:r>
          </a:p>
          <a:p>
            <a:pPr marL="0" indent="0">
              <a:buNone/>
            </a:pPr>
            <a:r>
              <a:rPr lang="en-US"/>
              <a:t>                  </a:t>
            </a:r>
          </a:p>
        </p:txBody>
      </p:sp>
    </p:spTree>
    <p:extLst>
      <p:ext uri="{BB962C8B-B14F-4D97-AF65-F5344CB8AC3E}">
        <p14:creationId xmlns:p14="http://schemas.microsoft.com/office/powerpoint/2010/main" val="237135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A42E2-244D-FD41-A599-047FE2B0DD9D}"/>
              </a:ext>
            </a:extLst>
          </p:cNvPr>
          <p:cNvSpPr>
            <a:spLocks noGrp="1"/>
          </p:cNvSpPr>
          <p:nvPr>
            <p:ph type="title"/>
          </p:nvPr>
        </p:nvSpPr>
        <p:spPr/>
        <p:txBody>
          <a:bodyPr/>
          <a:lstStyle/>
          <a:p>
            <a:r>
              <a:rPr lang="en-US"/>
              <a:t>  </a:t>
            </a:r>
          </a:p>
        </p:txBody>
      </p:sp>
      <p:sp>
        <p:nvSpPr>
          <p:cNvPr id="3" name="Content Placeholder 2">
            <a:extLst>
              <a:ext uri="{FF2B5EF4-FFF2-40B4-BE49-F238E27FC236}">
                <a16:creationId xmlns:a16="http://schemas.microsoft.com/office/drawing/2014/main" id="{F10E8842-201B-3047-8438-A4C8141D9F49}"/>
              </a:ext>
            </a:extLst>
          </p:cNvPr>
          <p:cNvSpPr>
            <a:spLocks noGrp="1"/>
          </p:cNvSpPr>
          <p:nvPr>
            <p:ph idx="1"/>
          </p:nvPr>
        </p:nvSpPr>
        <p:spPr>
          <a:xfrm>
            <a:off x="1177529" y="2141537"/>
            <a:ext cx="10515600" cy="4351338"/>
          </a:xfrm>
        </p:spPr>
        <p:txBody>
          <a:bodyPr/>
          <a:lstStyle/>
          <a:p>
            <a:pPr marL="0" indent="0">
              <a:buNone/>
            </a:pPr>
            <a:r>
              <a:rPr lang="en-US"/>
              <a:t>আমাদের নবী করিম (স) সর্বপ্রথম বায়তুলমাল প্রতিষ্ঠা করেন। প্রথমদিকে মসজিদকে কেন্দ্র করে বায়তুলমাল পরিচালিত হতো। পরবর্তীতে আলাদাভাবে অন্য জায়গায় বায়তুলমাল প্রতিষ্ঠান হিসেবে গড়ে উঠেছে। </a:t>
            </a:r>
          </a:p>
          <a:p>
            <a:pPr marL="0" indent="0">
              <a:buNone/>
            </a:pPr>
            <a:r>
              <a:rPr lang="en-US"/>
              <a:t>যুদ্ধক্ষেত্রে যেসকল সম্পদ (গণিমত) মুসলমান সৈনিকদের হস্তগত হতো সেগুলোকে একত্রিত করে পাঁচ এর এক অংশ সৈনিকদের মাঝে বন্টন হতো </a:t>
            </a:r>
          </a:p>
          <a:p>
            <a:pPr marL="0" indent="0">
              <a:buNone/>
            </a:pPr>
            <a:r>
              <a:rPr lang="en-US"/>
              <a:t>অপর পাঁচ এর এক অংশ এর তিন এর এক অংশ বায়তুলমালে জমা করা হতো।  মহানবী (স) নিজের এক অংশসহ বায়তুলমালের অংশ রাষ্ট্রের জনকল্যাণমূলক কাজে ব্যয় করা হতো। </a:t>
            </a:r>
          </a:p>
          <a:p>
            <a:pPr marL="0" indent="0">
              <a:buNone/>
            </a:pPr>
            <a:r>
              <a:rPr lang="en-US"/>
              <a:t>                     </a:t>
            </a:r>
          </a:p>
        </p:txBody>
      </p:sp>
    </p:spTree>
    <p:extLst>
      <p:ext uri="{BB962C8B-B14F-4D97-AF65-F5344CB8AC3E}">
        <p14:creationId xmlns:p14="http://schemas.microsoft.com/office/powerpoint/2010/main" val="1202930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85EA6-DC33-5543-A27B-80E352A12A92}"/>
              </a:ext>
            </a:extLst>
          </p:cNvPr>
          <p:cNvSpPr>
            <a:spLocks noGrp="1"/>
          </p:cNvSpPr>
          <p:nvPr>
            <p:ph idx="1"/>
          </p:nvPr>
        </p:nvSpPr>
        <p:spPr/>
        <p:txBody>
          <a:bodyPr/>
          <a:lstStyle/>
          <a:p>
            <a:pPr marL="0" indent="0">
              <a:buNone/>
            </a:pPr>
            <a:r>
              <a:rPr lang="en-US"/>
              <a:t>মহানবী( স) কিংবা হযরত আবুবকরের (রা) আমলে বায়তুলমাল ছিল না।  অর্থ রাজধানীতে আসা মাত্র তা বণ্টন করে  দেওয়া হতো। কিন্ত আল ওয়ালিদ বিন হিশামের পরামর্শক্রমে খলীফা হযরত ওমর (রা) মদিনায় সর্বপ্রথম কোষাগার বা বায়তুলমাল প্রতিষ্ঠা করেন  এবং আবদুল্লাহ বিন আকরামকে বায়তুলমালের কোষাধ্যক্ষ নিযুক্ত করেন। </a:t>
            </a:r>
          </a:p>
          <a:p>
            <a:pPr marL="0" indent="0">
              <a:buNone/>
            </a:pPr>
            <a:r>
              <a:rPr lang="en-US"/>
              <a:t> পুণ্যভূমি মদীনা থেকে বায়তুলমাল ইসলামি রাষ্ট্রের সর্বত্র ছড়িয়ে পড়ে। মুসলমানদের পাশাপাশি অমুসলিমরাও এর সুবিধা ভোগ করতে থাকে। </a:t>
            </a:r>
          </a:p>
          <a:p>
            <a:pPr marL="0" indent="0">
              <a:buNone/>
            </a:pPr>
            <a:r>
              <a:rPr lang="en-US">
                <a:solidFill>
                  <a:schemeClr val="accent6"/>
                </a:solidFill>
              </a:rPr>
              <a:t>বর্তমানে এটিকে আধুনিক কল্যাণরাষ্ট্রের পথিকৃৎ হিসেবে গণ্য করা হয়</a:t>
            </a:r>
            <a:r>
              <a:rPr lang="en-US"/>
              <a:t>।                   </a:t>
            </a:r>
          </a:p>
        </p:txBody>
      </p:sp>
    </p:spTree>
    <p:extLst>
      <p:ext uri="{BB962C8B-B14F-4D97-AF65-F5344CB8AC3E}">
        <p14:creationId xmlns:p14="http://schemas.microsoft.com/office/powerpoint/2010/main" val="1226473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9A27F-698B-A74F-9EAF-1C886799FF00}"/>
              </a:ext>
            </a:extLst>
          </p:cNvPr>
          <p:cNvSpPr>
            <a:spLocks noGrp="1"/>
          </p:cNvSpPr>
          <p:nvPr>
            <p:ph type="title"/>
          </p:nvPr>
        </p:nvSpPr>
        <p:spPr/>
        <p:txBody>
          <a:bodyPr/>
          <a:lstStyle/>
          <a:p>
            <a:r>
              <a:rPr lang="en-US">
                <a:solidFill>
                  <a:srgbClr val="7030A0"/>
                </a:solidFill>
              </a:rPr>
              <a:t>বায়তুলমালের গুরুত্ব Importance of Baitulmal</a:t>
            </a:r>
            <a:r>
              <a:rPr lang="en-US"/>
              <a:t>    </a:t>
            </a:r>
          </a:p>
        </p:txBody>
      </p:sp>
      <p:sp>
        <p:nvSpPr>
          <p:cNvPr id="3" name="Content Placeholder 2">
            <a:extLst>
              <a:ext uri="{FF2B5EF4-FFF2-40B4-BE49-F238E27FC236}">
                <a16:creationId xmlns:a16="http://schemas.microsoft.com/office/drawing/2014/main" id="{2AD26ABA-358E-F94C-B2C6-212BA87CB845}"/>
              </a:ext>
            </a:extLst>
          </p:cNvPr>
          <p:cNvSpPr>
            <a:spLocks noGrp="1"/>
          </p:cNvSpPr>
          <p:nvPr>
            <p:ph idx="1"/>
          </p:nvPr>
        </p:nvSpPr>
        <p:spPr/>
        <p:txBody>
          <a:bodyPr/>
          <a:lstStyle/>
          <a:p>
            <a:pPr marL="0" indent="0">
              <a:buNone/>
            </a:pPr>
            <a:r>
              <a:rPr lang="en-US">
                <a:solidFill>
                  <a:schemeClr val="accent5"/>
                </a:solidFill>
              </a:rPr>
              <a:t>মৌল মানবিক চাহিদা পূরণ  </a:t>
            </a:r>
          </a:p>
          <a:p>
            <a:pPr marL="0" indent="0">
              <a:buNone/>
            </a:pPr>
            <a:r>
              <a:rPr lang="en-US">
                <a:solidFill>
                  <a:schemeClr val="accent6"/>
                </a:solidFill>
              </a:rPr>
              <a:t>সমাজসেবামূলক কার্যক্রম</a:t>
            </a:r>
          </a:p>
          <a:p>
            <a:pPr marL="0" indent="0">
              <a:buNone/>
            </a:pPr>
            <a:r>
              <a:rPr lang="en-US">
                <a:solidFill>
                  <a:schemeClr val="accent5"/>
                </a:solidFill>
              </a:rPr>
              <a:t>সম্পদের সুষম বণ্টন</a:t>
            </a:r>
          </a:p>
          <a:p>
            <a:pPr marL="0" indent="0">
              <a:buNone/>
            </a:pPr>
            <a:r>
              <a:rPr lang="en-US">
                <a:solidFill>
                  <a:schemeClr val="accent6"/>
                </a:solidFill>
              </a:rPr>
              <a:t>সরকারি সমাজকল্যাণের পথনির্দেশক</a:t>
            </a:r>
          </a:p>
          <a:p>
            <a:pPr marL="0" indent="0">
              <a:buNone/>
            </a:pPr>
            <a:r>
              <a:rPr lang="en-US">
                <a:solidFill>
                  <a:schemeClr val="accent5"/>
                </a:solidFill>
              </a:rPr>
              <a:t>অসহায়  ও অক্ষমদের কল্যাণ</a:t>
            </a:r>
          </a:p>
          <a:p>
            <a:pPr marL="0" indent="0">
              <a:buNone/>
            </a:pPr>
            <a:r>
              <a:rPr lang="en-US">
                <a:solidFill>
                  <a:schemeClr val="accent6"/>
                </a:solidFill>
              </a:rPr>
              <a:t>সামাজিক নিরাপত্তা</a:t>
            </a:r>
          </a:p>
          <a:p>
            <a:pPr marL="0" indent="0">
              <a:buNone/>
            </a:pPr>
            <a:r>
              <a:rPr lang="en-US">
                <a:solidFill>
                  <a:schemeClr val="accent5"/>
                </a:solidFill>
              </a:rPr>
              <a:t>বিনাসুদে ঋণদান</a:t>
            </a:r>
          </a:p>
          <a:p>
            <a:pPr marL="0" indent="0">
              <a:buNone/>
            </a:pPr>
            <a:r>
              <a:rPr lang="en-US">
                <a:solidFill>
                  <a:schemeClr val="accent6"/>
                </a:solidFill>
              </a:rPr>
              <a:t>দারিদ্র্য বিমোচন         </a:t>
            </a:r>
          </a:p>
        </p:txBody>
      </p:sp>
    </p:spTree>
    <p:extLst>
      <p:ext uri="{BB962C8B-B14F-4D97-AF65-F5344CB8AC3E}">
        <p14:creationId xmlns:p14="http://schemas.microsoft.com/office/powerpoint/2010/main" val="1070867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4F428-9DCF-F745-9351-CF12305E1581}"/>
              </a:ext>
            </a:extLst>
          </p:cNvPr>
          <p:cNvSpPr>
            <a:spLocks noGrp="1"/>
          </p:cNvSpPr>
          <p:nvPr>
            <p:ph type="title"/>
          </p:nvPr>
        </p:nvSpPr>
        <p:spPr/>
        <p:txBody>
          <a:bodyPr/>
          <a:lstStyle/>
          <a:p>
            <a:r>
              <a:rPr lang="en-US">
                <a:solidFill>
                  <a:srgbClr val="7030A0"/>
                </a:solidFill>
              </a:rPr>
              <a:t>দলীয় কাজ</a:t>
            </a:r>
            <a:r>
              <a:rPr lang="en-US"/>
              <a:t> </a:t>
            </a:r>
            <a:br>
              <a:rPr lang="en-US"/>
            </a:br>
            <a:r>
              <a:rPr lang="en-US"/>
              <a:t>  </a:t>
            </a:r>
          </a:p>
        </p:txBody>
      </p:sp>
      <p:pic>
        <p:nvPicPr>
          <p:cNvPr id="5" name="Picture 5">
            <a:extLst>
              <a:ext uri="{FF2B5EF4-FFF2-40B4-BE49-F238E27FC236}">
                <a16:creationId xmlns:a16="http://schemas.microsoft.com/office/drawing/2014/main" id="{9FBA6965-A6AF-9448-A84B-A0E8AF2EA3D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946447"/>
            <a:ext cx="5181600" cy="2109694"/>
          </a:xfrm>
        </p:spPr>
      </p:pic>
      <p:sp>
        <p:nvSpPr>
          <p:cNvPr id="4" name="Content Placeholder 3">
            <a:extLst>
              <a:ext uri="{FF2B5EF4-FFF2-40B4-BE49-F238E27FC236}">
                <a16:creationId xmlns:a16="http://schemas.microsoft.com/office/drawing/2014/main" id="{9B8C3CED-CB88-194C-BD42-479F102969E4}"/>
              </a:ext>
            </a:extLst>
          </p:cNvPr>
          <p:cNvSpPr>
            <a:spLocks noGrp="1"/>
          </p:cNvSpPr>
          <p:nvPr>
            <p:ph sz="half" idx="2"/>
          </p:nvPr>
        </p:nvSpPr>
        <p:spPr/>
        <p:txBody>
          <a:bodyPr/>
          <a:lstStyle/>
          <a:p>
            <a:pPr marL="0" indent="0">
              <a:buNone/>
            </a:pPr>
            <a:r>
              <a:rPr lang="en-US"/>
              <a:t>বায়তুলমাল আধুনিক কল্যাণরাষ্ট্রের পথিকৃৎ এই বিষয়ে একটি প্রতিবেদন তৈরি কর ।    </a:t>
            </a:r>
          </a:p>
        </p:txBody>
      </p:sp>
    </p:spTree>
    <p:extLst>
      <p:ext uri="{BB962C8B-B14F-4D97-AF65-F5344CB8AC3E}">
        <p14:creationId xmlns:p14="http://schemas.microsoft.com/office/powerpoint/2010/main" val="1672130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DCC7-6BCF-3347-B6C1-45768D579427}"/>
              </a:ext>
            </a:extLst>
          </p:cNvPr>
          <p:cNvSpPr>
            <a:spLocks noGrp="1"/>
          </p:cNvSpPr>
          <p:nvPr>
            <p:ph type="title"/>
          </p:nvPr>
        </p:nvSpPr>
        <p:spPr/>
        <p:txBody>
          <a:bodyPr/>
          <a:lstStyle/>
          <a:p>
            <a:r>
              <a:rPr lang="en-US">
                <a:solidFill>
                  <a:srgbClr val="7030A0"/>
                </a:solidFill>
              </a:rPr>
              <a:t>একক কাজ</a:t>
            </a:r>
          </a:p>
        </p:txBody>
      </p:sp>
      <p:pic>
        <p:nvPicPr>
          <p:cNvPr id="5" name="Picture 5">
            <a:extLst>
              <a:ext uri="{FF2B5EF4-FFF2-40B4-BE49-F238E27FC236}">
                <a16:creationId xmlns:a16="http://schemas.microsoft.com/office/drawing/2014/main" id="{9DD317BF-B173-664F-924B-4650C41E955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05000" y="2848769"/>
            <a:ext cx="3048000" cy="2305050"/>
          </a:xfrm>
        </p:spPr>
      </p:pic>
      <p:sp>
        <p:nvSpPr>
          <p:cNvPr id="4" name="Content Placeholder 3">
            <a:extLst>
              <a:ext uri="{FF2B5EF4-FFF2-40B4-BE49-F238E27FC236}">
                <a16:creationId xmlns:a16="http://schemas.microsoft.com/office/drawing/2014/main" id="{2D289119-8CD8-6A42-B4B4-8BB858E16A0A}"/>
              </a:ext>
            </a:extLst>
          </p:cNvPr>
          <p:cNvSpPr>
            <a:spLocks noGrp="1"/>
          </p:cNvSpPr>
          <p:nvPr>
            <p:ph sz="half" idx="2"/>
          </p:nvPr>
        </p:nvSpPr>
        <p:spPr/>
        <p:txBody>
          <a:bodyPr/>
          <a:lstStyle/>
          <a:p>
            <a:pPr marL="0" indent="0">
              <a:buNone/>
            </a:pPr>
            <a:r>
              <a:rPr lang="en-US"/>
              <a:t>সমাজকল্যাণে দেবোত্তরের ভূমিকা উল্লেখ কর ।</a:t>
            </a:r>
          </a:p>
          <a:p>
            <a:pPr marL="0" indent="0">
              <a:buNone/>
            </a:pPr>
            <a:r>
              <a:rPr lang="en-US"/>
              <a:t>-------- </a:t>
            </a:r>
          </a:p>
        </p:txBody>
      </p:sp>
    </p:spTree>
    <p:extLst>
      <p:ext uri="{BB962C8B-B14F-4D97-AF65-F5344CB8AC3E}">
        <p14:creationId xmlns:p14="http://schemas.microsoft.com/office/powerpoint/2010/main" val="4020449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C14C-F25C-ED4A-AF54-B3AF29E6B2E2}"/>
              </a:ext>
            </a:extLst>
          </p:cNvPr>
          <p:cNvSpPr>
            <a:spLocks noGrp="1"/>
          </p:cNvSpPr>
          <p:nvPr>
            <p:ph type="title"/>
          </p:nvPr>
        </p:nvSpPr>
        <p:spPr/>
        <p:txBody>
          <a:bodyPr/>
          <a:lstStyle/>
          <a:p>
            <a:r>
              <a:rPr lang="en-US">
                <a:solidFill>
                  <a:srgbClr val="7030A0"/>
                </a:solidFill>
              </a:rPr>
              <a:t>মূল্যায়ন</a:t>
            </a:r>
            <a:r>
              <a:rPr lang="en-US"/>
              <a:t>  </a:t>
            </a:r>
          </a:p>
        </p:txBody>
      </p:sp>
      <p:sp>
        <p:nvSpPr>
          <p:cNvPr id="3" name="Content Placeholder 2">
            <a:extLst>
              <a:ext uri="{FF2B5EF4-FFF2-40B4-BE49-F238E27FC236}">
                <a16:creationId xmlns:a16="http://schemas.microsoft.com/office/drawing/2014/main" id="{895ADDBE-10D8-C04E-AED7-326ED5430D4F}"/>
              </a:ext>
            </a:extLst>
          </p:cNvPr>
          <p:cNvSpPr>
            <a:spLocks noGrp="1"/>
          </p:cNvSpPr>
          <p:nvPr>
            <p:ph sz="half" idx="1"/>
          </p:nvPr>
        </p:nvSpPr>
        <p:spPr/>
        <p:txBody>
          <a:bodyPr/>
          <a:lstStyle/>
          <a:p>
            <a:pPr marL="514350" indent="-514350">
              <a:buAutoNum type="arabicParenR"/>
            </a:pPr>
            <a:r>
              <a:rPr lang="en-US"/>
              <a:t>দেবোত্তর কত ধরনের ? </a:t>
            </a:r>
          </a:p>
          <a:p>
            <a:pPr marL="0" indent="0">
              <a:buNone/>
            </a:pPr>
            <a:r>
              <a:rPr lang="en-US"/>
              <a:t>ক) ২ </a:t>
            </a:r>
          </a:p>
          <a:p>
            <a:pPr marL="0" indent="0">
              <a:buNone/>
            </a:pPr>
            <a:r>
              <a:rPr lang="en-US"/>
              <a:t>খ) ৩</a:t>
            </a:r>
          </a:p>
          <a:p>
            <a:pPr marL="0" indent="0">
              <a:buNone/>
            </a:pPr>
            <a:r>
              <a:rPr lang="en-US"/>
              <a:t>গ) ৪</a:t>
            </a:r>
          </a:p>
          <a:p>
            <a:pPr marL="0" indent="0">
              <a:buNone/>
            </a:pPr>
            <a:r>
              <a:rPr lang="en-US"/>
              <a:t>ঘ) ৫</a:t>
            </a:r>
          </a:p>
        </p:txBody>
      </p:sp>
      <p:sp>
        <p:nvSpPr>
          <p:cNvPr id="4" name="Content Placeholder 3">
            <a:extLst>
              <a:ext uri="{FF2B5EF4-FFF2-40B4-BE49-F238E27FC236}">
                <a16:creationId xmlns:a16="http://schemas.microsoft.com/office/drawing/2014/main" id="{2C81FF96-204C-0F4B-81A2-933AFE3FFF16}"/>
              </a:ext>
            </a:extLst>
          </p:cNvPr>
          <p:cNvSpPr>
            <a:spLocks noGrp="1"/>
          </p:cNvSpPr>
          <p:nvPr>
            <p:ph sz="half" idx="2"/>
          </p:nvPr>
        </p:nvSpPr>
        <p:spPr/>
        <p:txBody>
          <a:bodyPr/>
          <a:lstStyle/>
          <a:p>
            <a:pPr marL="514350" indent="-514350">
              <a:buAutoNum type="arabicParenR"/>
            </a:pPr>
            <a:r>
              <a:rPr lang="en-US"/>
              <a:t>বায়তুলমাল বলতে কী বোঝ ?</a:t>
            </a:r>
          </a:p>
          <a:p>
            <a:pPr marL="0" indent="0">
              <a:buNone/>
            </a:pPr>
            <a:r>
              <a:rPr lang="en-US"/>
              <a:t>--------- </a:t>
            </a:r>
          </a:p>
        </p:txBody>
      </p:sp>
    </p:spTree>
    <p:extLst>
      <p:ext uri="{BB962C8B-B14F-4D97-AF65-F5344CB8AC3E}">
        <p14:creationId xmlns:p14="http://schemas.microsoft.com/office/powerpoint/2010/main" val="52202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900D4-B10F-324E-9EDB-3CA68D5E6179}"/>
              </a:ext>
            </a:extLst>
          </p:cNvPr>
          <p:cNvSpPr>
            <a:spLocks noGrp="1"/>
          </p:cNvSpPr>
          <p:nvPr>
            <p:ph type="title"/>
          </p:nvPr>
        </p:nvSpPr>
        <p:spPr>
          <a:xfrm rot="10800000" flipV="1">
            <a:off x="1306287" y="750733"/>
            <a:ext cx="4369177" cy="1756401"/>
          </a:xfrm>
        </p:spPr>
        <p:txBody>
          <a:bodyPr/>
          <a:lstStyle/>
          <a:p>
            <a:r>
              <a:rPr lang="en-US">
                <a:solidFill>
                  <a:srgbClr val="7030A0"/>
                </a:solidFill>
              </a:rPr>
              <a:t>পরিচিতি</a:t>
            </a:r>
            <a:r>
              <a:rPr lang="en-US"/>
              <a:t> </a:t>
            </a:r>
          </a:p>
        </p:txBody>
      </p:sp>
      <p:sp>
        <p:nvSpPr>
          <p:cNvPr id="3" name="Content Placeholder 2">
            <a:extLst>
              <a:ext uri="{FF2B5EF4-FFF2-40B4-BE49-F238E27FC236}">
                <a16:creationId xmlns:a16="http://schemas.microsoft.com/office/drawing/2014/main" id="{C3565B9E-E069-044A-878F-1B99E63ED8FE}"/>
              </a:ext>
            </a:extLst>
          </p:cNvPr>
          <p:cNvSpPr>
            <a:spLocks noGrp="1"/>
          </p:cNvSpPr>
          <p:nvPr>
            <p:ph idx="1"/>
          </p:nvPr>
        </p:nvSpPr>
        <p:spPr>
          <a:xfrm>
            <a:off x="3490875" y="2507134"/>
            <a:ext cx="10515600" cy="4351338"/>
          </a:xfrm>
        </p:spPr>
        <p:txBody>
          <a:bodyPr/>
          <a:lstStyle/>
          <a:p>
            <a:pPr marL="0" indent="0">
              <a:buNone/>
            </a:pPr>
            <a:r>
              <a:rPr lang="en-US">
                <a:solidFill>
                  <a:srgbClr val="7030A0"/>
                </a:solidFill>
              </a:rPr>
              <a:t>শিক্ষক পরিচিতি</a:t>
            </a:r>
            <a:r>
              <a:rPr lang="en-US"/>
              <a:t> </a:t>
            </a:r>
          </a:p>
          <a:p>
            <a:pPr marL="0" indent="0">
              <a:buNone/>
            </a:pPr>
            <a:r>
              <a:rPr lang="en-US"/>
              <a:t>এ এস এম রবিউল ইসলাম </a:t>
            </a:r>
          </a:p>
          <a:p>
            <a:pPr marL="0" indent="0">
              <a:buNone/>
            </a:pPr>
            <a:r>
              <a:rPr lang="en-US"/>
              <a:t>প্রভাষক, সমাজকর্ম</a:t>
            </a:r>
          </a:p>
          <a:p>
            <a:pPr marL="0" indent="0">
              <a:buNone/>
            </a:pPr>
            <a:r>
              <a:rPr lang="en-US"/>
              <a:t>আদিতমারী সরকারি কলেজ</a:t>
            </a:r>
          </a:p>
          <a:p>
            <a:pPr marL="0" indent="0">
              <a:buNone/>
            </a:pPr>
            <a:r>
              <a:rPr lang="en-US"/>
              <a:t>আদিতমারী, লালমনিরহাট । </a:t>
            </a:r>
          </a:p>
          <a:p>
            <a:pPr marL="0" indent="0">
              <a:buNone/>
            </a:pPr>
            <a:r>
              <a:rPr lang="en-US"/>
              <a:t>ইমেইলঃ </a:t>
            </a:r>
            <a:r>
              <a:rPr lang="en-US">
                <a:hlinkClick r:id="rId2"/>
              </a:rPr>
              <a:t>rabiul.agc.sw@gmail</a:t>
            </a:r>
            <a:r>
              <a:rPr lang="en-US"/>
              <a:t>.com         </a:t>
            </a:r>
          </a:p>
        </p:txBody>
      </p:sp>
    </p:spTree>
    <p:extLst>
      <p:ext uri="{BB962C8B-B14F-4D97-AF65-F5344CB8AC3E}">
        <p14:creationId xmlns:p14="http://schemas.microsoft.com/office/powerpoint/2010/main" val="1117297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8212-66EB-284D-9EFF-0DC846AA9A30}"/>
              </a:ext>
            </a:extLst>
          </p:cNvPr>
          <p:cNvSpPr>
            <a:spLocks noGrp="1"/>
          </p:cNvSpPr>
          <p:nvPr>
            <p:ph type="title"/>
          </p:nvPr>
        </p:nvSpPr>
        <p:spPr>
          <a:xfrm>
            <a:off x="748903" y="436562"/>
            <a:ext cx="10515600" cy="1325563"/>
          </a:xfrm>
        </p:spPr>
        <p:txBody>
          <a:bodyPr/>
          <a:lstStyle/>
          <a:p>
            <a:r>
              <a:rPr lang="en-US">
                <a:solidFill>
                  <a:srgbClr val="7030A0"/>
                </a:solidFill>
              </a:rPr>
              <a:t>কনটেন্ট দেখার জন্য আন্তরিক ধন্যবাদ</a:t>
            </a:r>
            <a:r>
              <a:rPr lang="en-US"/>
              <a:t>     </a:t>
            </a:r>
          </a:p>
        </p:txBody>
      </p:sp>
      <p:pic>
        <p:nvPicPr>
          <p:cNvPr id="5" name="Picture 5">
            <a:extLst>
              <a:ext uri="{FF2B5EF4-FFF2-40B4-BE49-F238E27FC236}">
                <a16:creationId xmlns:a16="http://schemas.microsoft.com/office/drawing/2014/main" id="{915672DB-5A4D-DE4D-9C81-F45C9044DC3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82522" y="1825625"/>
            <a:ext cx="3018165" cy="4351338"/>
          </a:xfrm>
        </p:spPr>
      </p:pic>
      <p:sp>
        <p:nvSpPr>
          <p:cNvPr id="4" name="Content Placeholder 3">
            <a:extLst>
              <a:ext uri="{FF2B5EF4-FFF2-40B4-BE49-F238E27FC236}">
                <a16:creationId xmlns:a16="http://schemas.microsoft.com/office/drawing/2014/main" id="{06AFC8AB-DB08-3146-9B82-CC035A58F718}"/>
              </a:ext>
            </a:extLst>
          </p:cNvPr>
          <p:cNvSpPr>
            <a:spLocks noGrp="1"/>
          </p:cNvSpPr>
          <p:nvPr>
            <p:ph sz="half" idx="2"/>
          </p:nvPr>
        </p:nvSpPr>
        <p:spPr>
          <a:xfrm>
            <a:off x="6172200" y="3714750"/>
            <a:ext cx="5181600" cy="2462213"/>
          </a:xfrm>
        </p:spPr>
        <p:txBody>
          <a:bodyPr/>
          <a:lstStyle/>
          <a:p>
            <a:pPr marL="0" indent="0">
              <a:buNone/>
            </a:pPr>
            <a:r>
              <a:rPr lang="en-US">
                <a:solidFill>
                  <a:schemeClr val="accent5"/>
                </a:solidFill>
              </a:rPr>
              <a:t>আন্তরিক ধন্যবাদ</a:t>
            </a:r>
            <a:r>
              <a:rPr lang="en-US"/>
              <a:t>  </a:t>
            </a:r>
          </a:p>
        </p:txBody>
      </p:sp>
    </p:spTree>
    <p:extLst>
      <p:ext uri="{BB962C8B-B14F-4D97-AF65-F5344CB8AC3E}">
        <p14:creationId xmlns:p14="http://schemas.microsoft.com/office/powerpoint/2010/main" val="358449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5408-F871-3744-8638-5274CD72414F}"/>
              </a:ext>
            </a:extLst>
          </p:cNvPr>
          <p:cNvSpPr>
            <a:spLocks noGrp="1"/>
          </p:cNvSpPr>
          <p:nvPr>
            <p:ph type="title"/>
          </p:nvPr>
        </p:nvSpPr>
        <p:spPr/>
        <p:txBody>
          <a:bodyPr/>
          <a:lstStyle/>
          <a:p>
            <a:r>
              <a:rPr lang="en-US">
                <a:solidFill>
                  <a:srgbClr val="7030A0"/>
                </a:solidFill>
              </a:rPr>
              <a:t> পাঠ পরিচিতি</a:t>
            </a:r>
            <a:r>
              <a:rPr lang="en-US"/>
              <a:t> </a:t>
            </a:r>
          </a:p>
        </p:txBody>
      </p:sp>
      <p:sp>
        <p:nvSpPr>
          <p:cNvPr id="3" name="Content Placeholder 2">
            <a:extLst>
              <a:ext uri="{FF2B5EF4-FFF2-40B4-BE49-F238E27FC236}">
                <a16:creationId xmlns:a16="http://schemas.microsoft.com/office/drawing/2014/main" id="{A53A49B8-4FA0-5545-973B-287909BE2C2C}"/>
              </a:ext>
            </a:extLst>
          </p:cNvPr>
          <p:cNvSpPr>
            <a:spLocks noGrp="1"/>
          </p:cNvSpPr>
          <p:nvPr>
            <p:ph idx="1"/>
          </p:nvPr>
        </p:nvSpPr>
        <p:spPr>
          <a:xfrm>
            <a:off x="4179094" y="1825625"/>
            <a:ext cx="7174705" cy="4351338"/>
          </a:xfrm>
        </p:spPr>
        <p:txBody>
          <a:bodyPr/>
          <a:lstStyle/>
          <a:p>
            <a:pPr marL="0" indent="0">
              <a:buNone/>
            </a:pPr>
            <a:r>
              <a:rPr lang="en-US"/>
              <a:t>শ্রেণিঃ একাদশ </a:t>
            </a:r>
          </a:p>
          <a:p>
            <a:pPr marL="0" indent="0">
              <a:buNone/>
            </a:pPr>
            <a:r>
              <a:rPr lang="en-US"/>
              <a:t>বিষয়ঃ সমাজকর্ম</a:t>
            </a:r>
          </a:p>
          <a:p>
            <a:pPr marL="0" indent="0">
              <a:buNone/>
            </a:pPr>
            <a:r>
              <a:rPr lang="en-US"/>
              <a:t>প্রথম পত্র</a:t>
            </a:r>
          </a:p>
          <a:p>
            <a:pPr marL="0" indent="0">
              <a:buNone/>
            </a:pPr>
            <a:r>
              <a:rPr lang="en-US"/>
              <a:t>অধ্যায়ঃ চতুর্থ </a:t>
            </a:r>
          </a:p>
          <a:p>
            <a:pPr marL="0" indent="0">
              <a:buNone/>
            </a:pPr>
            <a:r>
              <a:rPr lang="en-US">
                <a:solidFill>
                  <a:schemeClr val="accent6"/>
                </a:solidFill>
              </a:rPr>
              <a:t>সমাজকর্ম সম্পর্কিত প্রত্যয়</a:t>
            </a:r>
          </a:p>
          <a:p>
            <a:pPr marL="0" indent="0">
              <a:buNone/>
            </a:pPr>
            <a:r>
              <a:rPr lang="en-US">
                <a:solidFill>
                  <a:schemeClr val="accent6"/>
                </a:solidFill>
              </a:rPr>
              <a:t>Concept Related to Social Work</a:t>
            </a:r>
            <a:r>
              <a:rPr lang="en-US"/>
              <a:t>    </a:t>
            </a:r>
          </a:p>
          <a:p>
            <a:pPr marL="0" indent="0">
              <a:buNone/>
            </a:pPr>
            <a:r>
              <a:rPr lang="en-US"/>
              <a:t>  </a:t>
            </a:r>
          </a:p>
        </p:txBody>
      </p:sp>
    </p:spTree>
    <p:extLst>
      <p:ext uri="{BB962C8B-B14F-4D97-AF65-F5344CB8AC3E}">
        <p14:creationId xmlns:p14="http://schemas.microsoft.com/office/powerpoint/2010/main" val="44317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8D7D-0FCA-5448-A8BB-10C030434196}"/>
              </a:ext>
            </a:extLst>
          </p:cNvPr>
          <p:cNvSpPr>
            <a:spLocks noGrp="1"/>
          </p:cNvSpPr>
          <p:nvPr>
            <p:ph type="title"/>
          </p:nvPr>
        </p:nvSpPr>
        <p:spPr/>
        <p:txBody>
          <a:bodyPr/>
          <a:lstStyle/>
          <a:p>
            <a:r>
              <a:rPr lang="en-US">
                <a:solidFill>
                  <a:srgbClr val="7030A0"/>
                </a:solidFill>
              </a:rPr>
              <a:t>ছবি দেখে চিন্তা করি</a:t>
            </a:r>
            <a:r>
              <a:rPr lang="en-US"/>
              <a:t>   </a:t>
            </a:r>
          </a:p>
        </p:txBody>
      </p:sp>
      <p:pic>
        <p:nvPicPr>
          <p:cNvPr id="4" name="Picture 4">
            <a:extLst>
              <a:ext uri="{FF2B5EF4-FFF2-40B4-BE49-F238E27FC236}">
                <a16:creationId xmlns:a16="http://schemas.microsoft.com/office/drawing/2014/main" id="{7B07261B-4CFF-2941-B5AF-14B6EAF425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6138" y="1690688"/>
            <a:ext cx="3935862" cy="4351338"/>
          </a:xfrm>
        </p:spPr>
      </p:pic>
      <p:pic>
        <p:nvPicPr>
          <p:cNvPr id="5" name="Picture 5">
            <a:extLst>
              <a:ext uri="{FF2B5EF4-FFF2-40B4-BE49-F238E27FC236}">
                <a16:creationId xmlns:a16="http://schemas.microsoft.com/office/drawing/2014/main" id="{24005A78-4D16-6C45-A360-E0402D6F0D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196" y="1690688"/>
            <a:ext cx="3171825" cy="4351338"/>
          </a:xfrm>
          <a:prstGeom prst="rect">
            <a:avLst/>
          </a:prstGeom>
        </p:spPr>
      </p:pic>
      <p:pic>
        <p:nvPicPr>
          <p:cNvPr id="6" name="Picture 6">
            <a:extLst>
              <a:ext uri="{FF2B5EF4-FFF2-40B4-BE49-F238E27FC236}">
                <a16:creationId xmlns:a16="http://schemas.microsoft.com/office/drawing/2014/main" id="{5234612D-BD3A-7C4D-BC34-274C7B588E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8218" y="1690687"/>
            <a:ext cx="3380185" cy="4152107"/>
          </a:xfrm>
          <a:prstGeom prst="rect">
            <a:avLst/>
          </a:prstGeom>
        </p:spPr>
      </p:pic>
    </p:spTree>
    <p:extLst>
      <p:ext uri="{BB962C8B-B14F-4D97-AF65-F5344CB8AC3E}">
        <p14:creationId xmlns:p14="http://schemas.microsoft.com/office/powerpoint/2010/main" val="336784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175D-725F-A04D-86B6-1A0909D16F59}"/>
              </a:ext>
            </a:extLst>
          </p:cNvPr>
          <p:cNvSpPr>
            <a:spLocks noGrp="1"/>
          </p:cNvSpPr>
          <p:nvPr>
            <p:ph type="title"/>
          </p:nvPr>
        </p:nvSpPr>
        <p:spPr/>
        <p:txBody>
          <a:bodyPr/>
          <a:lstStyle/>
          <a:p>
            <a:r>
              <a:rPr lang="en-US">
                <a:solidFill>
                  <a:srgbClr val="7030A0"/>
                </a:solidFill>
              </a:rPr>
              <a:t>আজকের পাঠ</a:t>
            </a:r>
            <a:r>
              <a:rPr lang="en-US"/>
              <a:t>  </a:t>
            </a:r>
          </a:p>
        </p:txBody>
      </p:sp>
      <p:sp>
        <p:nvSpPr>
          <p:cNvPr id="4" name="Sun 3">
            <a:extLst>
              <a:ext uri="{FF2B5EF4-FFF2-40B4-BE49-F238E27FC236}">
                <a16:creationId xmlns:a16="http://schemas.microsoft.com/office/drawing/2014/main" id="{3FA73FBA-D0A1-F74D-AAA7-237EB48C6FBA}"/>
              </a:ext>
            </a:extLst>
          </p:cNvPr>
          <p:cNvSpPr/>
          <p:nvPr/>
        </p:nvSpPr>
        <p:spPr>
          <a:xfrm>
            <a:off x="1357313" y="1825625"/>
            <a:ext cx="4607719" cy="4351338"/>
          </a:xfrm>
          <a:prstGeom prst="sun">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দেবোত্তর </a:t>
            </a:r>
          </a:p>
        </p:txBody>
      </p:sp>
      <p:sp>
        <p:nvSpPr>
          <p:cNvPr id="5" name="Sun 4">
            <a:extLst>
              <a:ext uri="{FF2B5EF4-FFF2-40B4-BE49-F238E27FC236}">
                <a16:creationId xmlns:a16="http://schemas.microsoft.com/office/drawing/2014/main" id="{D8349F4D-96B0-CA43-9B1A-B9B1AFAC1CC4}"/>
              </a:ext>
            </a:extLst>
          </p:cNvPr>
          <p:cNvSpPr/>
          <p:nvPr/>
        </p:nvSpPr>
        <p:spPr>
          <a:xfrm>
            <a:off x="6572249" y="1742083"/>
            <a:ext cx="4262438" cy="4434880"/>
          </a:xfrm>
          <a:prstGeom prst="sun">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বায়তুলমাল </a:t>
            </a:r>
          </a:p>
        </p:txBody>
      </p:sp>
    </p:spTree>
    <p:extLst>
      <p:ext uri="{BB962C8B-B14F-4D97-AF65-F5344CB8AC3E}">
        <p14:creationId xmlns:p14="http://schemas.microsoft.com/office/powerpoint/2010/main" val="53825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0B820-A7BE-F744-8F8A-ACEBEBC88840}"/>
              </a:ext>
            </a:extLst>
          </p:cNvPr>
          <p:cNvSpPr>
            <a:spLocks noGrp="1"/>
          </p:cNvSpPr>
          <p:nvPr>
            <p:ph type="title"/>
          </p:nvPr>
        </p:nvSpPr>
        <p:spPr/>
        <p:txBody>
          <a:bodyPr/>
          <a:lstStyle/>
          <a:p>
            <a:r>
              <a:rPr lang="en-US">
                <a:solidFill>
                  <a:srgbClr val="7030A0"/>
                </a:solidFill>
              </a:rPr>
              <a:t>শিখনফল</a:t>
            </a:r>
            <a:r>
              <a:rPr lang="en-US"/>
              <a:t>  </a:t>
            </a:r>
          </a:p>
        </p:txBody>
      </p:sp>
      <p:sp>
        <p:nvSpPr>
          <p:cNvPr id="3" name="Content Placeholder 2">
            <a:extLst>
              <a:ext uri="{FF2B5EF4-FFF2-40B4-BE49-F238E27FC236}">
                <a16:creationId xmlns:a16="http://schemas.microsoft.com/office/drawing/2014/main" id="{3C2DA354-4E05-CB4B-AB7D-C0C3C1451478}"/>
              </a:ext>
            </a:extLst>
          </p:cNvPr>
          <p:cNvSpPr>
            <a:spLocks noGrp="1"/>
          </p:cNvSpPr>
          <p:nvPr>
            <p:ph idx="1"/>
          </p:nvPr>
        </p:nvSpPr>
        <p:spPr/>
        <p:txBody>
          <a:bodyPr/>
          <a:lstStyle/>
          <a:p>
            <a:pPr marL="0" indent="0">
              <a:buNone/>
            </a:pPr>
            <a:r>
              <a:rPr lang="en-US"/>
              <a:t>দেবোত্তর সম্পর্কে ব্যাখ্যা করতে পারবে। </a:t>
            </a:r>
          </a:p>
          <a:p>
            <a:pPr marL="0" indent="0">
              <a:buNone/>
            </a:pPr>
            <a:endParaRPr lang="en-US"/>
          </a:p>
          <a:p>
            <a:pPr marL="0" indent="0">
              <a:buNone/>
            </a:pPr>
            <a:r>
              <a:rPr lang="en-US"/>
              <a:t>বায়তুলমাল সম্পর্কে ব্যাখ্যা করতে পারবে ।</a:t>
            </a:r>
          </a:p>
        </p:txBody>
      </p:sp>
    </p:spTree>
    <p:extLst>
      <p:ext uri="{BB962C8B-B14F-4D97-AF65-F5344CB8AC3E}">
        <p14:creationId xmlns:p14="http://schemas.microsoft.com/office/powerpoint/2010/main" val="330892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93EE59-5F2E-AC4C-86B8-97E731956B37}"/>
              </a:ext>
            </a:extLst>
          </p:cNvPr>
          <p:cNvSpPr>
            <a:spLocks noGrp="1"/>
          </p:cNvSpPr>
          <p:nvPr>
            <p:ph idx="1"/>
          </p:nvPr>
        </p:nvSpPr>
        <p:spPr>
          <a:xfrm>
            <a:off x="5268516" y="3196827"/>
            <a:ext cx="2160985" cy="2980135"/>
          </a:xfrm>
        </p:spPr>
        <p:txBody>
          <a:bodyPr/>
          <a:lstStyle/>
          <a:p>
            <a:pPr marL="0" indent="0">
              <a:buNone/>
            </a:pPr>
            <a:r>
              <a:rPr lang="en-US"/>
              <a:t>দেবোত্তর </a:t>
            </a:r>
          </a:p>
        </p:txBody>
      </p:sp>
      <p:sp>
        <p:nvSpPr>
          <p:cNvPr id="4" name="Frame 3">
            <a:extLst>
              <a:ext uri="{FF2B5EF4-FFF2-40B4-BE49-F238E27FC236}">
                <a16:creationId xmlns:a16="http://schemas.microsoft.com/office/drawing/2014/main" id="{C7F3D012-4516-604E-A051-5105F5A84CAB}"/>
              </a:ext>
            </a:extLst>
          </p:cNvPr>
          <p:cNvSpPr/>
          <p:nvPr/>
        </p:nvSpPr>
        <p:spPr>
          <a:xfrm>
            <a:off x="4018359" y="2127647"/>
            <a:ext cx="4429125" cy="298013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194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B7BA-D674-E843-86C9-9E284684BCF9}"/>
              </a:ext>
            </a:extLst>
          </p:cNvPr>
          <p:cNvSpPr>
            <a:spLocks noGrp="1"/>
          </p:cNvSpPr>
          <p:nvPr>
            <p:ph type="title"/>
          </p:nvPr>
        </p:nvSpPr>
        <p:spPr/>
        <p:txBody>
          <a:bodyPr/>
          <a:lstStyle/>
          <a:p>
            <a:r>
              <a:rPr lang="en-US">
                <a:solidFill>
                  <a:srgbClr val="7030A0"/>
                </a:solidFill>
              </a:rPr>
              <a:t>দেবোত্তর </a:t>
            </a:r>
            <a:br>
              <a:rPr lang="en-US">
                <a:solidFill>
                  <a:srgbClr val="7030A0"/>
                </a:solidFill>
              </a:rPr>
            </a:br>
            <a:r>
              <a:rPr lang="en-US">
                <a:solidFill>
                  <a:srgbClr val="7030A0"/>
                </a:solidFill>
              </a:rPr>
              <a:t>Debottor</a:t>
            </a:r>
            <a:r>
              <a:rPr lang="en-US"/>
              <a:t>  </a:t>
            </a:r>
          </a:p>
        </p:txBody>
      </p:sp>
      <p:sp>
        <p:nvSpPr>
          <p:cNvPr id="3" name="Content Placeholder 2">
            <a:extLst>
              <a:ext uri="{FF2B5EF4-FFF2-40B4-BE49-F238E27FC236}">
                <a16:creationId xmlns:a16="http://schemas.microsoft.com/office/drawing/2014/main" id="{2F4937E1-A134-6145-8985-42A0BC241A7D}"/>
              </a:ext>
            </a:extLst>
          </p:cNvPr>
          <p:cNvSpPr>
            <a:spLocks noGrp="1"/>
          </p:cNvSpPr>
          <p:nvPr>
            <p:ph idx="1"/>
          </p:nvPr>
        </p:nvSpPr>
        <p:spPr>
          <a:xfrm>
            <a:off x="838200" y="2763242"/>
            <a:ext cx="10515600" cy="4351338"/>
          </a:xfrm>
        </p:spPr>
        <p:txBody>
          <a:bodyPr/>
          <a:lstStyle/>
          <a:p>
            <a:pPr marL="0" indent="0">
              <a:buNone/>
            </a:pPr>
            <a:r>
              <a:rPr lang="en-US"/>
              <a:t>হিন্দু ধর্মের বিধান অনুসারে পাপমোচন, স্বর্গলাভ ও ভগবানের সন্তষ্টির লক্ষ্যে দেবতা বা কোন বিগ্রহের নামে কোনো হিন্দুর সম্পত্তি আংশিক বা সম্পুর্ণ উৎসর্গ করাকে দেবোত্তর বলা হয় । যে উৎসর্গ করে তাকে দেবোত্তরকারী বলা হয়। সমাজকল্যাণে এ প্রথার গুরুত্ব অপরিহার্য। </a:t>
            </a:r>
          </a:p>
          <a:p>
            <a:pPr marL="0" indent="0">
              <a:buNone/>
            </a:pPr>
            <a:r>
              <a:rPr lang="en-US">
                <a:solidFill>
                  <a:schemeClr val="accent5"/>
                </a:solidFill>
              </a:rPr>
              <a:t>দেবোত্তর শব্দের আবিধানিক অর্থ দেবতা বা ঈশ্বরের সম্পত্তি। </a:t>
            </a:r>
            <a:r>
              <a:rPr lang="en-US"/>
              <a:t> এই দেবোত্তর সম্পত্তি তত্ত্বাবধানের জন্য সরকার মনোনীত সেবায়েত নিয়োগ করা হয় । </a:t>
            </a:r>
          </a:p>
          <a:p>
            <a:pPr marL="0" indent="0">
              <a:buNone/>
            </a:pPr>
            <a:r>
              <a:rPr lang="en-US"/>
              <a:t>   </a:t>
            </a:r>
          </a:p>
          <a:p>
            <a:pPr marL="0" indent="0">
              <a:buNone/>
            </a:pPr>
            <a:r>
              <a:rPr lang="en-US"/>
              <a:t>          </a:t>
            </a:r>
          </a:p>
        </p:txBody>
      </p:sp>
    </p:spTree>
    <p:extLst>
      <p:ext uri="{BB962C8B-B14F-4D97-AF65-F5344CB8AC3E}">
        <p14:creationId xmlns:p14="http://schemas.microsoft.com/office/powerpoint/2010/main" val="181563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8573-DB89-3E4B-B0CD-72B7E847F6A6}"/>
              </a:ext>
            </a:extLst>
          </p:cNvPr>
          <p:cNvSpPr>
            <a:spLocks noGrp="1"/>
          </p:cNvSpPr>
          <p:nvPr>
            <p:ph type="title"/>
          </p:nvPr>
        </p:nvSpPr>
        <p:spPr/>
        <p:txBody>
          <a:bodyPr/>
          <a:lstStyle/>
          <a:p>
            <a:r>
              <a:rPr lang="en-US">
                <a:solidFill>
                  <a:srgbClr val="7030A0"/>
                </a:solidFill>
              </a:rPr>
              <a:t>দেবোত্তরের ধরন</a:t>
            </a:r>
            <a:r>
              <a:rPr lang="en-US"/>
              <a:t>  </a:t>
            </a:r>
          </a:p>
        </p:txBody>
      </p:sp>
      <p:sp>
        <p:nvSpPr>
          <p:cNvPr id="3" name="Content Placeholder 2">
            <a:extLst>
              <a:ext uri="{FF2B5EF4-FFF2-40B4-BE49-F238E27FC236}">
                <a16:creationId xmlns:a16="http://schemas.microsoft.com/office/drawing/2014/main" id="{64CCB8E4-E8D6-B14A-A3D9-6DC1BA60B88F}"/>
              </a:ext>
            </a:extLst>
          </p:cNvPr>
          <p:cNvSpPr>
            <a:spLocks noGrp="1"/>
          </p:cNvSpPr>
          <p:nvPr>
            <p:ph idx="1"/>
          </p:nvPr>
        </p:nvSpPr>
        <p:spPr/>
        <p:txBody>
          <a:bodyPr>
            <a:normAutofit fontScale="92500"/>
          </a:bodyPr>
          <a:lstStyle/>
          <a:p>
            <a:pPr marL="0" indent="0">
              <a:buNone/>
            </a:pPr>
            <a:r>
              <a:rPr lang="en-US">
                <a:solidFill>
                  <a:schemeClr val="accent5"/>
                </a:solidFill>
              </a:rPr>
              <a:t>হিন্দু ধর্মানুযায়ী দেবোত্তর দুই ধরনের হয়ে থাকে, যথা  -</a:t>
            </a:r>
          </a:p>
          <a:p>
            <a:pPr marL="0" indent="0">
              <a:buNone/>
            </a:pPr>
            <a:r>
              <a:rPr lang="en-US">
                <a:solidFill>
                  <a:srgbClr val="7030A0"/>
                </a:solidFill>
              </a:rPr>
              <a:t>১)আংশিক দেবোত্তরঃ</a:t>
            </a:r>
            <a:r>
              <a:rPr lang="en-US"/>
              <a:t> বিশেষ উদ্দেশ্যে কোনো সম্পত্তির অংশবিশেষ বা সম্পুর্ণ সাময়িকভাবে উৎসর্গের প্রথাকেই আংশিক দেবোত্তর বলা হয়।  এ ধরনের দেবোত্তর সাধারণত পরিবার-পরিজনের  মধ্যে সীমাবদ্ধ থাকে ।</a:t>
            </a:r>
          </a:p>
          <a:p>
            <a:pPr marL="0" indent="0">
              <a:buNone/>
            </a:pPr>
            <a:r>
              <a:rPr lang="en-US">
                <a:solidFill>
                  <a:srgbClr val="7030A0"/>
                </a:solidFill>
              </a:rPr>
              <a:t>২) সার্বিক দেবোত্তরঃ</a:t>
            </a:r>
            <a:r>
              <a:rPr lang="en-US"/>
              <a:t> ভগবানের সন্তষ্টির অর্জনের জন্য ধর্মীয় ও জনহিতকর কাজে সম্পত্তি উৎসর্গের প্রথাকেই সার্বিক দেবোত্তর বলা হয় । সার্বিক দেবোত্তর স্বত্ব ত্যাগ করে উতসর্গ করা হয় তা ফেরত পাওয়া যায় না । সাধারণত হিন্দু জমিদার ও মানবহিতৈষী ব্যক্তিদের এ ধরনের দান করতে দেখা যায় । </a:t>
            </a:r>
          </a:p>
          <a:p>
            <a:pPr marL="0" indent="0">
              <a:buNone/>
            </a:pPr>
            <a:r>
              <a:rPr lang="en-US"/>
              <a:t>                   </a:t>
            </a:r>
          </a:p>
          <a:p>
            <a:pPr marL="0" indent="0">
              <a:buNone/>
            </a:pPr>
            <a:r>
              <a:rPr lang="en-US"/>
              <a:t>        </a:t>
            </a:r>
          </a:p>
        </p:txBody>
      </p:sp>
    </p:spTree>
    <p:extLst>
      <p:ext uri="{BB962C8B-B14F-4D97-AF65-F5344CB8AC3E}">
        <p14:creationId xmlns:p14="http://schemas.microsoft.com/office/powerpoint/2010/main" val="4129519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স্বাগত </vt:lpstr>
      <vt:lpstr>পরিচিতি </vt:lpstr>
      <vt:lpstr> পাঠ পরিচিতি </vt:lpstr>
      <vt:lpstr>ছবি দেখে চিন্তা করি   </vt:lpstr>
      <vt:lpstr>আজকের পাঠ  </vt:lpstr>
      <vt:lpstr>শিখনফল  </vt:lpstr>
      <vt:lpstr>PowerPoint Presentation</vt:lpstr>
      <vt:lpstr>দেবোত্তর  Debottor  </vt:lpstr>
      <vt:lpstr>দেবোত্তরের ধরন  </vt:lpstr>
      <vt:lpstr>সমাজকল্যাণে দেবোত্তরের গুরুত্ব Importance of Debottor in Social Welfare      </vt:lpstr>
      <vt:lpstr>PowerPoint Presentation</vt:lpstr>
      <vt:lpstr>বায়তুলমাল Baitulmal   </vt:lpstr>
      <vt:lpstr>PowerPoint Presentation</vt:lpstr>
      <vt:lpstr>  </vt:lpstr>
      <vt:lpstr>PowerPoint Presentation</vt:lpstr>
      <vt:lpstr>বায়তুলমালের গুরুত্ব Importance of Baitulmal    </vt:lpstr>
      <vt:lpstr>দলীয় কাজ    </vt:lpstr>
      <vt:lpstr>একক কাজ</vt:lpstr>
      <vt:lpstr>মূল্যায়ন  </vt:lpstr>
      <vt:lpstr>কনটেন্ট দেখার জন্য আন্তরিক 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 </dc:title>
  <dc:creator>asm_rabiul@yahoo.com</dc:creator>
  <cp:lastModifiedBy>asm_rabiul@yahoo.com</cp:lastModifiedBy>
  <cp:revision>8</cp:revision>
  <dcterms:created xsi:type="dcterms:W3CDTF">2021-02-08T14:54:04Z</dcterms:created>
  <dcterms:modified xsi:type="dcterms:W3CDTF">2021-02-09T05:20:59Z</dcterms:modified>
</cp:coreProperties>
</file>