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6773333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7733" y="59267"/>
            <a:ext cx="12065000" cy="665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3933" y="118533"/>
            <a:ext cx="11938000" cy="6536267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56934" y="6405033"/>
            <a:ext cx="7653866" cy="27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Md. Robiul Islam, Assistant Teacher English, Pioneer Girls’ High School, Khulna.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12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9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6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9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0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0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3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4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0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8C1D-5C40-451B-8310-996CC31211D9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6803-16EB-4089-81D2-6543B99D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83" y="119641"/>
            <a:ext cx="11784650" cy="604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2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191" y="205099"/>
            <a:ext cx="8400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B. Complete these dialogues, using suitable words.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963" y="1469876"/>
            <a:ext cx="1013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1.  A: -------------- you lend me your English book for a day?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937" y="2144995"/>
            <a:ext cx="8725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B: Sorry, I --------------- . I need to read it tonight.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925" y="2845749"/>
            <a:ext cx="5597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2. A. Could you give me TK 50?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937" y="3546504"/>
            <a:ext cx="8955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B: Sorry, I ------------------ . I have only TK 20 with me.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564" y="4358355"/>
            <a:ext cx="8853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3. A: ------------------ you give me your calculator, please?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0215" y="5170206"/>
            <a:ext cx="9135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B: Yes, -------------------------.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8564" y="769122"/>
            <a:ext cx="1196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Could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4616" y="779497"/>
            <a:ext cx="115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Can’t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48298" y="788655"/>
            <a:ext cx="1683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Couldn’t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31819" y="779497"/>
            <a:ext cx="1371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Could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56419" y="813681"/>
            <a:ext cx="1589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I could</a:t>
            </a:r>
            <a:endParaRPr lang="en-US" sz="32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1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7 L 0.07018 0.075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77556E-17 L 0.08112 0.163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111E-6 L -0.01224 0.359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" y="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77556E-17 L -0.24206 0.479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9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27683 0.59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41" y="2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895" y="1210613"/>
            <a:ext cx="11776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4. A: ------------------ you get me a notebook and a ball pen from the stationer’s?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848" y="2401369"/>
            <a:ext cx="6640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B. Yes, of course. I ---------------------------.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843" y="3495229"/>
            <a:ext cx="6922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5. A: Can you put box in the car, please?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396" y="4307080"/>
            <a:ext cx="6964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B: Yes, ---------------------------- . I will.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583" y="371295"/>
            <a:ext cx="1256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Could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564" y="398762"/>
            <a:ext cx="1538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lin Sans FB" panose="020E0602020502020306" pitchFamily="34" charset="0"/>
              </a:rPr>
              <a:t> could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3473" y="371295"/>
            <a:ext cx="1316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erlin Sans FB" panose="020E0602020502020306" pitchFamily="34" charset="0"/>
              </a:rPr>
              <a:t>I can</a:t>
            </a:r>
            <a:endParaRPr lang="en-US" sz="32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8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0.05156 0.0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" y="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44444E-6 L 0.15183 0.26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91" y="1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-0.18711 0.53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62" y="2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653" y="418744"/>
            <a:ext cx="7084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C. Make requests, using the prompts.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26" y="1028803"/>
            <a:ext cx="852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1. You want someone to help you with the washing.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103" y="2162083"/>
            <a:ext cx="11759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2. You want someone to give you change for a one hundred taka note.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654" y="3136306"/>
            <a:ext cx="7281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3. You want someone to wait a minute.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385" y="4153254"/>
            <a:ext cx="7981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4. You want some one to carry your bag.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751" y="5076200"/>
            <a:ext cx="7716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5. You want someone to call you a rickshaw.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119" y="1559602"/>
            <a:ext cx="5994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rlin Sans FB" panose="020E0602020502020306" pitchFamily="34" charset="0"/>
              </a:rPr>
              <a:t>May you help with the washing.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119" y="2661399"/>
            <a:ext cx="11335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rlin Sans FB" panose="020E0602020502020306" pitchFamily="34" charset="0"/>
              </a:rPr>
              <a:t>May you want to give you change for a one hundred taka note.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119" y="3631962"/>
            <a:ext cx="676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rlin Sans FB" panose="020E0602020502020306" pitchFamily="34" charset="0"/>
              </a:rPr>
              <a:t>May you want to wait a minute.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2119" y="4585427"/>
            <a:ext cx="6776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rlin Sans FB" panose="020E0602020502020306" pitchFamily="34" charset="0"/>
              </a:rPr>
              <a:t>May you want to carry your bag.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4668" y="5602375"/>
            <a:ext cx="7281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Berlin Sans FB" panose="020E0602020502020306" pitchFamily="34" charset="0"/>
              </a:rPr>
              <a:t> May you want to call you a rickshaw.</a:t>
            </a:r>
            <a:endParaRPr lang="en-US" sz="32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626303">
            <a:off x="1676918" y="1874242"/>
            <a:ext cx="85905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Baskerville Old Face" panose="02020602080505020303" pitchFamily="18" charset="0"/>
              </a:rPr>
              <a:t>Thank You</a:t>
            </a:r>
            <a:endParaRPr lang="en-US" sz="13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6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0916" y="2131774"/>
            <a:ext cx="2238997" cy="2543175"/>
            <a:chOff x="273511" y="2131774"/>
            <a:chExt cx="1800225" cy="25431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97964" y="2503249"/>
              <a:ext cx="2543175" cy="180022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823" y="2369321"/>
              <a:ext cx="1371600" cy="2057400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4272897" y="162370"/>
            <a:ext cx="3649054" cy="5383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Berlin Sans FB" panose="020E0602020502020306" pitchFamily="34" charset="0"/>
              </a:rPr>
              <a:t>About me and book</a:t>
            </a:r>
            <a:endParaRPr lang="en-US" sz="3200" dirty="0">
              <a:latin typeface="Berlin Sans FB" panose="020E0602020502020306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0630" y="2131774"/>
            <a:ext cx="56145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erlin Sans FB" panose="020E0602020502020306" pitchFamily="34" charset="0"/>
              </a:rPr>
              <a:t>Md. Robiul Islam</a:t>
            </a:r>
          </a:p>
          <a:p>
            <a:pPr algn="ctr"/>
            <a:r>
              <a:rPr lang="en-US" sz="2800" dirty="0" smtClean="0">
                <a:latin typeface="Berlin Sans FB" panose="020E0602020502020306" pitchFamily="34" charset="0"/>
              </a:rPr>
              <a:t>Assistant Teacher English</a:t>
            </a:r>
          </a:p>
          <a:p>
            <a:pPr algn="ctr"/>
            <a:r>
              <a:rPr lang="en-US" sz="2800" dirty="0" smtClean="0">
                <a:latin typeface="Berlin Sans FB" panose="020E0602020502020306" pitchFamily="34" charset="0"/>
              </a:rPr>
              <a:t>Pioneer Girls’ High School, Khulna</a:t>
            </a:r>
          </a:p>
          <a:p>
            <a:pPr algn="ctr"/>
            <a:r>
              <a:rPr lang="en-US" sz="2800" dirty="0" smtClean="0">
                <a:latin typeface="Berlin Sans FB" panose="020E0602020502020306" pitchFamily="34" charset="0"/>
              </a:rPr>
              <a:t>ICT4E Ambassador, Khulna Sadar, Khulna</a:t>
            </a:r>
            <a:endParaRPr lang="en-US" sz="2800" dirty="0"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28845" y="1952310"/>
            <a:ext cx="68367" cy="31324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359572" y="1921998"/>
            <a:ext cx="2425221" cy="3021342"/>
            <a:chOff x="8409061" y="2131776"/>
            <a:chExt cx="2425221" cy="302134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11001" y="2429836"/>
              <a:ext cx="3021342" cy="242522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50" t="4079" r="2209" b="2275"/>
            <a:stretch/>
          </p:blipFill>
          <p:spPr>
            <a:xfrm>
              <a:off x="8639797" y="2369322"/>
              <a:ext cx="1931351" cy="25616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433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49" y="99345"/>
            <a:ext cx="6198239" cy="6267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888" y="99345"/>
            <a:ext cx="5759866" cy="6267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05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70" y="159165"/>
            <a:ext cx="5758619" cy="61732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8"/>
          <a:stretch/>
        </p:blipFill>
        <p:spPr>
          <a:xfrm>
            <a:off x="6189913" y="159165"/>
            <a:ext cx="5842565" cy="61732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894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4"/>
          <a:stretch/>
        </p:blipFill>
        <p:spPr>
          <a:xfrm>
            <a:off x="156583" y="138869"/>
            <a:ext cx="6013481" cy="62277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95"/>
          <a:stretch/>
        </p:blipFill>
        <p:spPr>
          <a:xfrm>
            <a:off x="6375163" y="138869"/>
            <a:ext cx="5708589" cy="62277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56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8"/>
          <a:stretch/>
        </p:blipFill>
        <p:spPr>
          <a:xfrm>
            <a:off x="1726250" y="222192"/>
            <a:ext cx="8315057" cy="38114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239141" y="3948157"/>
            <a:ext cx="8443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smtClean="0">
                <a:latin typeface="Baskerville Old Face" panose="02020602080505020303" pitchFamily="18" charset="0"/>
              </a:rPr>
              <a:t> Where do the students locate?</a:t>
            </a:r>
            <a:endParaRPr lang="en-US" sz="4800" dirty="0">
              <a:latin typeface="Baskerville Old Face" panose="0202060208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4275" y="4845466"/>
            <a:ext cx="8409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smtClean="0">
                <a:latin typeface="Bodoni MT" panose="02070603080606020203" pitchFamily="18" charset="0"/>
              </a:rPr>
              <a:t> The students are outside School.</a:t>
            </a:r>
            <a:endParaRPr lang="en-US" sz="44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59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13" y="1034042"/>
            <a:ext cx="11434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odoni MT" panose="02070603080606020203" pitchFamily="18" charset="0"/>
              </a:rPr>
              <a:t>After we have studied this lesson, we will be able to -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4871" y="2008262"/>
            <a:ext cx="5691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odoni MT" panose="02070603080606020203" pitchFamily="18" charset="0"/>
              </a:rPr>
              <a:t>Make short conversation.</a:t>
            </a:r>
            <a:endParaRPr lang="en-US" sz="3600" dirty="0">
              <a:latin typeface="Bodoni MT" panose="020706030806060202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0506" y="3076486"/>
            <a:ext cx="481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Bodoni MT" panose="02070603080606020203" pitchFamily="18" charset="0"/>
              </a:rPr>
              <a:t>How to make request.</a:t>
            </a:r>
            <a:endParaRPr lang="en-US" sz="3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33" y="384561"/>
            <a:ext cx="8101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doni MT" panose="02070603080606020203" pitchFamily="18" charset="0"/>
              </a:rPr>
              <a:t>A. Listen and read these short conversation.</a:t>
            </a:r>
            <a:endParaRPr lang="en-US" sz="3200" dirty="0">
              <a:latin typeface="Bodoni MT" panose="020706030806060202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8"/>
          <a:stretch/>
        </p:blipFill>
        <p:spPr>
          <a:xfrm>
            <a:off x="250526" y="984790"/>
            <a:ext cx="2495550" cy="27201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Oval Callout 3"/>
          <p:cNvSpPr/>
          <p:nvPr/>
        </p:nvSpPr>
        <p:spPr>
          <a:xfrm rot="5400000">
            <a:off x="3753726" y="1123052"/>
            <a:ext cx="3083753" cy="2603501"/>
          </a:xfrm>
          <a:prstGeom prst="wedgeEllipseCallout">
            <a:avLst>
              <a:gd name="adj1" fmla="val -24763"/>
              <a:gd name="adj2" fmla="val 9729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600" dirty="0" smtClean="0">
                <a:latin typeface="Baskerville Old Face" panose="02020602080505020303" pitchFamily="18" charset="0"/>
              </a:rPr>
              <a:t>Can I borrow you   pen, please?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2" b="5028"/>
          <a:stretch/>
        </p:blipFill>
        <p:spPr>
          <a:xfrm>
            <a:off x="10374595" y="1053843"/>
            <a:ext cx="1674977" cy="3083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val Callout 5"/>
          <p:cNvSpPr/>
          <p:nvPr/>
        </p:nvSpPr>
        <p:spPr>
          <a:xfrm rot="16200000">
            <a:off x="6546996" y="778736"/>
            <a:ext cx="3382301" cy="3178726"/>
          </a:xfrm>
          <a:prstGeom prst="wedgeEllipseCallout">
            <a:avLst>
              <a:gd name="adj1" fmla="val -22376"/>
              <a:gd name="adj2" fmla="val 6634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Yes, of course you can.  Here you are.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0112" y="3136307"/>
            <a:ext cx="1521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Fahim: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2528" y="3966679"/>
            <a:ext cx="1598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Tamim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44" y="3782638"/>
            <a:ext cx="2143125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46569" y="5648770"/>
            <a:ext cx="1281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skerville Old Face" panose="02020602080505020303" pitchFamily="18" charset="0"/>
              </a:rPr>
              <a:t>Radif:</a:t>
            </a:r>
            <a:endParaRPr lang="en-US" sz="3600" dirty="0">
              <a:latin typeface="Baskerville Old Face" panose="02020602080505020303" pitchFamily="18" charset="0"/>
            </a:endParaRPr>
          </a:p>
        </p:txBody>
      </p:sp>
      <p:sp>
        <p:nvSpPr>
          <p:cNvPr id="11" name="Oval Callout 10"/>
          <p:cNvSpPr/>
          <p:nvPr/>
        </p:nvSpPr>
        <p:spPr>
          <a:xfrm rot="5400000">
            <a:off x="4518230" y="3598881"/>
            <a:ext cx="2406499" cy="3072880"/>
          </a:xfrm>
          <a:prstGeom prst="wedgeEllipseCallout">
            <a:avLst>
              <a:gd name="adj1" fmla="val -10460"/>
              <a:gd name="adj2" fmla="val 833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200" dirty="0" smtClean="0">
                <a:latin typeface="Californian FB" panose="0207040306080B030204" pitchFamily="18" charset="0"/>
              </a:rPr>
              <a:t>Could you please help me with my maths?</a:t>
            </a:r>
            <a:endParaRPr lang="en-US" sz="3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3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  <p:bldP spid="8" grpId="0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1" t="22271" r="59310" b="-355"/>
          <a:stretch/>
        </p:blipFill>
        <p:spPr>
          <a:xfrm>
            <a:off x="239282" y="205100"/>
            <a:ext cx="1358782" cy="25808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Oval Callout 2"/>
          <p:cNvSpPr/>
          <p:nvPr/>
        </p:nvSpPr>
        <p:spPr>
          <a:xfrm rot="5400000">
            <a:off x="2874996" y="-299101"/>
            <a:ext cx="2696197" cy="3473868"/>
          </a:xfrm>
          <a:prstGeom prst="wedgeEllipseCallout">
            <a:avLst>
              <a:gd name="adj1" fmla="val -15763"/>
              <a:gd name="adj2" fmla="val 737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200" dirty="0" smtClean="0">
                <a:latin typeface="Californian FB" panose="0207040306080B030204" pitchFamily="18" charset="0"/>
              </a:rPr>
              <a:t>Sorry, I can’t . I’m not good at maths.</a:t>
            </a:r>
            <a:endParaRPr lang="en-US" sz="3200" dirty="0">
              <a:latin typeface="Californian FB" panose="0207040306080B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8" b="8995"/>
          <a:stretch/>
        </p:blipFill>
        <p:spPr>
          <a:xfrm>
            <a:off x="9605473" y="1162228"/>
            <a:ext cx="2435551" cy="2815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Callout 4"/>
          <p:cNvSpPr/>
          <p:nvPr/>
        </p:nvSpPr>
        <p:spPr>
          <a:xfrm rot="16200000">
            <a:off x="5826249" y="963286"/>
            <a:ext cx="3481281" cy="3213723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3200" dirty="0" smtClean="0">
                <a:latin typeface="Californian FB" panose="0207040306080B030204" pitchFamily="18" charset="0"/>
              </a:rPr>
              <a:t>Would you turn the television off? I’m doing my homework.</a:t>
            </a:r>
            <a:endParaRPr lang="en-US" sz="3200" dirty="0">
              <a:latin typeface="Californian FB" panose="0207040306080B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473" y="3471818"/>
            <a:ext cx="2435551" cy="1162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3"/>
          <a:stretch/>
        </p:blipFill>
        <p:spPr>
          <a:xfrm>
            <a:off x="213645" y="3230312"/>
            <a:ext cx="2367185" cy="2538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Callout 7"/>
          <p:cNvSpPr/>
          <p:nvPr/>
        </p:nvSpPr>
        <p:spPr>
          <a:xfrm rot="5400000">
            <a:off x="3275538" y="3164445"/>
            <a:ext cx="3589233" cy="2815112"/>
          </a:xfrm>
          <a:prstGeom prst="wedgeEllipseCallout">
            <a:avLst>
              <a:gd name="adj1" fmla="val -19922"/>
              <a:gd name="adj2" fmla="val 9012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>
                <a:latin typeface="Californian FB" panose="0207040306080B030204" pitchFamily="18" charset="0"/>
              </a:rPr>
              <a:t>Sorry, I didn’t notice that. Please go on with your studies.</a:t>
            </a:r>
            <a:endParaRPr lang="en-US" sz="2800" dirty="0">
              <a:latin typeface="Californian FB" panose="0207040306080B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8064" y="2333002"/>
            <a:ext cx="1316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fornian FB" panose="0207040306080B030204" pitchFamily="18" charset="0"/>
              </a:rPr>
              <a:t>Rahin:</a:t>
            </a:r>
            <a:endParaRPr lang="en-US" sz="3200" dirty="0">
              <a:latin typeface="Californian FB" panose="0207040306080B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46692" y="4136164"/>
            <a:ext cx="129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fornian FB" panose="0207040306080B030204" pitchFamily="18" charset="0"/>
              </a:rPr>
              <a:t>Sister:</a:t>
            </a:r>
            <a:endParaRPr lang="en-US" sz="3200" dirty="0">
              <a:latin typeface="Californian FB" panose="0207040306080B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3003" y="5605428"/>
            <a:ext cx="16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fornian FB" panose="0207040306080B030204" pitchFamily="18" charset="0"/>
              </a:rPr>
              <a:t>Brother:</a:t>
            </a:r>
            <a:endParaRPr lang="en-US" sz="32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4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409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Baskerville Old Face</vt:lpstr>
      <vt:lpstr>Berlin Sans FB</vt:lpstr>
      <vt:lpstr>Bodoni MT</vt:lpstr>
      <vt:lpstr>Calibri</vt:lpstr>
      <vt:lpstr>Calibri Light</vt:lpstr>
      <vt:lpstr>Californian FB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27</cp:revision>
  <dcterms:created xsi:type="dcterms:W3CDTF">2020-12-18T17:30:41Z</dcterms:created>
  <dcterms:modified xsi:type="dcterms:W3CDTF">2021-01-01T13:26:01Z</dcterms:modified>
</cp:coreProperties>
</file>