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3" r:id="rId3"/>
    <p:sldId id="278" r:id="rId4"/>
    <p:sldId id="279" r:id="rId5"/>
    <p:sldId id="324" r:id="rId6"/>
    <p:sldId id="325" r:id="rId7"/>
    <p:sldId id="280" r:id="rId8"/>
    <p:sldId id="303" r:id="rId9"/>
    <p:sldId id="282" r:id="rId10"/>
    <p:sldId id="283" r:id="rId11"/>
    <p:sldId id="305" r:id="rId12"/>
    <p:sldId id="304" r:id="rId13"/>
    <p:sldId id="306" r:id="rId14"/>
    <p:sldId id="307" r:id="rId15"/>
    <p:sldId id="308" r:id="rId16"/>
    <p:sldId id="309" r:id="rId17"/>
    <p:sldId id="310" r:id="rId18"/>
    <p:sldId id="316" r:id="rId19"/>
    <p:sldId id="311" r:id="rId20"/>
    <p:sldId id="314" r:id="rId21"/>
    <p:sldId id="312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100A2"/>
    <a:srgbClr val="00FFFF"/>
    <a:srgbClr val="FDCBF2"/>
    <a:srgbClr val="7BE9F5"/>
    <a:srgbClr val="023C03"/>
    <a:srgbClr val="220BA9"/>
    <a:srgbClr val="FFFF99"/>
    <a:srgbClr val="00CCFF"/>
    <a:srgbClr val="E94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CFE7-70F5-4E9E-80A9-0A597A4906B2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48A3653E-C5EC-458F-84CD-5DAFFB9B91CD}">
      <dgm:prSet custT="1"/>
      <dgm:spPr>
        <a:solidFill>
          <a:schemeClr val="bg1"/>
        </a:solidFill>
        <a:ln w="28575">
          <a:solidFill>
            <a:srgbClr val="FF99FF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4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5591CF-4DA9-4E32-B34A-954F3F8CF5D5}" type="parTrans" cxnId="{FA019BB3-6719-4A9C-B1BF-7305B3A292A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E33077-4D2F-4B01-A861-2831C78CE9CB}" type="sibTrans" cxnId="{FA019BB3-6719-4A9C-B1BF-7305B3A292A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653FEB-6BC9-4006-AC24-1FEF6B1981F6}" type="pres">
      <dgm:prSet presAssocID="{F963CFE7-70F5-4E9E-80A9-0A597A4906B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969EC3-FBDF-4822-A1F9-11DCF5D98D08}" type="pres">
      <dgm:prSet presAssocID="{48A3653E-C5EC-458F-84CD-5DAFFB9B91CD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9F8A55C-6B7A-46B3-B471-72EB15B2A8B0}" type="pres">
      <dgm:prSet presAssocID="{48A3653E-C5EC-458F-84CD-5DAFFB9B91CD}" presName="bigChev" presStyleLbl="node1" presStyleIdx="0" presStyleCnt="1" custScaleX="247048" custLinFactNeighborX="4259" custLinFactNeighborY="4101"/>
      <dgm:spPr/>
      <dgm:t>
        <a:bodyPr/>
        <a:lstStyle/>
        <a:p>
          <a:endParaRPr lang="en-US"/>
        </a:p>
      </dgm:t>
    </dgm:pt>
  </dgm:ptLst>
  <dgm:cxnLst>
    <dgm:cxn modelId="{FA019BB3-6719-4A9C-B1BF-7305B3A292AD}" srcId="{F963CFE7-70F5-4E9E-80A9-0A597A4906B2}" destId="{48A3653E-C5EC-458F-84CD-5DAFFB9B91CD}" srcOrd="0" destOrd="0" parTransId="{635591CF-4DA9-4E32-B34A-954F3F8CF5D5}" sibTransId="{90E33077-4D2F-4B01-A861-2831C78CE9CB}"/>
    <dgm:cxn modelId="{8D3E7FB5-5743-469A-910B-2B1C6204749D}" type="presOf" srcId="{F963CFE7-70F5-4E9E-80A9-0A597A4906B2}" destId="{1C653FEB-6BC9-4006-AC24-1FEF6B1981F6}" srcOrd="0" destOrd="0" presId="urn:microsoft.com/office/officeart/2005/8/layout/lProcess3"/>
    <dgm:cxn modelId="{93E68C7E-3FC9-458E-8699-ED4CAD26C2A2}" type="presOf" srcId="{48A3653E-C5EC-458F-84CD-5DAFFB9B91CD}" destId="{79F8A55C-6B7A-46B3-B471-72EB15B2A8B0}" srcOrd="0" destOrd="0" presId="urn:microsoft.com/office/officeart/2005/8/layout/lProcess3"/>
    <dgm:cxn modelId="{6C8FBF90-223A-4DFD-B1BA-7E517951F19F}" type="presParOf" srcId="{1C653FEB-6BC9-4006-AC24-1FEF6B1981F6}" destId="{DD969EC3-FBDF-4822-A1F9-11DCF5D98D08}" srcOrd="0" destOrd="0" presId="urn:microsoft.com/office/officeart/2005/8/layout/lProcess3"/>
    <dgm:cxn modelId="{25E8BD31-DA0A-48D2-B862-AB4EF09B45EB}" type="presParOf" srcId="{DD969EC3-FBDF-4822-A1F9-11DCF5D98D08}" destId="{79F8A55C-6B7A-46B3-B471-72EB15B2A8B0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C6EA2-A593-4725-88D9-6E8D988E7081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46EAE8E-4251-4C56-86FF-4A37AE04FF31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এনামুল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80C76E-BF67-44C3-923F-52947C05E5C2}" type="parTrans" cxnId="{C3A9DE62-4EC0-448F-95EE-9EF63A19FF96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51502E-522E-4FBB-B798-6F6BD36C315A}" type="sibTrans" cxnId="{C3A9DE62-4EC0-448F-95EE-9EF63A19FF96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80B835-4E57-43EF-8CE6-C8962569FB1E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E8A70-865D-4633-BA35-7344457E6AFF}" type="parTrans" cxnId="{4BD38DDC-B784-49A7-A07D-AE10CF42F188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8248C-C3D5-4353-8564-CAD16B4D70C7}" type="sibTrans" cxnId="{4BD38DDC-B784-49A7-A07D-AE10CF42F188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EFB17-B65C-4BB0-8646-D35DEBD9FF8E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কলেজ,রাজশাহী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3D3E3-F782-483D-8D3C-1380AC54CD3B}" type="parTrans" cxnId="{D780C7BA-F93B-44A6-9BDE-7CFFAA075820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472B71-390E-4EF5-9B6C-075F6633614A}" type="sibTrans" cxnId="{D780C7BA-F93B-44A6-9BDE-7CFFAA075820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347AEA-02B7-4801-BC12-5EFB734771B9}">
      <dgm:prSet custT="1"/>
      <dgm:spPr/>
      <dgm:t>
        <a:bodyPr/>
        <a:lstStyle/>
        <a:p>
          <a:pPr rtl="0"/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মোবাইলঃ০১৭১৫০৪১৭৯৭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DB35F4-F55B-453C-920A-551D87229CA3}" type="parTrans" cxnId="{0C617CB5-0ECA-48DA-97AB-56E6AD3BBE6B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9873EC-CFDF-495C-B679-0F22649681BA}" type="sibTrans" cxnId="{0C617CB5-0ECA-48DA-97AB-56E6AD3BBE6B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A457AF-8A2C-44CD-8C94-3BCB2A74DD91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3A5AE8-C8E9-4709-91C9-3C6D0199F67F}" type="parTrans" cxnId="{EB9139FE-BDD4-4843-BB4A-4CBCCF407ECD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9B4C92-690B-4159-936F-53B3960B6304}" type="sibTrans" cxnId="{EB9139FE-BDD4-4843-BB4A-4CBCCF407ECD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4A985A-A85D-4C57-8920-C8174B77155C}" type="pres">
      <dgm:prSet presAssocID="{8ACC6EA2-A593-4725-88D9-6E8D988E70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8095D-584A-4D9C-876B-7460BB01D429}" type="pres">
      <dgm:prSet presAssocID="{646EAE8E-4251-4C56-86FF-4A37AE04FF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C690F-3A70-4E68-B72D-8903E910C531}" type="pres">
      <dgm:prSet presAssocID="{3B51502E-522E-4FBB-B798-6F6BD36C315A}" presName="spacer" presStyleCnt="0"/>
      <dgm:spPr/>
    </dgm:pt>
    <dgm:pt modelId="{558EFE5B-FED4-44D5-997E-C8A8F89B56E8}" type="pres">
      <dgm:prSet presAssocID="{D880B835-4E57-43EF-8CE6-C8962569FB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FD266-E08D-4589-9BD4-C1584E6188DB}" type="pres">
      <dgm:prSet presAssocID="{FFA8248C-C3D5-4353-8564-CAD16B4D70C7}" presName="spacer" presStyleCnt="0"/>
      <dgm:spPr/>
    </dgm:pt>
    <dgm:pt modelId="{776851E2-C65C-403E-8D95-ACD7EE2BF5C7}" type="pres">
      <dgm:prSet presAssocID="{835EFB17-B65C-4BB0-8646-D35DEBD9FF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B7A58-3E84-4A7F-8006-8ABDDB0A1202}" type="pres">
      <dgm:prSet presAssocID="{03472B71-390E-4EF5-9B6C-075F6633614A}" presName="spacer" presStyleCnt="0"/>
      <dgm:spPr/>
    </dgm:pt>
    <dgm:pt modelId="{B55FBD29-4EF3-47EF-A6F7-EFB6886121B7}" type="pres">
      <dgm:prSet presAssocID="{FC347AEA-02B7-4801-BC12-5EFB734771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2E133-8461-4735-B314-4A4FD0E13148}" type="pres">
      <dgm:prSet presAssocID="{C69873EC-CFDF-495C-B679-0F22649681BA}" presName="spacer" presStyleCnt="0"/>
      <dgm:spPr/>
    </dgm:pt>
    <dgm:pt modelId="{5DFCF099-C60F-4B0F-9A36-4CCF60813D04}" type="pres">
      <dgm:prSet presAssocID="{2CA457AF-8A2C-44CD-8C94-3BCB2A74DD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139FE-BDD4-4843-BB4A-4CBCCF407ECD}" srcId="{8ACC6EA2-A593-4725-88D9-6E8D988E7081}" destId="{2CA457AF-8A2C-44CD-8C94-3BCB2A74DD91}" srcOrd="4" destOrd="0" parTransId="{783A5AE8-C8E9-4709-91C9-3C6D0199F67F}" sibTransId="{529B4C92-690B-4159-936F-53B3960B6304}"/>
    <dgm:cxn modelId="{B1F41CCA-D7E7-4AB6-BA1C-66CBAF89DCAD}" type="presOf" srcId="{D880B835-4E57-43EF-8CE6-C8962569FB1E}" destId="{558EFE5B-FED4-44D5-997E-C8A8F89B56E8}" srcOrd="0" destOrd="0" presId="urn:microsoft.com/office/officeart/2005/8/layout/vList2"/>
    <dgm:cxn modelId="{0C617CB5-0ECA-48DA-97AB-56E6AD3BBE6B}" srcId="{8ACC6EA2-A593-4725-88D9-6E8D988E7081}" destId="{FC347AEA-02B7-4801-BC12-5EFB734771B9}" srcOrd="3" destOrd="0" parTransId="{C5DB35F4-F55B-453C-920A-551D87229CA3}" sibTransId="{C69873EC-CFDF-495C-B679-0F22649681BA}"/>
    <dgm:cxn modelId="{4BD38DDC-B784-49A7-A07D-AE10CF42F188}" srcId="{8ACC6EA2-A593-4725-88D9-6E8D988E7081}" destId="{D880B835-4E57-43EF-8CE6-C8962569FB1E}" srcOrd="1" destOrd="0" parTransId="{8DCE8A70-865D-4633-BA35-7344457E6AFF}" sibTransId="{FFA8248C-C3D5-4353-8564-CAD16B4D70C7}"/>
    <dgm:cxn modelId="{D7060A09-5154-4E7F-B29A-ACD26F9DBB3F}" type="presOf" srcId="{835EFB17-B65C-4BB0-8646-D35DEBD9FF8E}" destId="{776851E2-C65C-403E-8D95-ACD7EE2BF5C7}" srcOrd="0" destOrd="0" presId="urn:microsoft.com/office/officeart/2005/8/layout/vList2"/>
    <dgm:cxn modelId="{C3A9DE62-4EC0-448F-95EE-9EF63A19FF96}" srcId="{8ACC6EA2-A593-4725-88D9-6E8D988E7081}" destId="{646EAE8E-4251-4C56-86FF-4A37AE04FF31}" srcOrd="0" destOrd="0" parTransId="{AD80C76E-BF67-44C3-923F-52947C05E5C2}" sibTransId="{3B51502E-522E-4FBB-B798-6F6BD36C315A}"/>
    <dgm:cxn modelId="{0369C366-49AC-471C-9C41-DA28FA0EF06B}" type="presOf" srcId="{FC347AEA-02B7-4801-BC12-5EFB734771B9}" destId="{B55FBD29-4EF3-47EF-A6F7-EFB6886121B7}" srcOrd="0" destOrd="0" presId="urn:microsoft.com/office/officeart/2005/8/layout/vList2"/>
    <dgm:cxn modelId="{893F0161-1D6A-4D04-BEF7-A3263E106662}" type="presOf" srcId="{2CA457AF-8A2C-44CD-8C94-3BCB2A74DD91}" destId="{5DFCF099-C60F-4B0F-9A36-4CCF60813D04}" srcOrd="0" destOrd="0" presId="urn:microsoft.com/office/officeart/2005/8/layout/vList2"/>
    <dgm:cxn modelId="{13F517EB-67FE-4990-9F36-F3EADC94F531}" type="presOf" srcId="{8ACC6EA2-A593-4725-88D9-6E8D988E7081}" destId="{0F4A985A-A85D-4C57-8920-C8174B77155C}" srcOrd="0" destOrd="0" presId="urn:microsoft.com/office/officeart/2005/8/layout/vList2"/>
    <dgm:cxn modelId="{7A2FD905-66DD-494B-85F5-259E838BC7E2}" type="presOf" srcId="{646EAE8E-4251-4C56-86FF-4A37AE04FF31}" destId="{CA08095D-584A-4D9C-876B-7460BB01D429}" srcOrd="0" destOrd="0" presId="urn:microsoft.com/office/officeart/2005/8/layout/vList2"/>
    <dgm:cxn modelId="{D780C7BA-F93B-44A6-9BDE-7CFFAA075820}" srcId="{8ACC6EA2-A593-4725-88D9-6E8D988E7081}" destId="{835EFB17-B65C-4BB0-8646-D35DEBD9FF8E}" srcOrd="2" destOrd="0" parTransId="{AF33D3E3-F782-483D-8D3C-1380AC54CD3B}" sibTransId="{03472B71-390E-4EF5-9B6C-075F6633614A}"/>
    <dgm:cxn modelId="{8C603468-9260-4932-A7AF-7E031BDFF1D0}" type="presParOf" srcId="{0F4A985A-A85D-4C57-8920-C8174B77155C}" destId="{CA08095D-584A-4D9C-876B-7460BB01D429}" srcOrd="0" destOrd="0" presId="urn:microsoft.com/office/officeart/2005/8/layout/vList2"/>
    <dgm:cxn modelId="{FD8B8E38-7992-42F4-AD67-A50352E7E94D}" type="presParOf" srcId="{0F4A985A-A85D-4C57-8920-C8174B77155C}" destId="{E06C690F-3A70-4E68-B72D-8903E910C531}" srcOrd="1" destOrd="0" presId="urn:microsoft.com/office/officeart/2005/8/layout/vList2"/>
    <dgm:cxn modelId="{7A5B5EE8-DFB2-4FBA-A435-E2B11529AA3B}" type="presParOf" srcId="{0F4A985A-A85D-4C57-8920-C8174B77155C}" destId="{558EFE5B-FED4-44D5-997E-C8A8F89B56E8}" srcOrd="2" destOrd="0" presId="urn:microsoft.com/office/officeart/2005/8/layout/vList2"/>
    <dgm:cxn modelId="{21D58AB8-36A6-4A47-A123-04848361E9A9}" type="presParOf" srcId="{0F4A985A-A85D-4C57-8920-C8174B77155C}" destId="{A7FFD266-E08D-4589-9BD4-C1584E6188DB}" srcOrd="3" destOrd="0" presId="urn:microsoft.com/office/officeart/2005/8/layout/vList2"/>
    <dgm:cxn modelId="{914358CA-8039-432D-BED2-01B7B3DA8566}" type="presParOf" srcId="{0F4A985A-A85D-4C57-8920-C8174B77155C}" destId="{776851E2-C65C-403E-8D95-ACD7EE2BF5C7}" srcOrd="4" destOrd="0" presId="urn:microsoft.com/office/officeart/2005/8/layout/vList2"/>
    <dgm:cxn modelId="{08442056-0A22-44BA-9A4C-CFA18FAC6487}" type="presParOf" srcId="{0F4A985A-A85D-4C57-8920-C8174B77155C}" destId="{818B7A58-3E84-4A7F-8006-8ABDDB0A1202}" srcOrd="5" destOrd="0" presId="urn:microsoft.com/office/officeart/2005/8/layout/vList2"/>
    <dgm:cxn modelId="{8FC617AE-9EF0-4048-8412-73EFB284F7F1}" type="presParOf" srcId="{0F4A985A-A85D-4C57-8920-C8174B77155C}" destId="{B55FBD29-4EF3-47EF-A6F7-EFB6886121B7}" srcOrd="6" destOrd="0" presId="urn:microsoft.com/office/officeart/2005/8/layout/vList2"/>
    <dgm:cxn modelId="{12B5FC64-2F24-45D5-B099-96E629B9CB67}" type="presParOf" srcId="{0F4A985A-A85D-4C57-8920-C8174B77155C}" destId="{29F2E133-8461-4735-B314-4A4FD0E13148}" srcOrd="7" destOrd="0" presId="urn:microsoft.com/office/officeart/2005/8/layout/vList2"/>
    <dgm:cxn modelId="{7BC2FD20-FE8A-4999-B501-233CEAF96F21}" type="presParOf" srcId="{0F4A985A-A85D-4C57-8920-C8174B77155C}" destId="{5DFCF099-C60F-4B0F-9A36-4CCF60813D04}" srcOrd="8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EB352-EBC2-4842-A731-BC259C0D80DB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8F25B-D794-4059-A2DB-E54104713FC3}">
      <dgm:prSet/>
      <dgm:spPr/>
      <dgm:t>
        <a:bodyPr/>
        <a:lstStyle/>
        <a:p>
          <a:pPr rtl="0"/>
          <a:r>
            <a:rPr lang="en-US" smtClean="0"/>
            <a:t>বাংলাদেশের  ক্ষুদ্র নৃগোষ্টী</a:t>
          </a:r>
          <a:endParaRPr lang="en-US"/>
        </a:p>
      </dgm:t>
    </dgm:pt>
    <dgm:pt modelId="{E362BC6F-7AEF-4D80-B0E5-A70569C32AF5}" type="parTrans" cxnId="{2D925716-D71E-4988-917D-12DF843E6EE5}">
      <dgm:prSet/>
      <dgm:spPr/>
      <dgm:t>
        <a:bodyPr/>
        <a:lstStyle/>
        <a:p>
          <a:endParaRPr lang="en-US"/>
        </a:p>
      </dgm:t>
    </dgm:pt>
    <dgm:pt modelId="{7A1CA6DE-08AE-4EA5-8286-F8CFFDF5D279}" type="sibTrans" cxnId="{2D925716-D71E-4988-917D-12DF843E6EE5}">
      <dgm:prSet/>
      <dgm:spPr/>
      <dgm:t>
        <a:bodyPr/>
        <a:lstStyle/>
        <a:p>
          <a:endParaRPr lang="en-US"/>
        </a:p>
      </dgm:t>
    </dgm:pt>
    <dgm:pt modelId="{EE5E72D6-FA91-443B-A07A-27D333E7BD8A}">
      <dgm:prSet/>
      <dgm:spPr/>
      <dgm:t>
        <a:bodyPr/>
        <a:lstStyle/>
        <a:p>
          <a:pPr rtl="0"/>
          <a:r>
            <a:rPr lang="en-US" smtClean="0"/>
            <a:t>খাসিয়া</a:t>
          </a:r>
          <a:endParaRPr lang="en-US"/>
        </a:p>
      </dgm:t>
    </dgm:pt>
    <dgm:pt modelId="{9825997B-F7A2-43A8-A42F-F5A3B8A5B0C7}" type="parTrans" cxnId="{9F34934C-CA1E-419A-AEAD-34C1675F5CFB}">
      <dgm:prSet/>
      <dgm:spPr/>
      <dgm:t>
        <a:bodyPr/>
        <a:lstStyle/>
        <a:p>
          <a:endParaRPr lang="en-US"/>
        </a:p>
      </dgm:t>
    </dgm:pt>
    <dgm:pt modelId="{17FACB3D-00D3-4787-98C8-5B091390C8B4}" type="sibTrans" cxnId="{9F34934C-CA1E-419A-AEAD-34C1675F5CFB}">
      <dgm:prSet/>
      <dgm:spPr/>
      <dgm:t>
        <a:bodyPr/>
        <a:lstStyle/>
        <a:p>
          <a:endParaRPr lang="en-US"/>
        </a:p>
      </dgm:t>
    </dgm:pt>
    <dgm:pt modelId="{848170E7-668E-46C9-B8BF-B22731C71ADF}" type="pres">
      <dgm:prSet presAssocID="{19BEB352-EBC2-4842-A731-BC259C0D80D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DBFAA99-098B-4849-9F08-4E9255400410}" type="pres">
      <dgm:prSet presAssocID="{19BEB352-EBC2-4842-A731-BC259C0D80DB}" presName="pyramid" presStyleLbl="node1" presStyleIdx="0" presStyleCnt="1"/>
      <dgm:spPr>
        <a:solidFill>
          <a:srgbClr val="FF0066"/>
        </a:solidFill>
      </dgm:spPr>
    </dgm:pt>
    <dgm:pt modelId="{AD646C13-C08F-47D0-9238-8C59B5B35F43}" type="pres">
      <dgm:prSet presAssocID="{19BEB352-EBC2-4842-A731-BC259C0D80DB}" presName="theList" presStyleCnt="0"/>
      <dgm:spPr/>
    </dgm:pt>
    <dgm:pt modelId="{6B6B2585-432E-42A6-9C02-9E31D959E97C}" type="pres">
      <dgm:prSet presAssocID="{9458F25B-D794-4059-A2DB-E54104713FC3}" presName="aNode" presStyleLbl="fgAcc1" presStyleIdx="0" presStyleCnt="2" custScaleX="108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3E84D-CF6A-4669-9E2D-04B1DA204B92}" type="pres">
      <dgm:prSet presAssocID="{9458F25B-D794-4059-A2DB-E54104713FC3}" presName="aSpace" presStyleCnt="0"/>
      <dgm:spPr/>
    </dgm:pt>
    <dgm:pt modelId="{25862DCD-7DEC-47C4-8889-C6052F7AE5B0}" type="pres">
      <dgm:prSet presAssocID="{EE5E72D6-FA91-443B-A07A-27D333E7BD8A}" presName="aNode" presStyleLbl="fgAcc1" presStyleIdx="1" presStyleCnt="2" custScaleX="11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EEF6A-640A-4384-8AE1-6405076CE427}" type="pres">
      <dgm:prSet presAssocID="{EE5E72D6-FA91-443B-A07A-27D333E7BD8A}" presName="aSpace" presStyleCnt="0"/>
      <dgm:spPr/>
    </dgm:pt>
  </dgm:ptLst>
  <dgm:cxnLst>
    <dgm:cxn modelId="{2D925716-D71E-4988-917D-12DF843E6EE5}" srcId="{19BEB352-EBC2-4842-A731-BC259C0D80DB}" destId="{9458F25B-D794-4059-A2DB-E54104713FC3}" srcOrd="0" destOrd="0" parTransId="{E362BC6F-7AEF-4D80-B0E5-A70569C32AF5}" sibTransId="{7A1CA6DE-08AE-4EA5-8286-F8CFFDF5D279}"/>
    <dgm:cxn modelId="{E9E205C7-C2AA-4B4F-9FA4-FD39C7B52B58}" type="presOf" srcId="{19BEB352-EBC2-4842-A731-BC259C0D80DB}" destId="{848170E7-668E-46C9-B8BF-B22731C71ADF}" srcOrd="0" destOrd="0" presId="urn:microsoft.com/office/officeart/2005/8/layout/pyramid2"/>
    <dgm:cxn modelId="{9F34934C-CA1E-419A-AEAD-34C1675F5CFB}" srcId="{19BEB352-EBC2-4842-A731-BC259C0D80DB}" destId="{EE5E72D6-FA91-443B-A07A-27D333E7BD8A}" srcOrd="1" destOrd="0" parTransId="{9825997B-F7A2-43A8-A42F-F5A3B8A5B0C7}" sibTransId="{17FACB3D-00D3-4787-98C8-5B091390C8B4}"/>
    <dgm:cxn modelId="{B1B3F36A-9656-477C-9F83-05B9C90A59EC}" type="presOf" srcId="{EE5E72D6-FA91-443B-A07A-27D333E7BD8A}" destId="{25862DCD-7DEC-47C4-8889-C6052F7AE5B0}" srcOrd="0" destOrd="0" presId="urn:microsoft.com/office/officeart/2005/8/layout/pyramid2"/>
    <dgm:cxn modelId="{64D67813-00C3-457E-8898-BBF0D10E1EB9}" type="presOf" srcId="{9458F25B-D794-4059-A2DB-E54104713FC3}" destId="{6B6B2585-432E-42A6-9C02-9E31D959E97C}" srcOrd="0" destOrd="0" presId="urn:microsoft.com/office/officeart/2005/8/layout/pyramid2"/>
    <dgm:cxn modelId="{C93D055B-D0F1-4129-BC4D-59FCA2E20C2E}" type="presParOf" srcId="{848170E7-668E-46C9-B8BF-B22731C71ADF}" destId="{4DBFAA99-098B-4849-9F08-4E9255400410}" srcOrd="0" destOrd="0" presId="urn:microsoft.com/office/officeart/2005/8/layout/pyramid2"/>
    <dgm:cxn modelId="{C43BD8B3-80A2-4A2A-8D94-EEB6DBD46073}" type="presParOf" srcId="{848170E7-668E-46C9-B8BF-B22731C71ADF}" destId="{AD646C13-C08F-47D0-9238-8C59B5B35F43}" srcOrd="1" destOrd="0" presId="urn:microsoft.com/office/officeart/2005/8/layout/pyramid2"/>
    <dgm:cxn modelId="{93FB21D7-BE4E-4E01-80AB-B1C6EA8D10FF}" type="presParOf" srcId="{AD646C13-C08F-47D0-9238-8C59B5B35F43}" destId="{6B6B2585-432E-42A6-9C02-9E31D959E97C}" srcOrd="0" destOrd="0" presId="urn:microsoft.com/office/officeart/2005/8/layout/pyramid2"/>
    <dgm:cxn modelId="{D82EBBBE-251A-4DCE-81EB-910FC8F70A32}" type="presParOf" srcId="{AD646C13-C08F-47D0-9238-8C59B5B35F43}" destId="{F273E84D-CF6A-4669-9E2D-04B1DA204B92}" srcOrd="1" destOrd="0" presId="urn:microsoft.com/office/officeart/2005/8/layout/pyramid2"/>
    <dgm:cxn modelId="{4042A12C-A795-4727-AABC-4203047420BD}" type="presParOf" srcId="{AD646C13-C08F-47D0-9238-8C59B5B35F43}" destId="{25862DCD-7DEC-47C4-8889-C6052F7AE5B0}" srcOrd="2" destOrd="0" presId="urn:microsoft.com/office/officeart/2005/8/layout/pyramid2"/>
    <dgm:cxn modelId="{851CF8DB-AD44-4E8A-A580-DFDF01EB571E}" type="presParOf" srcId="{AD646C13-C08F-47D0-9238-8C59B5B35F43}" destId="{FD3EEF6A-640A-4384-8AE1-6405076CE427}" srcOrd="3" destOrd="0" presId="urn:microsoft.com/office/officeart/2005/8/layout/pyramid2"/>
  </dgm:cxnLst>
  <dgm:bg>
    <a:solidFill>
      <a:srgbClr val="5100A2"/>
    </a:solidFill>
    <a:effectLst>
      <a:innerShdw blurRad="63500" dist="50800" dir="54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A55C-6B7A-46B3-B471-72EB15B2A8B0}">
      <dsp:nvSpPr>
        <dsp:cNvPr id="0" name=""/>
        <dsp:cNvSpPr/>
      </dsp:nvSpPr>
      <dsp:spPr>
        <a:xfrm>
          <a:off x="869956" y="602"/>
          <a:ext cx="4497919" cy="728266"/>
        </a:xfrm>
        <a:prstGeom prst="chevron">
          <a:avLst/>
        </a:prstGeom>
        <a:solidFill>
          <a:schemeClr val="bg1"/>
        </a:solidFill>
        <a:ln w="28575">
          <a:solidFill>
            <a:srgbClr val="FF99FF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4089" y="602"/>
        <a:ext cx="3769653" cy="728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8095D-584A-4D9C-876B-7460BB01D429}">
      <dsp:nvSpPr>
        <dsp:cNvPr id="0" name=""/>
        <dsp:cNvSpPr/>
      </dsp:nvSpPr>
      <dsp:spPr>
        <a:xfrm>
          <a:off x="0" y="625"/>
          <a:ext cx="6314661" cy="748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এনামুল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53" y="37178"/>
        <a:ext cx="6241555" cy="675694"/>
      </dsp:txXfrm>
    </dsp:sp>
    <dsp:sp modelId="{558EFE5B-FED4-44D5-997E-C8A8F89B56E8}">
      <dsp:nvSpPr>
        <dsp:cNvPr id="0" name=""/>
        <dsp:cNvSpPr/>
      </dsp:nvSpPr>
      <dsp:spPr>
        <a:xfrm>
          <a:off x="0" y="807025"/>
          <a:ext cx="6314661" cy="748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53" y="843578"/>
        <a:ext cx="6241555" cy="675694"/>
      </dsp:txXfrm>
    </dsp:sp>
    <dsp:sp modelId="{776851E2-C65C-403E-8D95-ACD7EE2BF5C7}">
      <dsp:nvSpPr>
        <dsp:cNvPr id="0" name=""/>
        <dsp:cNvSpPr/>
      </dsp:nvSpPr>
      <dsp:spPr>
        <a:xfrm>
          <a:off x="0" y="1613425"/>
          <a:ext cx="6314661" cy="748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কলেজ,রাজশাহী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53" y="1649978"/>
        <a:ext cx="6241555" cy="675694"/>
      </dsp:txXfrm>
    </dsp:sp>
    <dsp:sp modelId="{B55FBD29-4EF3-47EF-A6F7-EFB6886121B7}">
      <dsp:nvSpPr>
        <dsp:cNvPr id="0" name=""/>
        <dsp:cNvSpPr/>
      </dsp:nvSpPr>
      <dsp:spPr>
        <a:xfrm>
          <a:off x="0" y="2419825"/>
          <a:ext cx="6314661" cy="748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মোবাইলঃ০১৭১৫০৪১৭৯৭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53" y="2456378"/>
        <a:ext cx="6241555" cy="675694"/>
      </dsp:txXfrm>
    </dsp:sp>
    <dsp:sp modelId="{5DFCF099-C60F-4B0F-9A36-4CCF60813D04}">
      <dsp:nvSpPr>
        <dsp:cNvPr id="0" name=""/>
        <dsp:cNvSpPr/>
      </dsp:nvSpPr>
      <dsp:spPr>
        <a:xfrm>
          <a:off x="0" y="3226225"/>
          <a:ext cx="6314661" cy="748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53" y="3262778"/>
        <a:ext cx="6241555" cy="675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AA99-098B-4849-9F08-4E9255400410}">
      <dsp:nvSpPr>
        <dsp:cNvPr id="0" name=""/>
        <dsp:cNvSpPr/>
      </dsp:nvSpPr>
      <dsp:spPr>
        <a:xfrm>
          <a:off x="1586696" y="0"/>
          <a:ext cx="4181062" cy="4181062"/>
        </a:xfrm>
        <a:prstGeom prst="triangle">
          <a:avLst/>
        </a:prstGeom>
        <a:solidFill>
          <a:srgbClr val="FF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B2585-432E-42A6-9C02-9E31D959E97C}">
      <dsp:nvSpPr>
        <dsp:cNvPr id="0" name=""/>
        <dsp:cNvSpPr/>
      </dsp:nvSpPr>
      <dsp:spPr>
        <a:xfrm>
          <a:off x="3560965" y="418514"/>
          <a:ext cx="2950215" cy="1486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বাংলাদেশের  ক্ষুদ্র নৃগোষ্টী</a:t>
          </a:r>
          <a:endParaRPr lang="en-US" sz="3400" kern="1200"/>
        </a:p>
      </dsp:txBody>
      <dsp:txXfrm>
        <a:off x="3633517" y="491066"/>
        <a:ext cx="2805111" cy="1341132"/>
      </dsp:txXfrm>
    </dsp:sp>
    <dsp:sp modelId="{25862DCD-7DEC-47C4-8889-C6052F7AE5B0}">
      <dsp:nvSpPr>
        <dsp:cNvPr id="0" name=""/>
        <dsp:cNvSpPr/>
      </dsp:nvSpPr>
      <dsp:spPr>
        <a:xfrm>
          <a:off x="3462081" y="2090531"/>
          <a:ext cx="3147982" cy="1486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খাসিয়া</a:t>
          </a:r>
          <a:endParaRPr lang="en-US" sz="3400" kern="1200"/>
        </a:p>
      </dsp:txBody>
      <dsp:txXfrm>
        <a:off x="3534633" y="2163083"/>
        <a:ext cx="3002878" cy="134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63A8-49C1-4F0D-9106-0669CAFA7B46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858FD-428A-44E1-BD14-7087AA85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9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858FD-428A-44E1-BD14-7087AA850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F8C19-39C7-45E8-B426-1B19A05F8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4C5F8-FD7A-4232-9754-FD1E8D26B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02ADB1-339C-4E55-B881-EF30F55F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7D9-032F-4AFD-8DBC-4602FCFB584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EA153B-513E-48D7-A935-0F3B17F4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FF183-8C44-4412-B2C6-6D581396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04056-B8CE-4BD9-B630-6D9B4990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1BF2DF-6635-4C42-96EF-4EE9E3E5E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05865-651D-4498-8033-D4914942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D475-FFA0-40E9-9B3D-F7D6601CEFB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7A5AE-03A2-4FBE-A6DE-0C4F23F8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259BE-2CBC-41E0-954A-5C06C9FE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C8AE8E-C2E9-4E4B-9A9B-B55F4543A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B866A3-B3ED-476F-A481-07815FA6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8B288A-DC65-458E-B737-0241BD00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91E-9ED1-473E-8989-9A28611F7B7D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063DE3-2136-4648-A3DD-EB40B6FA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53997B-32CB-4CE1-B921-C08C6E8A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2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413FB-D3B3-40F5-8103-4965A070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25C5E-CBCD-4722-948A-7BE7D6B17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CA4789-DF3B-4878-9707-B7569B6F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BE65-F318-48B1-A77C-9B7A7458F2B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C09E6-86C7-46B8-BB76-2747F610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FD2713-88B3-472B-9122-78BDB43A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2FC5B-1A98-4999-A3BB-8AE5C800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F8A26B-8483-44C6-A43C-A6A42AB4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11209B-65D6-4B77-9539-5A10868B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3A9-79A2-4A34-BC49-057E2E43176D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AAF331-C9E8-439E-A0B9-ED1F4B94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4E5A9-F378-4495-AAE8-772CD856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DEE46-1C4A-4FB1-8EF3-2E93A1C9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B5E92-F17E-401F-B287-2113A117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1CD075-48E0-449D-B05C-5DF52461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49B9C3-CE8C-492A-893F-23C8005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A1E1-A620-4B5C-9640-E5E74C650D9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82CF28-F85F-47E2-A6B8-B4E71613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0CE239-0491-4026-A8B9-27186E11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673C0-D31C-4FEA-B83F-9E58E909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A4AC6F-3A56-45F7-AEE7-3A562E91E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B8DD3F-36C3-47FB-A76B-18EA714D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7EA2AF-673B-487A-9EBB-5376810D1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3A9127-3253-413C-BB0D-4513A139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4EDCAF6-0F8A-4BE2-A73F-7DA9C4E0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590E52A-A0DF-4B9A-AE89-C0279CF5D36B}" type="datetime2">
              <a:rPr lang="en-US" smtClean="0"/>
              <a:pPr/>
              <a:t>Sunday, November 22,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435954-EEC8-4383-A4DB-205D6DCA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D3200A-41B7-4EEF-9E0A-7BACCB66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E943D5"/>
                </a:solidFill>
              </a:defRPr>
            </a:lvl1pPr>
          </a:lstStyle>
          <a:p>
            <a:fld id="{238F837C-A1C6-4A9E-BC0E-4AE7289F0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6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A7A8B-8BDD-43E5-BA27-43A2E5D4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624C26-6AD0-4229-9544-7218FA84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CE3D-DC83-4771-9235-5C3673A37A18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3BD56A-79A1-49E6-A3D8-D57FD4FB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46F7FE-CD04-492B-B050-E7250270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13C474-FCFD-4D1B-9DAD-37A447DF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5FE-F96C-4265-91B5-EDFBDF2AB165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C5FE61-497D-41A1-A2D7-509DB446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44FEE1-F570-4ACE-818A-7BEF725B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8AC99-D3D9-4F43-9450-C00F91E9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419AA4-A599-4584-B9BA-20EAECF0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2D1063-AB3F-4D52-A6BD-62F9957F9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22C374-11EE-4861-A201-CC948B24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9A87-05AD-484A-A265-02DC33895EB6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D29629-B52A-4A93-B0B4-488A67B9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D68B5C-EDE3-41A2-922B-20E5E2A6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9885C-705C-4833-A1C2-69D8259C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FD93AC-35CE-457E-8A0C-A860270A3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E57C9D-0953-4A6F-856E-17B21D79B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0EC53C-0CB9-4E53-8BFC-65830DAD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C5AC-7E48-4668-AE39-D6A32C288785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E6DB09-436C-4E42-BDD3-A89B5353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81C658-511B-474E-944A-69662FC1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CBE0A7-A21A-461A-BD20-D9C55986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87AE39-7782-4317-9735-3291461A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19405-7865-4E2D-8894-D371D3F7C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20BA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D31831-43A7-43CF-9BBD-408B84DF5ED2}" type="datetime2">
              <a:rPr lang="en-US" smtClean="0"/>
              <a:pPr/>
              <a:t>Sunday, November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406E97-84B2-4583-AAAF-B099ABA22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9DFB4B-9CFD-44F7-AE2F-6FD22C764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E943D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38F837C-A1C6-4A9E-BC0E-4AE7289F09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3B342C-A5E2-40AE-BC18-8A75FEA4A1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82" y="126166"/>
            <a:ext cx="705395" cy="737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6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4EB5B9-65C3-4FDA-A836-62767B70D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3" y="2504662"/>
            <a:ext cx="3922644" cy="3644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6CDC33-B544-4BDF-BDA0-5CF76DF0C4C3}"/>
              </a:ext>
            </a:extLst>
          </p:cNvPr>
          <p:cNvSpPr txBox="1"/>
          <p:nvPr/>
        </p:nvSpPr>
        <p:spPr>
          <a:xfrm>
            <a:off x="2141231" y="0"/>
            <a:ext cx="7977808" cy="3154017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80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ডিজিটাল</a:t>
            </a:r>
            <a:r>
              <a:rPr lang="en-US" sz="8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ক্লাসে</a:t>
            </a:r>
            <a:r>
              <a:rPr lang="en-US" sz="80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সকলকে</a:t>
            </a:r>
            <a:r>
              <a:rPr lang="en-US" sz="80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স্বাগতম</a:t>
            </a:r>
            <a:endParaRPr lang="en-US" sz="8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05" y="2743200"/>
            <a:ext cx="3729482" cy="3392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4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vv.jpg"/>
          <p:cNvSpPr/>
          <p:nvPr/>
        </p:nvSpPr>
        <p:spPr>
          <a:xfrm>
            <a:off x="5804452" y="-37868"/>
            <a:ext cx="6387548" cy="6895868"/>
          </a:xfrm>
          <a:prstGeom prst="rect">
            <a:avLst/>
          </a:prstGeom>
          <a:blipFill>
            <a:blip r:embed="rId2" cstate="print"/>
            <a:srcRect/>
            <a:stretch>
              <a:fillRect t="-30000" b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0" y="0"/>
            <a:ext cx="5804452" cy="538609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জৈয়ন্তিয়া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তৎসংলগ্ন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জৈয়ন্তিয়া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বসবাস।আসাম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ঘটে।বর্তমানে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তমাবিল,জাফলং,জৈয়ন্তাপুর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কুলাউড়ার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আসাম,মেঘালয়,পাঞ্জাব,উত্তর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21348" y="124239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9043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নৃগোষ্টীগত</a:t>
            </a:r>
            <a:r>
              <a:rPr lang="en-US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মঙ্গোলীয়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নৃগোষ্টীর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অন্তর্ভুক্ত।তাদের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মুখমন্ডল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গোলাকার,নাক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চ্যাপটা,চোখ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ছোট,চোয়াল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উচু,গায়ের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ফর্সা,পায়ের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সরু,উচ্চতা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মাঝারি।চীনা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বার্মিজদের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জনসংখ্যাঃ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কম।বর্তমানে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3" y="0"/>
            <a:ext cx="5287618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6540"/>
            <a:ext cx="8560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।গোত্র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মতে,খাসিয়াদের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রয়েছে।যেমন-নউফালাঙ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মারামস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লুঙ্গামস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দিকোস।সামসুল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করেন।যথাঃ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লাংদুহ,লিনগ্যানবার,বুই,কনার,সিম,টেং।এছাড়াও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উপগোত্র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রয়েছে।সৌরভ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জৈয়ন্তিয়া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উপগোত্র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যেমনঃ-সাথী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নাইয়াং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রমবাই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লানং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খৈরম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ইয়াংইড।আবার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জৈয়ন্তিয়া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উপগোত্র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রয়েছে।যেমন-তেনজং,রিংগাই,লিমবা,টংপের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কংওয়াং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4" y="10807"/>
            <a:ext cx="3631096" cy="2030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8560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4000" dirty="0" smtClean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endParaRPr lang="en-US" sz="4000" dirty="0" smtClean="0">
              <a:solidFill>
                <a:srgbClr val="5100A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১।গ্রামীণ </a:t>
            </a:r>
            <a:r>
              <a:rPr lang="en-US" sz="4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পুঞ্জি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পুঞ্জিতে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করে।খাসিয়রা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চলে।প্রতিটি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হেডম্যান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থাকেন।প্রতিটি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অর্পিত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83" y="4459357"/>
            <a:ext cx="3591338" cy="239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83" y="2040835"/>
            <a:ext cx="3591338" cy="24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5" y="0"/>
            <a:ext cx="3564836" cy="3472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6404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মাতৃসূত্রীয়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মাতৃস্থানীয়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প্রচলিত।খাসিয়া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কনিষ্ঠ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খাদ্দু”বলা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স্বগোত্রীয়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বহির্গোত্রীয়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প্রচলিত।এছাড়াও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মনোমিলন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অবিভাবক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বিবাহ-বিচ্ছেদঃ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বেশী।নারীরা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বিবাহ-বিচ্ছেদের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হয়।সেখানে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দেয়।স্ত্রী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অবজ্ঞাভরে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বিবাহ-বিচ্ছেদ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600" dirty="0"/>
          </a:p>
        </p:txBody>
      </p:sp>
      <p:pic>
        <p:nvPicPr>
          <p:cNvPr id="5" name="Picture 2" descr="C:\Users\unicom\Documents\shakhawat hossain\CHAPTER\couple-Hindu-priest-Bali-wedding-ceremony-Indone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418" y="3472070"/>
            <a:ext cx="3551582" cy="3385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0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657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থাকে।খাসিয়াদের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অন্যতম।পাশাপাশি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ওয়ার্কসপ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জীবনধারাঃ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পাহাড়,টিলা,বনঝোপ-ঝাড়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পাটাতনের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54" y="1974574"/>
            <a:ext cx="3339547" cy="2080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53" y="0"/>
            <a:ext cx="3339548" cy="197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53" y="4200939"/>
            <a:ext cx="3339547" cy="2657061"/>
          </a:xfrm>
          <a:prstGeom prst="rect">
            <a:avLst/>
          </a:prstGeom>
        </p:spPr>
      </p:pic>
      <p:pic>
        <p:nvPicPr>
          <p:cNvPr id="6" name="Picture 2" descr="C:\Users\unicom\Documents\shakhawat hossain\CHAPTER\4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1845" y="2517913"/>
            <a:ext cx="3591338" cy="168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4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621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মাংশ,শাক-সবজি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খাদ্য।মদ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পানীয়।তারা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মহুয়া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কা-ইয়াদ-পুদকা’নামে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3202770"/>
            <a:ext cx="3829878" cy="3412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0"/>
            <a:ext cx="3829878" cy="320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32" y="3485322"/>
            <a:ext cx="4552120" cy="3160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8762"/>
            <a:ext cx="3690732" cy="2737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1722" y="66260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সিদল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1722" y="454242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কুইসাইন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3" y="0"/>
            <a:ext cx="4134678" cy="2941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4" y="2941983"/>
            <a:ext cx="4134677" cy="2941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0573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পরিস্কার-পরিচ্ছন্ন।খাসিয়া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কাজিম-পিন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কাজৈন-সেম’নামে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লুঙ্গির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পরে।এর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পরে,যা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ফুংগ-মারুং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পকেটবিহীন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লুঙ্গি।এছাড়াও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যাইনডপ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পিয়েন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থাপমু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জইনসেম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46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9115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উপাস্যক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পূর্বপুরূষ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প্রচলিত।অর্থা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সর্বপ্রাণবাদী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উবলাই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নাংথই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সৃষ্টিকর্তা।এরা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পারলৌকিক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সাংদুহ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সাংদুহ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মোরগ-মুরগি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৯০%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ধার্মান্তরিত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pic>
        <p:nvPicPr>
          <p:cNvPr id="3" name="Picture 2" descr="C:\Users\unicom\Documents\shakhawat hossain\CHAPTER\kathmandu-nepal-september-24-2011-600w-298264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1548" y="269022"/>
            <a:ext cx="4280452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4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1633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	</a:t>
            </a:r>
            <a:r>
              <a:rPr lang="en-US" sz="3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শিল্পকলা,নৃত্য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জুড়িমেলা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ভার।তারা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করে।যেমন-বাঁশের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সিল্লার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অনুষঙ্গ।তাদের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কা-শাদ-সুক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মেনসিম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কা-শাদ-কুটস্যাম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লিংকা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কা-শাদ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নশাকাই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নৃত্য।খাসিয়ারা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নোংগক্রেম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সিনসারকে’কে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বেহদিয়েং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খৃলাম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দোতারা,মেরিংগদ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মেরিনথিং,সারং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ফুটবল,ভলিবল,ব্যাডমিন্টন,দাবা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0"/>
            <a:ext cx="4028661" cy="1676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0" y="1676028"/>
            <a:ext cx="4028660" cy="168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3365866"/>
            <a:ext cx="4028662" cy="1802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5" y="5168162"/>
            <a:ext cx="4055165" cy="1689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57252" y="1676028"/>
            <a:ext cx="22926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শাদসুক</a:t>
            </a:r>
            <a:r>
              <a:rPr lang="en-US" dirty="0" smtClean="0"/>
              <a:t> </a:t>
            </a:r>
            <a:r>
              <a:rPr lang="en-US" dirty="0" err="1" smtClean="0"/>
              <a:t>মেনসিম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57252" y="3478324"/>
            <a:ext cx="22926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কুটস্যাম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59078" y="5285383"/>
            <a:ext cx="22926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বর্ষবিদায়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2" y="5473148"/>
            <a:ext cx="2146851" cy="13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ভাষাঃ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অষ্ট্রো-এশিয়াটিক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মনখেইম”নামে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অন্ত্যেষ্টিক্রিয়াঃ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মৃতদেহকে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মৃতদেহকে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জিমপুং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হয়।পরে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99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432396"/>
              </p:ext>
            </p:extLst>
          </p:nvPr>
        </p:nvGraphicFramePr>
        <p:xfrm>
          <a:off x="3322983" y="887895"/>
          <a:ext cx="6082748" cy="72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230370"/>
              </p:ext>
            </p:extLst>
          </p:nvPr>
        </p:nvGraphicFramePr>
        <p:xfrm>
          <a:off x="1550504" y="1987826"/>
          <a:ext cx="6314661" cy="397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4"/>
          <a:stretch/>
        </p:blipFill>
        <p:spPr>
          <a:xfrm>
            <a:off x="7792278" y="1696277"/>
            <a:ext cx="3246781" cy="4426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832E20-1504-4ECF-B0A3-1479871DA8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530" y="2852530"/>
            <a:ext cx="6858000" cy="1152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832E20-1504-4ECF-B0A3-1479871DA8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24505"/>
            <a:ext cx="10386391" cy="757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832E20-1504-4ECF-B0A3-1479871DA8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409" y="6122504"/>
            <a:ext cx="10190920" cy="735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832E20-1504-4ECF-B0A3-1479871DA8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6266" y="2786268"/>
            <a:ext cx="6858000" cy="12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-1"/>
            <a:ext cx="6095999" cy="158234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2311208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1D2129"/>
                </a:solidFill>
                <a:latin typeface="+mj-lt"/>
              </a:rPr>
              <a:t>১। খাসিয়াদের প্রধান দেবতার নাম কী?</a:t>
            </a:r>
            <a:r>
              <a:rPr lang="as-IN" sz="2400" dirty="0">
                <a:latin typeface="+mj-lt"/>
              </a:rPr>
              <a:t/>
            </a:r>
            <a:br>
              <a:rPr lang="as-IN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	</a:t>
            </a:r>
            <a:r>
              <a:rPr lang="as-IN" sz="1200" dirty="0" smtClean="0">
                <a:solidFill>
                  <a:srgbClr val="1D2129"/>
                </a:solidFill>
                <a:latin typeface="+mj-lt"/>
              </a:rPr>
              <a:t>উত্তর </a:t>
            </a:r>
            <a:r>
              <a:rPr lang="as-IN" sz="1200" dirty="0">
                <a:solidFill>
                  <a:srgbClr val="1D2129"/>
                </a:solidFill>
                <a:latin typeface="+mj-lt"/>
              </a:rPr>
              <a:t>: উব্লাই নাংথউ</a:t>
            </a:r>
            <a:r>
              <a:rPr lang="as-IN" sz="1200" dirty="0">
                <a:latin typeface="+mj-lt"/>
              </a:rPr>
              <a:t/>
            </a:r>
            <a:br>
              <a:rPr lang="as-IN" sz="1200" dirty="0">
                <a:latin typeface="+mj-lt"/>
              </a:rPr>
            </a:br>
            <a:r>
              <a:rPr lang="as-IN" sz="2400" dirty="0">
                <a:solidFill>
                  <a:srgbClr val="1D2129"/>
                </a:solidFill>
                <a:latin typeface="+mj-lt"/>
              </a:rPr>
              <a:t>২। খাসিয়াদের নিজস্ব ভাষার নাম কী?</a:t>
            </a:r>
            <a:r>
              <a:rPr lang="as-IN" sz="2400" dirty="0">
                <a:latin typeface="+mj-lt"/>
              </a:rPr>
              <a:t/>
            </a:r>
            <a:br>
              <a:rPr lang="as-IN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	</a:t>
            </a:r>
            <a:r>
              <a:rPr lang="as-IN" sz="1400" dirty="0" smtClean="0">
                <a:solidFill>
                  <a:srgbClr val="1D2129"/>
                </a:solidFill>
                <a:latin typeface="+mj-lt"/>
              </a:rPr>
              <a:t>উত্তর </a:t>
            </a:r>
            <a:r>
              <a:rPr lang="as-IN" sz="1400" dirty="0">
                <a:solidFill>
                  <a:srgbClr val="1D2129"/>
                </a:solidFill>
                <a:latin typeface="+mj-lt"/>
              </a:rPr>
              <a:t>: মনখেমে</a:t>
            </a:r>
            <a:r>
              <a:rPr lang="as-IN" sz="1400" dirty="0">
                <a:latin typeface="+mj-lt"/>
              </a:rPr>
              <a:t/>
            </a:r>
            <a:br>
              <a:rPr lang="as-IN" sz="1400" dirty="0">
                <a:latin typeface="+mj-lt"/>
              </a:rPr>
            </a:br>
            <a:r>
              <a:rPr lang="as-IN" sz="2400" dirty="0">
                <a:solidFill>
                  <a:srgbClr val="1D2129"/>
                </a:solidFill>
                <a:latin typeface="+mj-lt"/>
              </a:rPr>
              <a:t>৩। খাসিয়া সমাজ কী ধরনের সমাজব্যবস্থা?</a:t>
            </a:r>
            <a:r>
              <a:rPr lang="as-IN" sz="2400" dirty="0">
                <a:latin typeface="+mj-lt"/>
              </a:rPr>
              <a:t/>
            </a:r>
            <a:br>
              <a:rPr lang="as-IN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	</a:t>
            </a:r>
            <a:r>
              <a:rPr lang="as-IN" sz="1400" dirty="0" smtClean="0">
                <a:solidFill>
                  <a:srgbClr val="1D2129"/>
                </a:solidFill>
                <a:latin typeface="+mj-lt"/>
              </a:rPr>
              <a:t>উত্তর </a:t>
            </a:r>
            <a:r>
              <a:rPr lang="as-IN" sz="1400" dirty="0">
                <a:solidFill>
                  <a:srgbClr val="1D2129"/>
                </a:solidFill>
                <a:latin typeface="+mj-lt"/>
              </a:rPr>
              <a:t>: মাতৃতান্ত্রিক</a:t>
            </a:r>
            <a:r>
              <a:rPr lang="as-IN" sz="1400" dirty="0">
                <a:latin typeface="+mj-lt"/>
              </a:rPr>
              <a:t/>
            </a:r>
            <a:br>
              <a:rPr lang="as-IN" sz="1400" dirty="0">
                <a:latin typeface="+mj-lt"/>
              </a:rPr>
            </a:br>
            <a:r>
              <a:rPr lang="as-IN" sz="2400" dirty="0">
                <a:solidFill>
                  <a:srgbClr val="1D2129"/>
                </a:solidFill>
                <a:latin typeface="+mj-lt"/>
              </a:rPr>
              <a:t>৪। খাসিয়া জনগোষ্ঠী কী কাজ করে </a:t>
            </a:r>
            <a:r>
              <a:rPr lang="as-IN" sz="2400" dirty="0" smtClean="0">
                <a:solidFill>
                  <a:srgbClr val="1D2129"/>
                </a:solidFill>
                <a:latin typeface="+mj-lt"/>
              </a:rPr>
              <a:t>জীবিকা</a:t>
            </a:r>
            <a:r>
              <a:rPr lang="en-US" sz="2400" dirty="0" smtClean="0">
                <a:solidFill>
                  <a:srgbClr val="1D2129"/>
                </a:solidFill>
                <a:latin typeface="+mj-lt"/>
              </a:rPr>
              <a:t> </a:t>
            </a:r>
            <a:r>
              <a:rPr lang="as-IN" sz="2400" dirty="0" smtClean="0">
                <a:solidFill>
                  <a:srgbClr val="1D2129"/>
                </a:solidFill>
                <a:latin typeface="+mj-lt"/>
              </a:rPr>
              <a:t>নির্বাহ </a:t>
            </a:r>
            <a:r>
              <a:rPr lang="as-IN" sz="2400" dirty="0">
                <a:solidFill>
                  <a:srgbClr val="1D2129"/>
                </a:solidFill>
                <a:latin typeface="+mj-lt"/>
              </a:rPr>
              <a:t>করে?</a:t>
            </a:r>
            <a:r>
              <a:rPr lang="as-IN" sz="2400" dirty="0">
                <a:latin typeface="+mj-lt"/>
              </a:rPr>
              <a:t/>
            </a:r>
            <a:br>
              <a:rPr lang="as-IN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	</a:t>
            </a:r>
            <a:r>
              <a:rPr lang="as-IN" sz="1400" dirty="0" smtClean="0">
                <a:solidFill>
                  <a:srgbClr val="1D2129"/>
                </a:solidFill>
                <a:latin typeface="+mj-lt"/>
              </a:rPr>
              <a:t>উত্তর </a:t>
            </a:r>
            <a:r>
              <a:rPr lang="as-IN" sz="1400" dirty="0">
                <a:solidFill>
                  <a:srgbClr val="1D2129"/>
                </a:solidFill>
                <a:latin typeface="+mj-lt"/>
              </a:rPr>
              <a:t>: কৃষিকাজ</a:t>
            </a:r>
            <a:r>
              <a:rPr lang="as-IN" sz="1400" dirty="0">
                <a:latin typeface="+mj-lt"/>
              </a:rPr>
              <a:t/>
            </a:r>
            <a:br>
              <a:rPr lang="as-IN" sz="1400" dirty="0">
                <a:latin typeface="+mj-lt"/>
              </a:rPr>
            </a:br>
            <a:r>
              <a:rPr lang="as-IN" sz="2400" dirty="0">
                <a:solidFill>
                  <a:srgbClr val="1D2129"/>
                </a:solidFill>
                <a:latin typeface="+mj-lt"/>
              </a:rPr>
              <a:t>৫। খাসিয়াদের প্রধান খাদ্য কী কী?</a:t>
            </a:r>
            <a:r>
              <a:rPr lang="as-IN" sz="2400" dirty="0">
                <a:latin typeface="+mj-lt"/>
              </a:rPr>
              <a:t/>
            </a:r>
            <a:br>
              <a:rPr lang="as-IN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	</a:t>
            </a:r>
            <a:r>
              <a:rPr lang="as-IN" sz="1400" dirty="0" smtClean="0">
                <a:solidFill>
                  <a:srgbClr val="1D2129"/>
                </a:solidFill>
                <a:latin typeface="+mj-lt"/>
              </a:rPr>
              <a:t>উত্তর </a:t>
            </a:r>
            <a:r>
              <a:rPr lang="as-IN" sz="1400" dirty="0">
                <a:solidFill>
                  <a:srgbClr val="1D2129"/>
                </a:solidFill>
                <a:latin typeface="+mj-lt"/>
              </a:rPr>
              <a:t>: ভাত, মাংস, শুঁটকি মাছ, মধু</a:t>
            </a:r>
            <a:r>
              <a:rPr lang="as-IN" sz="1400" dirty="0">
                <a:latin typeface="+mj-lt"/>
              </a:rPr>
              <a:t/>
            </a:r>
            <a:br>
              <a:rPr lang="as-IN" sz="1400" dirty="0">
                <a:latin typeface="+mj-lt"/>
              </a:rPr>
            </a:br>
            <a:r>
              <a:rPr lang="as-IN" sz="2400" dirty="0">
                <a:solidFill>
                  <a:srgbClr val="1D2129"/>
                </a:solidFill>
                <a:latin typeface="+mj-lt"/>
              </a:rPr>
              <a:t>৬। খাসিয়া ছেলেদের পোশাকের নাম কী?</a:t>
            </a:r>
            <a:r>
              <a:rPr lang="as-IN" sz="2400" dirty="0">
                <a:latin typeface="+mj-lt"/>
              </a:rPr>
              <a:t/>
            </a:r>
            <a:br>
              <a:rPr lang="as-IN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	</a:t>
            </a:r>
            <a:r>
              <a:rPr lang="as-IN" sz="1400" dirty="0" smtClean="0">
                <a:solidFill>
                  <a:srgbClr val="1D2129"/>
                </a:solidFill>
                <a:latin typeface="+mj-lt"/>
              </a:rPr>
              <a:t>উত্তর </a:t>
            </a:r>
            <a:r>
              <a:rPr lang="as-IN" sz="1400" dirty="0">
                <a:solidFill>
                  <a:srgbClr val="1D2129"/>
                </a:solidFill>
                <a:latin typeface="+mj-lt"/>
              </a:rPr>
              <a:t>: ফুংগ মারুং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0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460" y="410818"/>
            <a:ext cx="6573077" cy="204083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685" y="3776870"/>
            <a:ext cx="991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109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4139" y="2610678"/>
            <a:ext cx="5923721" cy="318052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8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88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9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4882" y="614199"/>
            <a:ext cx="5782235" cy="126919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080" y="2098544"/>
            <a:ext cx="8297838" cy="417621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সমাজবিজ্ঞান</a:t>
            </a:r>
            <a:r>
              <a:rPr lang="en-US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পত্র)</a:t>
            </a:r>
            <a:endParaRPr lang="bn-IN" sz="4050" b="1" dirty="0">
              <a:ln/>
              <a:solidFill>
                <a:srgbClr val="F42A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অধ্যায়ঃ-চতুর্থ</a:t>
            </a:r>
            <a:r>
              <a:rPr lang="en-US" sz="405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IN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নৃগোষ্টীর জীবনধারা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CC3C5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পাঠঃ- </a:t>
            </a:r>
            <a:r>
              <a:rPr lang="en-US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</a:t>
            </a:r>
            <a:endParaRPr lang="bn-IN" sz="4050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০/২০১৭ </a:t>
            </a:r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88A0E0-90DC-4E46-8D81-0DEA2C041741}"/>
              </a:ext>
            </a:extLst>
          </p:cNvPr>
          <p:cNvSpPr txBox="1"/>
          <p:nvPr/>
        </p:nvSpPr>
        <p:spPr>
          <a:xfrm>
            <a:off x="2219402" y="0"/>
            <a:ext cx="7762798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ইঙ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7"/>
            <a:ext cx="6608618" cy="5957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830997"/>
            <a:ext cx="5583381" cy="59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7" y="-1"/>
            <a:ext cx="5936974" cy="597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5027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2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37C-A1C6-4A9E-BC0E-4AE7289F09A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0"/>
            <a:ext cx="555999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617"/>
            <a:ext cx="5592417" cy="3645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17" y="3048000"/>
            <a:ext cx="6487645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5000"/>
            <a:ext cx="6520070" cy="31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EFC8A9-6BB5-46F8-9551-228E0EE88C12}"/>
              </a:ext>
            </a:extLst>
          </p:cNvPr>
          <p:cNvSpPr txBox="1"/>
          <p:nvPr/>
        </p:nvSpPr>
        <p:spPr>
          <a:xfrm>
            <a:off x="1874891" y="-1"/>
            <a:ext cx="8397134" cy="2676939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 </a:t>
            </a:r>
            <a:r>
              <a:rPr lang="en-US" sz="8000" b="1" i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8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5213427"/>
              </p:ext>
            </p:extLst>
          </p:nvPr>
        </p:nvGraphicFramePr>
        <p:xfrm>
          <a:off x="1874890" y="2676938"/>
          <a:ext cx="8196761" cy="418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6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-1"/>
            <a:ext cx="7262191" cy="267693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69" y="2867323"/>
            <a:ext cx="11095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200000"/>
              </a:lnSpc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200000"/>
              </a:lnSpc>
            </a:pP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369" y="2131764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3600" dirty="0">
                <a:solidFill>
                  <a:srgbClr val="5100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endParaRPr lang="en-US" sz="3600" dirty="0">
              <a:solidFill>
                <a:srgbClr val="5100A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3129769"/>
            <a:ext cx="1066800" cy="723196"/>
          </a:xfrm>
          <a:prstGeom prst="rightArrow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    ১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14785" y="4171773"/>
            <a:ext cx="1066800" cy="723196"/>
          </a:xfrm>
          <a:prstGeom prst="rightArrow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   ২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0" y="5213778"/>
            <a:ext cx="1066800" cy="723196"/>
          </a:xfrm>
          <a:prstGeom prst="rightArrow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CC00CC"/>
                  </a:solidFill>
                </a:ln>
              </a:rPr>
              <a:t>     ৩</a:t>
            </a:r>
            <a:endParaRPr lang="en-US" sz="2400" dirty="0">
              <a:ln>
                <a:solidFill>
                  <a:srgbClr val="CC00CC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947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9753600" cy="38862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0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বিষয়বস্তু</a:t>
            </a:r>
            <a:r>
              <a:rPr lang="en-US" sz="60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আলোচনা</a:t>
            </a:r>
            <a:endParaRPr lang="en-US" sz="600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CC00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2971800"/>
            <a:ext cx="182880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৩০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35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139</Words>
  <Application>Microsoft Office PowerPoint</Application>
  <PresentationFormat>Widescreen</PresentationFormat>
  <Paragraphs>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SutonnySushreeOMJ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194</cp:revision>
  <dcterms:created xsi:type="dcterms:W3CDTF">2020-05-21T16:04:42Z</dcterms:created>
  <dcterms:modified xsi:type="dcterms:W3CDTF">2020-11-22T04:43:30Z</dcterms:modified>
</cp:coreProperties>
</file>