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58" r:id="rId5"/>
    <p:sldId id="282" r:id="rId6"/>
    <p:sldId id="281" r:id="rId7"/>
    <p:sldId id="275" r:id="rId8"/>
    <p:sldId id="271" r:id="rId9"/>
    <p:sldId id="259" r:id="rId10"/>
    <p:sldId id="260" r:id="rId11"/>
    <p:sldId id="284" r:id="rId12"/>
    <p:sldId id="264" r:id="rId13"/>
    <p:sldId id="291" r:id="rId14"/>
    <p:sldId id="266" r:id="rId15"/>
    <p:sldId id="285" r:id="rId16"/>
    <p:sldId id="265" r:id="rId17"/>
    <p:sldId id="283" r:id="rId18"/>
    <p:sldId id="286" r:id="rId19"/>
    <p:sldId id="290" r:id="rId20"/>
    <p:sldId id="277" r:id="rId21"/>
    <p:sldId id="287" r:id="rId22"/>
    <p:sldId id="270" r:id="rId23"/>
    <p:sldId id="292" r:id="rId24"/>
    <p:sldId id="289" r:id="rId25"/>
    <p:sldId id="267" r:id="rId26"/>
    <p:sldId id="268" r:id="rId27"/>
    <p:sldId id="293" r:id="rId28"/>
    <p:sldId id="272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94F"/>
    <a:srgbClr val="D016C7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65F3B-D885-4A31-AB9E-9F7376275B57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D00DC3A-F6D9-49BF-9238-88F66993A97A}">
      <dgm:prSet custT="1"/>
      <dgm:spPr/>
      <dgm:t>
        <a:bodyPr/>
        <a:lstStyle/>
        <a:p>
          <a:pPr rtl="0"/>
          <a:r>
            <a:rPr lang="bn-IN" sz="3600" b="1" smtClean="0">
              <a:latin typeface="NikoshBAN" panose="02000000000000000000" pitchFamily="2" charset="0"/>
              <a:cs typeface="NikoshBAN" panose="02000000000000000000" pitchFamily="2" charset="0"/>
            </a:rPr>
            <a:t>মোঃ এনামুল হক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2877B8-6727-4EB0-AFDB-0A5102B3FC3B}" type="parTrans" cxnId="{9FE284A7-8A5A-4D69-A171-B40CFB0EBF9D}">
      <dgm:prSet/>
      <dgm:spPr/>
      <dgm:t>
        <a:bodyPr/>
        <a:lstStyle/>
        <a:p>
          <a:endParaRPr lang="en-US"/>
        </a:p>
      </dgm:t>
    </dgm:pt>
    <dgm:pt modelId="{FE4C67D7-2A38-4789-8C02-971C4199465C}" type="sibTrans" cxnId="{9FE284A7-8A5A-4D69-A171-B40CFB0EBF9D}">
      <dgm:prSet/>
      <dgm:spPr/>
      <dgm:t>
        <a:bodyPr/>
        <a:lstStyle/>
        <a:p>
          <a:endParaRPr lang="en-US"/>
        </a:p>
      </dgm:t>
    </dgm:pt>
    <dgm:pt modelId="{64D12C51-0493-402D-902F-0F5686C63E34}">
      <dgm:prSet custT="1"/>
      <dgm:spPr/>
      <dgm:t>
        <a:bodyPr/>
        <a:lstStyle/>
        <a:p>
          <a:pPr rtl="0"/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 </a:t>
          </a:r>
          <a:r>
            <a:rPr lang="bn-BD" sz="3600" smtClean="0">
              <a:latin typeface="NikoshBAN" panose="02000000000000000000" pitchFamily="2" charset="0"/>
              <a:cs typeface="NikoshBAN" panose="02000000000000000000" pitchFamily="2" charset="0"/>
            </a:rPr>
            <a:t>সমাজ বিজ্ঞান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E3BB77-2EB3-409B-885F-FDFA4D790C95}" type="parTrans" cxnId="{490DE5FA-AA97-4D9C-823D-3D97DDEB472D}">
      <dgm:prSet/>
      <dgm:spPr/>
      <dgm:t>
        <a:bodyPr/>
        <a:lstStyle/>
        <a:p>
          <a:endParaRPr lang="en-US"/>
        </a:p>
      </dgm:t>
    </dgm:pt>
    <dgm:pt modelId="{2171A0FC-B307-4956-A0C6-BBB713514C70}" type="sibTrans" cxnId="{490DE5FA-AA97-4D9C-823D-3D97DDEB472D}">
      <dgm:prSet/>
      <dgm:spPr/>
      <dgm:t>
        <a:bodyPr/>
        <a:lstStyle/>
        <a:p>
          <a:endParaRPr lang="en-US"/>
        </a:p>
      </dgm:t>
    </dgm:pt>
    <dgm:pt modelId="{8A741E6F-6828-413E-ADA1-8AB60B96A765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কাকনহট মহাবিদ্যালয়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CFB46C-4946-4CCF-A358-84664119A68C}" type="parTrans" cxnId="{BB6D340E-16C5-4FDA-9496-12DAF55F16A2}">
      <dgm:prSet/>
      <dgm:spPr/>
      <dgm:t>
        <a:bodyPr/>
        <a:lstStyle/>
        <a:p>
          <a:endParaRPr lang="en-US"/>
        </a:p>
      </dgm:t>
    </dgm:pt>
    <dgm:pt modelId="{00D8ECED-9C95-4B82-AF64-77D116B1FCBB}" type="sibTrans" cxnId="{BB6D340E-16C5-4FDA-9496-12DAF55F16A2}">
      <dgm:prSet/>
      <dgm:spPr/>
      <dgm:t>
        <a:bodyPr/>
        <a:lstStyle/>
        <a:p>
          <a:endParaRPr lang="en-US"/>
        </a:p>
      </dgm:t>
    </dgm:pt>
    <dgm:pt modelId="{37801823-BF62-433B-8DD6-9BCFE0F96FBE}">
      <dgm:prSet custT="1"/>
      <dgm:spPr/>
      <dgm:t>
        <a:bodyPr/>
        <a:lstStyle/>
        <a:p>
          <a:pPr rtl="0"/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গোদাগাড়ী,রাজশাহী</a:t>
          </a:r>
          <a:r>
            <a:rPr lang="bn-BD" sz="360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CA5C6-5BC4-46EA-B8A0-5C3210561A99}" type="parTrans" cxnId="{63DE04F7-DBC3-4C6C-88DA-8B45C97D0FF0}">
      <dgm:prSet/>
      <dgm:spPr/>
      <dgm:t>
        <a:bodyPr/>
        <a:lstStyle/>
        <a:p>
          <a:endParaRPr lang="en-US"/>
        </a:p>
      </dgm:t>
    </dgm:pt>
    <dgm:pt modelId="{9BAAC6B3-E8EB-4733-8206-6185311BCDFC}" type="sibTrans" cxnId="{63DE04F7-DBC3-4C6C-88DA-8B45C97D0FF0}">
      <dgm:prSet/>
      <dgm:spPr/>
      <dgm:t>
        <a:bodyPr/>
        <a:lstStyle/>
        <a:p>
          <a:endParaRPr lang="en-US"/>
        </a:p>
      </dgm:t>
    </dgm:pt>
    <dgm:pt modelId="{D75A673B-64B9-45D2-AB95-F4DD90A68F31}">
      <dgm:prSet custT="1"/>
      <dgm:spPr/>
      <dgm:t>
        <a:bodyPr/>
        <a:lstStyle/>
        <a:p>
          <a:pPr rtl="0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.com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79D23-5A76-48BA-9982-7202BDFAF9F0}" type="parTrans" cxnId="{81A7A957-EFB7-43E5-A212-E02F982CD478}">
      <dgm:prSet/>
      <dgm:spPr/>
      <dgm:t>
        <a:bodyPr/>
        <a:lstStyle/>
        <a:p>
          <a:endParaRPr lang="en-US"/>
        </a:p>
      </dgm:t>
    </dgm:pt>
    <dgm:pt modelId="{77851284-DBD8-45D8-BE35-26867C9D55CB}" type="sibTrans" cxnId="{81A7A957-EFB7-43E5-A212-E02F982CD478}">
      <dgm:prSet/>
      <dgm:spPr/>
      <dgm:t>
        <a:bodyPr/>
        <a:lstStyle/>
        <a:p>
          <a:endParaRPr lang="en-US"/>
        </a:p>
      </dgm:t>
    </dgm:pt>
    <dgm:pt modelId="{6638EB8B-A5BD-4DA9-9F6F-8D91CDDEEF79}" type="pres">
      <dgm:prSet presAssocID="{21A65F3B-D885-4A31-AB9E-9F7376275B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A12C3-2B6A-4FEC-BBC1-57676A92E09A}" type="pres">
      <dgm:prSet presAssocID="{3D00DC3A-F6D9-49BF-9238-88F66993A97A}" presName="parentText" presStyleLbl="node1" presStyleIdx="0" presStyleCnt="5" custLinFactNeighborY="117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ECD56-CFFF-4C72-8B78-FB9DD2F6E67D}" type="pres">
      <dgm:prSet presAssocID="{FE4C67D7-2A38-4789-8C02-971C4199465C}" presName="spacer" presStyleCnt="0"/>
      <dgm:spPr/>
    </dgm:pt>
    <dgm:pt modelId="{87EEFA99-1B7B-4468-90BF-BD6B8FF38FE4}" type="pres">
      <dgm:prSet presAssocID="{64D12C51-0493-402D-902F-0F5686C63E34}" presName="parentText" presStyleLbl="node1" presStyleIdx="1" presStyleCnt="5" custLinFactNeighborY="412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6309A-BC45-40C2-B19A-21BCEC10E7D3}" type="pres">
      <dgm:prSet presAssocID="{2171A0FC-B307-4956-A0C6-BBB713514C70}" presName="spacer" presStyleCnt="0"/>
      <dgm:spPr/>
    </dgm:pt>
    <dgm:pt modelId="{F1FFEE79-33AB-4106-812B-97DCE254952E}" type="pres">
      <dgm:prSet presAssocID="{8A741E6F-6828-413E-ADA1-8AB60B96A765}" presName="parentText" presStyleLbl="node1" presStyleIdx="2" presStyleCnt="5" custLinFactNeighborY="615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B5148-788F-453D-82C9-5BC62597A9A6}" type="pres">
      <dgm:prSet presAssocID="{00D8ECED-9C95-4B82-AF64-77D116B1FCBB}" presName="spacer" presStyleCnt="0"/>
      <dgm:spPr/>
    </dgm:pt>
    <dgm:pt modelId="{165ED802-F406-4F47-AAB7-36ADD2EC62ED}" type="pres">
      <dgm:prSet presAssocID="{37801823-BF62-433B-8DD6-9BCFE0F96FBE}" presName="parentText" presStyleLbl="node1" presStyleIdx="3" presStyleCnt="5" custLinFactNeighborY="327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1A20C-E727-4B0D-8695-4910DF5CF916}" type="pres">
      <dgm:prSet presAssocID="{9BAAC6B3-E8EB-4733-8206-6185311BCDFC}" presName="spacer" presStyleCnt="0"/>
      <dgm:spPr/>
    </dgm:pt>
    <dgm:pt modelId="{0FBAE0A4-57C6-4E98-9F01-D2A5AF97B1FA}" type="pres">
      <dgm:prSet presAssocID="{D75A673B-64B9-45D2-AB95-F4DD90A68F31}" presName="parentText" presStyleLbl="node1" presStyleIdx="4" presStyleCnt="5" custLinFactY="43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68E176-F5A0-40BD-8AF1-64467FCE2366}" type="presOf" srcId="{64D12C51-0493-402D-902F-0F5686C63E34}" destId="{87EEFA99-1B7B-4468-90BF-BD6B8FF38FE4}" srcOrd="0" destOrd="0" presId="urn:microsoft.com/office/officeart/2005/8/layout/vList2"/>
    <dgm:cxn modelId="{3BADEE46-7685-4858-B31C-C8DAC65A5338}" type="presOf" srcId="{3D00DC3A-F6D9-49BF-9238-88F66993A97A}" destId="{CB2A12C3-2B6A-4FEC-BBC1-57676A92E09A}" srcOrd="0" destOrd="0" presId="urn:microsoft.com/office/officeart/2005/8/layout/vList2"/>
    <dgm:cxn modelId="{BB6D340E-16C5-4FDA-9496-12DAF55F16A2}" srcId="{21A65F3B-D885-4A31-AB9E-9F7376275B57}" destId="{8A741E6F-6828-413E-ADA1-8AB60B96A765}" srcOrd="2" destOrd="0" parTransId="{8ECFB46C-4946-4CCF-A358-84664119A68C}" sibTransId="{00D8ECED-9C95-4B82-AF64-77D116B1FCBB}"/>
    <dgm:cxn modelId="{63DE04F7-DBC3-4C6C-88DA-8B45C97D0FF0}" srcId="{21A65F3B-D885-4A31-AB9E-9F7376275B57}" destId="{37801823-BF62-433B-8DD6-9BCFE0F96FBE}" srcOrd="3" destOrd="0" parTransId="{074CA5C6-5BC4-46EA-B8A0-5C3210561A99}" sibTransId="{9BAAC6B3-E8EB-4733-8206-6185311BCDFC}"/>
    <dgm:cxn modelId="{B01942E6-2B8D-4ED2-8356-9B07379B536B}" type="presOf" srcId="{37801823-BF62-433B-8DD6-9BCFE0F96FBE}" destId="{165ED802-F406-4F47-AAB7-36ADD2EC62ED}" srcOrd="0" destOrd="0" presId="urn:microsoft.com/office/officeart/2005/8/layout/vList2"/>
    <dgm:cxn modelId="{9FE284A7-8A5A-4D69-A171-B40CFB0EBF9D}" srcId="{21A65F3B-D885-4A31-AB9E-9F7376275B57}" destId="{3D00DC3A-F6D9-49BF-9238-88F66993A97A}" srcOrd="0" destOrd="0" parTransId="{BF2877B8-6727-4EB0-AFDB-0A5102B3FC3B}" sibTransId="{FE4C67D7-2A38-4789-8C02-971C4199465C}"/>
    <dgm:cxn modelId="{73109F19-914B-4C32-AA1B-CA437D9C8BD3}" type="presOf" srcId="{D75A673B-64B9-45D2-AB95-F4DD90A68F31}" destId="{0FBAE0A4-57C6-4E98-9F01-D2A5AF97B1FA}" srcOrd="0" destOrd="0" presId="urn:microsoft.com/office/officeart/2005/8/layout/vList2"/>
    <dgm:cxn modelId="{490DE5FA-AA97-4D9C-823D-3D97DDEB472D}" srcId="{21A65F3B-D885-4A31-AB9E-9F7376275B57}" destId="{64D12C51-0493-402D-902F-0F5686C63E34}" srcOrd="1" destOrd="0" parTransId="{A9E3BB77-2EB3-409B-885F-FDFA4D790C95}" sibTransId="{2171A0FC-B307-4956-A0C6-BBB713514C70}"/>
    <dgm:cxn modelId="{193B59AE-18AB-4977-9D48-674172626E05}" type="presOf" srcId="{8A741E6F-6828-413E-ADA1-8AB60B96A765}" destId="{F1FFEE79-33AB-4106-812B-97DCE254952E}" srcOrd="0" destOrd="0" presId="urn:microsoft.com/office/officeart/2005/8/layout/vList2"/>
    <dgm:cxn modelId="{6A028659-BE7F-4A38-B092-9FBB5AF59CA3}" type="presOf" srcId="{21A65F3B-D885-4A31-AB9E-9F7376275B57}" destId="{6638EB8B-A5BD-4DA9-9F6F-8D91CDDEEF79}" srcOrd="0" destOrd="0" presId="urn:microsoft.com/office/officeart/2005/8/layout/vList2"/>
    <dgm:cxn modelId="{81A7A957-EFB7-43E5-A212-E02F982CD478}" srcId="{21A65F3B-D885-4A31-AB9E-9F7376275B57}" destId="{D75A673B-64B9-45D2-AB95-F4DD90A68F31}" srcOrd="4" destOrd="0" parTransId="{CFF79D23-5A76-48BA-9982-7202BDFAF9F0}" sibTransId="{77851284-DBD8-45D8-BE35-26867C9D55CB}"/>
    <dgm:cxn modelId="{923ECBF6-812E-4039-ACFE-E6A4E7AF72E7}" type="presParOf" srcId="{6638EB8B-A5BD-4DA9-9F6F-8D91CDDEEF79}" destId="{CB2A12C3-2B6A-4FEC-BBC1-57676A92E09A}" srcOrd="0" destOrd="0" presId="urn:microsoft.com/office/officeart/2005/8/layout/vList2"/>
    <dgm:cxn modelId="{FBE8A4E2-59D2-47E0-9FEE-B2869EB52285}" type="presParOf" srcId="{6638EB8B-A5BD-4DA9-9F6F-8D91CDDEEF79}" destId="{895ECD56-CFFF-4C72-8B78-FB9DD2F6E67D}" srcOrd="1" destOrd="0" presId="urn:microsoft.com/office/officeart/2005/8/layout/vList2"/>
    <dgm:cxn modelId="{E5404BD0-9930-4C45-92DA-A1ABD01EB4F8}" type="presParOf" srcId="{6638EB8B-A5BD-4DA9-9F6F-8D91CDDEEF79}" destId="{87EEFA99-1B7B-4468-90BF-BD6B8FF38FE4}" srcOrd="2" destOrd="0" presId="urn:microsoft.com/office/officeart/2005/8/layout/vList2"/>
    <dgm:cxn modelId="{1072D095-ACE1-43FB-8585-5498D69C8167}" type="presParOf" srcId="{6638EB8B-A5BD-4DA9-9F6F-8D91CDDEEF79}" destId="{EA16309A-BC45-40C2-B19A-21BCEC10E7D3}" srcOrd="3" destOrd="0" presId="urn:microsoft.com/office/officeart/2005/8/layout/vList2"/>
    <dgm:cxn modelId="{FD41D45D-53D1-4F3D-A6FB-062BBB679CC4}" type="presParOf" srcId="{6638EB8B-A5BD-4DA9-9F6F-8D91CDDEEF79}" destId="{F1FFEE79-33AB-4106-812B-97DCE254952E}" srcOrd="4" destOrd="0" presId="urn:microsoft.com/office/officeart/2005/8/layout/vList2"/>
    <dgm:cxn modelId="{59B60435-5BFA-4309-B8AC-09AB46A41B29}" type="presParOf" srcId="{6638EB8B-A5BD-4DA9-9F6F-8D91CDDEEF79}" destId="{0F9B5148-788F-453D-82C9-5BC62597A9A6}" srcOrd="5" destOrd="0" presId="urn:microsoft.com/office/officeart/2005/8/layout/vList2"/>
    <dgm:cxn modelId="{CEF87DB3-8AD2-47C9-86E2-E78F15AD912B}" type="presParOf" srcId="{6638EB8B-A5BD-4DA9-9F6F-8D91CDDEEF79}" destId="{165ED802-F406-4F47-AAB7-36ADD2EC62ED}" srcOrd="6" destOrd="0" presId="urn:microsoft.com/office/officeart/2005/8/layout/vList2"/>
    <dgm:cxn modelId="{EC24EE4F-208E-461B-9B01-4ABA46E4BD66}" type="presParOf" srcId="{6638EB8B-A5BD-4DA9-9F6F-8D91CDDEEF79}" destId="{CC01A20C-E727-4B0D-8695-4910DF5CF916}" srcOrd="7" destOrd="0" presId="urn:microsoft.com/office/officeart/2005/8/layout/vList2"/>
    <dgm:cxn modelId="{9F96D595-0649-44F7-BFD2-18634F53AE3A}" type="presParOf" srcId="{6638EB8B-A5BD-4DA9-9F6F-8D91CDDEEF79}" destId="{0FBAE0A4-57C6-4E98-9F01-D2A5AF97B1FA}" srcOrd="8" destOrd="0" presId="urn:microsoft.com/office/officeart/2005/8/layout/vList2"/>
  </dgm:cxnLst>
  <dgm:bg>
    <a:solidFill>
      <a:srgbClr val="FF99FF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6B321F-644D-4DF5-9D0D-EE6C1019E654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22C20D36-EA70-48EB-90EA-2ACEF9853C61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সাঁওতাল</a:t>
          </a:r>
          <a:r>
            <a:rPr lang="bn-BD" dirty="0" smtClean="0">
              <a:solidFill>
                <a:sysClr val="windowText" lastClr="000000"/>
              </a:solidFill>
            </a:rPr>
            <a:t>দের </a:t>
          </a:r>
          <a:r>
            <a:rPr lang="bn-IN" dirty="0" smtClean="0">
              <a:solidFill>
                <a:sysClr val="windowText" lastClr="000000"/>
              </a:solidFill>
            </a:rPr>
            <a:t>গান-নৃত্য ও বাদ্যযন্ত্র</a:t>
          </a:r>
          <a:endParaRPr lang="en-US" dirty="0">
            <a:solidFill>
              <a:sysClr val="windowText" lastClr="000000"/>
            </a:solidFill>
          </a:endParaRPr>
        </a:p>
      </dgm:t>
    </dgm:pt>
    <dgm:pt modelId="{ABB83691-F475-4F45-BCFA-5CF4ADCC13E4}" type="parTrans" cxnId="{37DC78E6-BE5B-452F-834C-44EA7AA698AC}">
      <dgm:prSet/>
      <dgm:spPr/>
      <dgm:t>
        <a:bodyPr/>
        <a:lstStyle/>
        <a:p>
          <a:endParaRPr lang="en-US"/>
        </a:p>
      </dgm:t>
    </dgm:pt>
    <dgm:pt modelId="{A0D82A02-6636-4938-8052-14F19532FCA6}" type="sibTrans" cxnId="{37DC78E6-BE5B-452F-834C-44EA7AA698AC}">
      <dgm:prSet/>
      <dgm:spPr/>
      <dgm:t>
        <a:bodyPr/>
        <a:lstStyle/>
        <a:p>
          <a:endParaRPr lang="en-US"/>
        </a:p>
      </dgm:t>
    </dgm:pt>
    <dgm:pt modelId="{4DFC9C94-2001-49B7-8235-40CB85662B51}" type="pres">
      <dgm:prSet presAssocID="{366B321F-644D-4DF5-9D0D-EE6C1019E65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70DD12-F896-4007-A190-5E47ABF79EB6}" type="pres">
      <dgm:prSet presAssocID="{366B321F-644D-4DF5-9D0D-EE6C1019E654}" presName="arrow" presStyleLbl="bgShp" presStyleIdx="0" presStyleCnt="1" custScaleX="111316"/>
      <dgm:spPr>
        <a:solidFill>
          <a:srgbClr val="FFCC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152400" prstMaterial="matte">
          <a:bevelT w="127000" h="63500"/>
        </a:sp3d>
      </dgm:spPr>
    </dgm:pt>
    <dgm:pt modelId="{C776AECD-AB0E-4ECE-B2F4-D4CB404C40C8}" type="pres">
      <dgm:prSet presAssocID="{366B321F-644D-4DF5-9D0D-EE6C1019E654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3F41F3EB-3B15-48F3-994B-A2305F7030B4}" type="pres">
      <dgm:prSet presAssocID="{22C20D36-EA70-48EB-90EA-2ACEF9853C61}" presName="textNode" presStyleLbl="node1" presStyleIdx="0" presStyleCnt="1" custScaleY="246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41328-8A47-4547-855F-E8F502864243}" type="presOf" srcId="{366B321F-644D-4DF5-9D0D-EE6C1019E654}" destId="{4DFC9C94-2001-49B7-8235-40CB85662B51}" srcOrd="0" destOrd="0" presId="urn:microsoft.com/office/officeart/2005/8/layout/hProcess9"/>
    <dgm:cxn modelId="{37DC78E6-BE5B-452F-834C-44EA7AA698AC}" srcId="{366B321F-644D-4DF5-9D0D-EE6C1019E654}" destId="{22C20D36-EA70-48EB-90EA-2ACEF9853C61}" srcOrd="0" destOrd="0" parTransId="{ABB83691-F475-4F45-BCFA-5CF4ADCC13E4}" sibTransId="{A0D82A02-6636-4938-8052-14F19532FCA6}"/>
    <dgm:cxn modelId="{DADE6A51-02EA-486C-866D-A987BB4A6BC1}" type="presOf" srcId="{22C20D36-EA70-48EB-90EA-2ACEF9853C61}" destId="{3F41F3EB-3B15-48F3-994B-A2305F7030B4}" srcOrd="0" destOrd="0" presId="urn:microsoft.com/office/officeart/2005/8/layout/hProcess9"/>
    <dgm:cxn modelId="{539FF3AA-C639-4552-88A0-EEBDA5CA913F}" type="presParOf" srcId="{4DFC9C94-2001-49B7-8235-40CB85662B51}" destId="{CC70DD12-F896-4007-A190-5E47ABF79EB6}" srcOrd="0" destOrd="0" presId="urn:microsoft.com/office/officeart/2005/8/layout/hProcess9"/>
    <dgm:cxn modelId="{87430F22-0AF0-4416-A880-337C26423D2E}" type="presParOf" srcId="{4DFC9C94-2001-49B7-8235-40CB85662B51}" destId="{C776AECD-AB0E-4ECE-B2F4-D4CB404C40C8}" srcOrd="1" destOrd="0" presId="urn:microsoft.com/office/officeart/2005/8/layout/hProcess9"/>
    <dgm:cxn modelId="{249AB5D2-A57D-4EAF-95C5-190AFE3BBB8C}" type="presParOf" srcId="{C776AECD-AB0E-4ECE-B2F4-D4CB404C40C8}" destId="{3F41F3EB-3B15-48F3-994B-A2305F7030B4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7AF20A-D78A-4002-A3F9-FC1149C49CF8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0A7F1254-7280-4C92-B385-A6A8CCF0B325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0"/>
          <a:r>
            <a:rPr lang="bn-BD" dirty="0" smtClean="0">
              <a:solidFill>
                <a:schemeClr val="tx1"/>
              </a:solidFill>
            </a:rPr>
            <a:t>ক্ষুদ্র নৃ-গোষ্ঠী হিসাবে সাঁওতালদের জীবন বৈচিত্র</a:t>
          </a:r>
          <a:r>
            <a:rPr lang="bn-IN" dirty="0" smtClean="0">
              <a:solidFill>
                <a:schemeClr val="tx1"/>
              </a:solidFill>
            </a:rPr>
            <a:t>ময়-</a:t>
          </a:r>
          <a:r>
            <a:rPr lang="bn-BD" dirty="0" smtClean="0">
              <a:solidFill>
                <a:schemeClr val="tx1"/>
              </a:solidFill>
            </a:rPr>
            <a:t> বর্ণনা কর। </a:t>
          </a:r>
          <a:endParaRPr lang="en-US" dirty="0">
            <a:solidFill>
              <a:schemeClr val="tx1"/>
            </a:solidFill>
          </a:endParaRPr>
        </a:p>
      </dgm:t>
    </dgm:pt>
    <dgm:pt modelId="{63EC00C5-FE67-44FA-9BBB-1C6BA15874E1}" type="parTrans" cxnId="{2B296B74-BB7D-4B24-8165-5AFD890FFDF6}">
      <dgm:prSet/>
      <dgm:spPr/>
      <dgm:t>
        <a:bodyPr/>
        <a:lstStyle/>
        <a:p>
          <a:endParaRPr lang="en-US"/>
        </a:p>
      </dgm:t>
    </dgm:pt>
    <dgm:pt modelId="{A05A9AF3-6FB1-48D1-9AB3-F2B09DE1271C}" type="sibTrans" cxnId="{2B296B74-BB7D-4B24-8165-5AFD890FFDF6}">
      <dgm:prSet/>
      <dgm:spPr/>
      <dgm:t>
        <a:bodyPr/>
        <a:lstStyle/>
        <a:p>
          <a:endParaRPr lang="en-US"/>
        </a:p>
      </dgm:t>
    </dgm:pt>
    <dgm:pt modelId="{9B5C8130-4C34-4E3F-B9E7-A7147626981F}" type="pres">
      <dgm:prSet presAssocID="{B37AF20A-D78A-4002-A3F9-FC1149C49CF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F9DBD8-5AD2-4097-BE75-6DA5B307A1E4}" type="pres">
      <dgm:prSet presAssocID="{B37AF20A-D78A-4002-A3F9-FC1149C49CF8}" presName="arrow" presStyleLbl="bgShp" presStyleIdx="0" presStyleCnt="1" custScaleX="117647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</dgm:pt>
    <dgm:pt modelId="{C6160711-2AB0-400B-953D-101DCAD884B7}" type="pres">
      <dgm:prSet presAssocID="{B37AF20A-D78A-4002-A3F9-FC1149C49CF8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153351D-AE3C-414D-8929-E67A891CBDD0}" type="pres">
      <dgm:prSet presAssocID="{0A7F1254-7280-4C92-B385-A6A8CCF0B325}" presName="textNode" presStyleLbl="node1" presStyleIdx="0" presStyleCnt="1" custScaleX="8675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97A68-A5A5-4FEA-9C55-309D38AE497B}" type="presOf" srcId="{0A7F1254-7280-4C92-B385-A6A8CCF0B325}" destId="{3153351D-AE3C-414D-8929-E67A891CBDD0}" srcOrd="0" destOrd="0" presId="urn:microsoft.com/office/officeart/2005/8/layout/hProcess9"/>
    <dgm:cxn modelId="{2B296B74-BB7D-4B24-8165-5AFD890FFDF6}" srcId="{B37AF20A-D78A-4002-A3F9-FC1149C49CF8}" destId="{0A7F1254-7280-4C92-B385-A6A8CCF0B325}" srcOrd="0" destOrd="0" parTransId="{63EC00C5-FE67-44FA-9BBB-1C6BA15874E1}" sibTransId="{A05A9AF3-6FB1-48D1-9AB3-F2B09DE1271C}"/>
    <dgm:cxn modelId="{4C9857B4-D6E4-4153-9B40-19A3D55A58A0}" type="presOf" srcId="{B37AF20A-D78A-4002-A3F9-FC1149C49CF8}" destId="{9B5C8130-4C34-4E3F-B9E7-A7147626981F}" srcOrd="0" destOrd="0" presId="urn:microsoft.com/office/officeart/2005/8/layout/hProcess9"/>
    <dgm:cxn modelId="{E9F2E7A6-D5C0-4979-9CE3-0515B9B81083}" type="presParOf" srcId="{9B5C8130-4C34-4E3F-B9E7-A7147626981F}" destId="{E0F9DBD8-5AD2-4097-BE75-6DA5B307A1E4}" srcOrd="0" destOrd="0" presId="urn:microsoft.com/office/officeart/2005/8/layout/hProcess9"/>
    <dgm:cxn modelId="{0D7C163B-87D2-4805-9622-1FA5DEC1BA24}" type="presParOf" srcId="{9B5C8130-4C34-4E3F-B9E7-A7147626981F}" destId="{C6160711-2AB0-400B-953D-101DCAD884B7}" srcOrd="1" destOrd="0" presId="urn:microsoft.com/office/officeart/2005/8/layout/hProcess9"/>
    <dgm:cxn modelId="{A72757AC-F85B-4F8D-9500-AB58340029FB}" type="presParOf" srcId="{C6160711-2AB0-400B-953D-101DCAD884B7}" destId="{3153351D-AE3C-414D-8929-E67A891CBDD0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CA5BB-2145-49FD-9FCC-589A44B02536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510B538-FD53-418C-899D-1713A140E24B}">
      <dgm:prSet custT="1"/>
      <dgm:spPr/>
      <dgm:t>
        <a:bodyPr/>
        <a:lstStyle/>
        <a:p>
          <a:pPr rtl="0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শ্রেণীঃ 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একাদশ-দ্বাদশ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8C56F9-DDF5-4065-AE11-3C60980B0975}" type="parTrans" cxnId="{D2C1CB07-1DEA-4081-9C41-F8830A0FF2AD}">
      <dgm:prSet/>
      <dgm:spPr/>
      <dgm:t>
        <a:bodyPr/>
        <a:lstStyle/>
        <a:p>
          <a:endParaRPr lang="en-US" sz="2000"/>
        </a:p>
      </dgm:t>
    </dgm:pt>
    <dgm:pt modelId="{2C7D8F65-D3A7-4BB3-9369-B1EABF62233E}" type="sibTrans" cxnId="{D2C1CB07-1DEA-4081-9C41-F8830A0FF2AD}">
      <dgm:prSet/>
      <dgm:spPr/>
      <dgm:t>
        <a:bodyPr/>
        <a:lstStyle/>
        <a:p>
          <a:endParaRPr lang="en-US" sz="2000"/>
        </a:p>
      </dgm:t>
    </dgm:pt>
    <dgm:pt modelId="{7AAADB23-6B29-42E7-A7B4-CD223ECFB6A1}">
      <dgm:prSet custT="1"/>
      <dgm:spPr/>
      <dgm:t>
        <a:bodyPr/>
        <a:lstStyle/>
        <a:p>
          <a:pPr rtl="0"/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বিষয়ঃ সমাজবিজ্ঞান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79B039-DBFD-4560-AFD4-D0E27540A762}" type="parTrans" cxnId="{95B8DABE-9335-487E-BF36-5F8422A1FFFC}">
      <dgm:prSet/>
      <dgm:spPr/>
      <dgm:t>
        <a:bodyPr/>
        <a:lstStyle/>
        <a:p>
          <a:endParaRPr lang="en-US" sz="2000"/>
        </a:p>
      </dgm:t>
    </dgm:pt>
    <dgm:pt modelId="{F02AA6BD-5076-4EBA-9607-9696F2361F92}" type="sibTrans" cxnId="{95B8DABE-9335-487E-BF36-5F8422A1FFFC}">
      <dgm:prSet/>
      <dgm:spPr/>
      <dgm:t>
        <a:bodyPr/>
        <a:lstStyle/>
        <a:p>
          <a:endParaRPr lang="en-US" sz="2000"/>
        </a:p>
      </dgm:t>
    </dgm:pt>
    <dgm:pt modelId="{D8696780-A95A-488C-85F4-164FA9D206D6}">
      <dgm:prSet custT="1"/>
      <dgm:spPr/>
      <dgm:t>
        <a:bodyPr/>
        <a:lstStyle/>
        <a:p>
          <a:pPr rtl="0"/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অধ্যায়- চতুর্থ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(বাংলাদেশের নৃগোষ্টীর জীবনধারা)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DC46F4-AC3B-4E43-A9F0-905B2707A23B}" type="parTrans" cxnId="{CB9999AC-0F4B-4A8E-B1D3-0DDA8B50080F}">
      <dgm:prSet/>
      <dgm:spPr/>
      <dgm:t>
        <a:bodyPr/>
        <a:lstStyle/>
        <a:p>
          <a:endParaRPr lang="en-US" sz="2000"/>
        </a:p>
      </dgm:t>
    </dgm:pt>
    <dgm:pt modelId="{0A6C3A1E-16FB-4020-8EF7-9556B5612E37}" type="sibTrans" cxnId="{CB9999AC-0F4B-4A8E-B1D3-0DDA8B50080F}">
      <dgm:prSet/>
      <dgm:spPr/>
      <dgm:t>
        <a:bodyPr/>
        <a:lstStyle/>
        <a:p>
          <a:endParaRPr lang="en-US" sz="2000"/>
        </a:p>
      </dgm:t>
    </dgm:pt>
    <dgm:pt modelId="{C77D81D1-C503-4925-8B43-F55EFE1EB58B}">
      <dgm:prSet custT="1"/>
      <dgm:spPr/>
      <dgm:t>
        <a:bodyPr/>
        <a:lstStyle/>
        <a:p>
          <a:pPr rtl="0"/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সময়ঃ</a:t>
          </a:r>
          <a:r>
            <a:rPr lang="bn-BD" sz="400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r>
            <a:rPr lang="bn-BD" sz="4000" smtClean="0"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 মিনিট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5AECD2-9485-49EE-843B-8FBF7E277548}" type="parTrans" cxnId="{6DE17488-12EA-4DBC-8A65-753027352DA9}">
      <dgm:prSet/>
      <dgm:spPr/>
      <dgm:t>
        <a:bodyPr/>
        <a:lstStyle/>
        <a:p>
          <a:endParaRPr lang="en-US" sz="2000"/>
        </a:p>
      </dgm:t>
    </dgm:pt>
    <dgm:pt modelId="{D22300E5-C946-4C34-8368-690EF12898D4}" type="sibTrans" cxnId="{6DE17488-12EA-4DBC-8A65-753027352DA9}">
      <dgm:prSet/>
      <dgm:spPr/>
      <dgm:t>
        <a:bodyPr/>
        <a:lstStyle/>
        <a:p>
          <a:endParaRPr lang="en-US" sz="2000"/>
        </a:p>
      </dgm:t>
    </dgm:pt>
    <dgm:pt modelId="{3DE09A58-7669-4E30-B1F1-FF47BB6640C6}">
      <dgm:prSet custT="1"/>
      <dgm:spPr/>
      <dgm:t>
        <a:bodyPr/>
        <a:lstStyle/>
        <a:p>
          <a:pPr rtl="0"/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8A6583-8DA4-49C4-8D0A-B8B53B1A5C78}" type="parTrans" cxnId="{59FFAAAB-D28A-47F2-9B71-E1F97A174E63}">
      <dgm:prSet/>
      <dgm:spPr/>
      <dgm:t>
        <a:bodyPr/>
        <a:lstStyle/>
        <a:p>
          <a:endParaRPr lang="en-US" sz="2000"/>
        </a:p>
      </dgm:t>
    </dgm:pt>
    <dgm:pt modelId="{43F5B2AD-0A6E-4D6F-91D3-F4D7E6EA5AB3}" type="sibTrans" cxnId="{59FFAAAB-D28A-47F2-9B71-E1F97A174E63}">
      <dgm:prSet/>
      <dgm:spPr/>
      <dgm:t>
        <a:bodyPr/>
        <a:lstStyle/>
        <a:p>
          <a:endParaRPr lang="en-US" sz="2000"/>
        </a:p>
      </dgm:t>
    </dgm:pt>
    <dgm:pt modelId="{299E314A-6373-4B84-BFBB-8AC8B831ADB1}" type="pres">
      <dgm:prSet presAssocID="{478CA5BB-2145-49FD-9FCC-589A44B02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39285-7F83-4DBC-8502-ABAA3BCDE78D}" type="pres">
      <dgm:prSet presAssocID="{8510B538-FD53-418C-899D-1713A140E24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32695-F82E-4033-A5BA-0B22516EB831}" type="pres">
      <dgm:prSet presAssocID="{2C7D8F65-D3A7-4BB3-9369-B1EABF62233E}" presName="spacer" presStyleCnt="0"/>
      <dgm:spPr/>
    </dgm:pt>
    <dgm:pt modelId="{A9911915-CFD6-4E30-972D-029FC6F2D41E}" type="pres">
      <dgm:prSet presAssocID="{7AAADB23-6B29-42E7-A7B4-CD223ECFB6A1}" presName="parentText" presStyleLbl="node1" presStyleIdx="1" presStyleCnt="5" custLinFactNeighborY="132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276F5-FD28-4860-A36E-9FE32D3326D7}" type="pres">
      <dgm:prSet presAssocID="{F02AA6BD-5076-4EBA-9607-9696F2361F92}" presName="spacer" presStyleCnt="0"/>
      <dgm:spPr/>
    </dgm:pt>
    <dgm:pt modelId="{ACB540B9-9A5E-428E-8455-3BB62276565F}" type="pres">
      <dgm:prSet presAssocID="{D8696780-A95A-488C-85F4-164FA9D206D6}" presName="parentText" presStyleLbl="node1" presStyleIdx="2" presStyleCnt="5" custLinFactNeighborY="264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BE016-627F-487E-BF01-414D9568B02E}" type="pres">
      <dgm:prSet presAssocID="{0A6C3A1E-16FB-4020-8EF7-9556B5612E37}" presName="spacer" presStyleCnt="0"/>
      <dgm:spPr/>
    </dgm:pt>
    <dgm:pt modelId="{061309C5-2D6E-4F70-9385-FBE6102617E8}" type="pres">
      <dgm:prSet presAssocID="{C77D81D1-C503-4925-8B43-F55EFE1EB58B}" presName="parentText" presStyleLbl="node1" presStyleIdx="3" presStyleCnt="5" custLinFactNeighborY="396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E83F6-E94C-478E-8B7A-1BDE3C9D9634}" type="pres">
      <dgm:prSet presAssocID="{D22300E5-C946-4C34-8368-690EF12898D4}" presName="spacer" presStyleCnt="0"/>
      <dgm:spPr/>
    </dgm:pt>
    <dgm:pt modelId="{D504972F-7D4E-4EEF-93C4-A00324D450FA}" type="pres">
      <dgm:prSet presAssocID="{3DE09A58-7669-4E30-B1F1-FF47BB6640C6}" presName="parentText" presStyleLbl="node1" presStyleIdx="4" presStyleCnt="5" custLinFactNeighborY="264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568E5-20FA-4C1E-A56A-049382F5F5E9}" type="presOf" srcId="{3DE09A58-7669-4E30-B1F1-FF47BB6640C6}" destId="{D504972F-7D4E-4EEF-93C4-A00324D450FA}" srcOrd="0" destOrd="0" presId="urn:microsoft.com/office/officeart/2005/8/layout/vList2"/>
    <dgm:cxn modelId="{95B8DABE-9335-487E-BF36-5F8422A1FFFC}" srcId="{478CA5BB-2145-49FD-9FCC-589A44B02536}" destId="{7AAADB23-6B29-42E7-A7B4-CD223ECFB6A1}" srcOrd="1" destOrd="0" parTransId="{1379B039-DBFD-4560-AFD4-D0E27540A762}" sibTransId="{F02AA6BD-5076-4EBA-9607-9696F2361F92}"/>
    <dgm:cxn modelId="{B1716526-065B-482D-B91F-FC0ABE9CEABE}" type="presOf" srcId="{8510B538-FD53-418C-899D-1713A140E24B}" destId="{F5439285-7F83-4DBC-8502-ABAA3BCDE78D}" srcOrd="0" destOrd="0" presId="urn:microsoft.com/office/officeart/2005/8/layout/vList2"/>
    <dgm:cxn modelId="{D2C1CB07-1DEA-4081-9C41-F8830A0FF2AD}" srcId="{478CA5BB-2145-49FD-9FCC-589A44B02536}" destId="{8510B538-FD53-418C-899D-1713A140E24B}" srcOrd="0" destOrd="0" parTransId="{6A8C56F9-DDF5-4065-AE11-3C60980B0975}" sibTransId="{2C7D8F65-D3A7-4BB3-9369-B1EABF62233E}"/>
    <dgm:cxn modelId="{CB9999AC-0F4B-4A8E-B1D3-0DDA8B50080F}" srcId="{478CA5BB-2145-49FD-9FCC-589A44B02536}" destId="{D8696780-A95A-488C-85F4-164FA9D206D6}" srcOrd="2" destOrd="0" parTransId="{1EDC46F4-AC3B-4E43-A9F0-905B2707A23B}" sibTransId="{0A6C3A1E-16FB-4020-8EF7-9556B5612E37}"/>
    <dgm:cxn modelId="{C4150047-F38B-4F86-BCF0-5FF52C8DE326}" type="presOf" srcId="{D8696780-A95A-488C-85F4-164FA9D206D6}" destId="{ACB540B9-9A5E-428E-8455-3BB62276565F}" srcOrd="0" destOrd="0" presId="urn:microsoft.com/office/officeart/2005/8/layout/vList2"/>
    <dgm:cxn modelId="{59FFAAAB-D28A-47F2-9B71-E1F97A174E63}" srcId="{478CA5BB-2145-49FD-9FCC-589A44B02536}" destId="{3DE09A58-7669-4E30-B1F1-FF47BB6640C6}" srcOrd="4" destOrd="0" parTransId="{698A6583-8DA4-49C4-8D0A-B8B53B1A5C78}" sibTransId="{43F5B2AD-0A6E-4D6F-91D3-F4D7E6EA5AB3}"/>
    <dgm:cxn modelId="{0D2660A3-FACF-45E7-AC64-44504ED15108}" type="presOf" srcId="{C77D81D1-C503-4925-8B43-F55EFE1EB58B}" destId="{061309C5-2D6E-4F70-9385-FBE6102617E8}" srcOrd="0" destOrd="0" presId="urn:microsoft.com/office/officeart/2005/8/layout/vList2"/>
    <dgm:cxn modelId="{7A19B14C-9623-4429-B056-8A947005278D}" type="presOf" srcId="{7AAADB23-6B29-42E7-A7B4-CD223ECFB6A1}" destId="{A9911915-CFD6-4E30-972D-029FC6F2D41E}" srcOrd="0" destOrd="0" presId="urn:microsoft.com/office/officeart/2005/8/layout/vList2"/>
    <dgm:cxn modelId="{6DE17488-12EA-4DBC-8A65-753027352DA9}" srcId="{478CA5BB-2145-49FD-9FCC-589A44B02536}" destId="{C77D81D1-C503-4925-8B43-F55EFE1EB58B}" srcOrd="3" destOrd="0" parTransId="{1D5AECD2-9485-49EE-843B-8FBF7E277548}" sibTransId="{D22300E5-C946-4C34-8368-690EF12898D4}"/>
    <dgm:cxn modelId="{D0D40E3D-4A7B-4740-BB80-8E4AE9DDA391}" type="presOf" srcId="{478CA5BB-2145-49FD-9FCC-589A44B02536}" destId="{299E314A-6373-4B84-BFBB-8AC8B831ADB1}" srcOrd="0" destOrd="0" presId="urn:microsoft.com/office/officeart/2005/8/layout/vList2"/>
    <dgm:cxn modelId="{90AA7462-8B10-49EB-B8F4-B0D254AF4D54}" type="presParOf" srcId="{299E314A-6373-4B84-BFBB-8AC8B831ADB1}" destId="{F5439285-7F83-4DBC-8502-ABAA3BCDE78D}" srcOrd="0" destOrd="0" presId="urn:microsoft.com/office/officeart/2005/8/layout/vList2"/>
    <dgm:cxn modelId="{1BC98122-3C62-4EC0-B939-836B2ED62101}" type="presParOf" srcId="{299E314A-6373-4B84-BFBB-8AC8B831ADB1}" destId="{A8B32695-F82E-4033-A5BA-0B22516EB831}" srcOrd="1" destOrd="0" presId="urn:microsoft.com/office/officeart/2005/8/layout/vList2"/>
    <dgm:cxn modelId="{3052B1FB-683F-49FE-901E-59C8DDBBD919}" type="presParOf" srcId="{299E314A-6373-4B84-BFBB-8AC8B831ADB1}" destId="{A9911915-CFD6-4E30-972D-029FC6F2D41E}" srcOrd="2" destOrd="0" presId="urn:microsoft.com/office/officeart/2005/8/layout/vList2"/>
    <dgm:cxn modelId="{DFE667F9-49AA-4DE4-8234-2790F0856FEE}" type="presParOf" srcId="{299E314A-6373-4B84-BFBB-8AC8B831ADB1}" destId="{DD5276F5-FD28-4860-A36E-9FE32D3326D7}" srcOrd="3" destOrd="0" presId="urn:microsoft.com/office/officeart/2005/8/layout/vList2"/>
    <dgm:cxn modelId="{4F1602D1-0C30-4E39-AABC-C63A88ACAF1E}" type="presParOf" srcId="{299E314A-6373-4B84-BFBB-8AC8B831ADB1}" destId="{ACB540B9-9A5E-428E-8455-3BB62276565F}" srcOrd="4" destOrd="0" presId="urn:microsoft.com/office/officeart/2005/8/layout/vList2"/>
    <dgm:cxn modelId="{050CB15A-9D62-4C74-9C99-CDD76E661700}" type="presParOf" srcId="{299E314A-6373-4B84-BFBB-8AC8B831ADB1}" destId="{28EBE016-627F-487E-BF01-414D9568B02E}" srcOrd="5" destOrd="0" presId="urn:microsoft.com/office/officeart/2005/8/layout/vList2"/>
    <dgm:cxn modelId="{11AD0816-8282-4521-8D96-8C7C340BC455}" type="presParOf" srcId="{299E314A-6373-4B84-BFBB-8AC8B831ADB1}" destId="{061309C5-2D6E-4F70-9385-FBE6102617E8}" srcOrd="6" destOrd="0" presId="urn:microsoft.com/office/officeart/2005/8/layout/vList2"/>
    <dgm:cxn modelId="{9027D4C5-1CD2-47AE-8FCE-169E8098FD24}" type="presParOf" srcId="{299E314A-6373-4B84-BFBB-8AC8B831ADB1}" destId="{ABBE83F6-E94C-478E-8B7A-1BDE3C9D9634}" srcOrd="7" destOrd="0" presId="urn:microsoft.com/office/officeart/2005/8/layout/vList2"/>
    <dgm:cxn modelId="{E4AE290B-7C15-4248-B4AF-8CDA4D54528B}" type="presParOf" srcId="{299E314A-6373-4B84-BFBB-8AC8B831ADB1}" destId="{D504972F-7D4E-4EEF-93C4-A00324D450FA}" srcOrd="8" destOrd="0" presId="urn:microsoft.com/office/officeart/2005/8/layout/vList2"/>
  </dgm:cxnLst>
  <dgm:bg>
    <a:solidFill>
      <a:srgbClr val="FF99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BB8663-F127-430B-8A71-26783F18837D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EAA6153E-AF1B-44AB-8F30-C751DC8C6AA5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>
              <a:solidFill>
                <a:srgbClr val="D016C7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ছবিতে আমরা কাদের দেখছি একটু চিন্তা করে বল</a:t>
          </a:r>
          <a:endParaRPr lang="en-US" dirty="0">
            <a:solidFill>
              <a:srgbClr val="D016C7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7F4F2F-C47A-4214-80BC-E1FA835B7E6F}" type="parTrans" cxnId="{BE624360-C5DB-48B9-86EB-65083A437114}">
      <dgm:prSet/>
      <dgm:spPr/>
      <dgm:t>
        <a:bodyPr/>
        <a:lstStyle/>
        <a:p>
          <a:endParaRPr lang="en-US">
            <a:solidFill>
              <a:srgbClr val="D016C7"/>
            </a:solidFill>
          </a:endParaRPr>
        </a:p>
      </dgm:t>
    </dgm:pt>
    <dgm:pt modelId="{E9600D42-2E98-4A20-8A04-BE8AC76A0C66}" type="sibTrans" cxnId="{BE624360-C5DB-48B9-86EB-65083A437114}">
      <dgm:prSet/>
      <dgm:spPr/>
      <dgm:t>
        <a:bodyPr/>
        <a:lstStyle/>
        <a:p>
          <a:endParaRPr lang="en-US">
            <a:solidFill>
              <a:srgbClr val="D016C7"/>
            </a:solidFill>
          </a:endParaRPr>
        </a:p>
      </dgm:t>
    </dgm:pt>
    <dgm:pt modelId="{EC9FE596-AFE1-47D0-85E7-97EB7D9BEE18}" type="pres">
      <dgm:prSet presAssocID="{EDBB8663-F127-430B-8A71-26783F18837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C1B71-F08E-453C-ADA6-C70054E2EFDA}" type="pres">
      <dgm:prSet presAssocID="{EDBB8663-F127-430B-8A71-26783F18837D}" presName="arrow" presStyleLbl="bgShp" presStyleIdx="0" presStyleCnt="1" custScaleX="112510"/>
      <dgm:spPr>
        <a:solidFill>
          <a:srgbClr val="FF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52400" contourW="44450" prstMaterial="matte">
          <a:bevelT w="63500" h="63500" prst="artDeco"/>
          <a:contourClr>
            <a:srgbClr val="FFFFFF"/>
          </a:contourClr>
        </a:sp3d>
      </dgm:spPr>
    </dgm:pt>
    <dgm:pt modelId="{662C1B13-3C86-46C9-8AB4-EC834BBCF8AE}" type="pres">
      <dgm:prSet presAssocID="{EDBB8663-F127-430B-8A71-26783F18837D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143D841-2E94-4074-BC67-84FDECCBDC37}" type="pres">
      <dgm:prSet presAssocID="{EAA6153E-AF1B-44AB-8F30-C751DC8C6AA5}" presName="textNode" presStyleLbl="node1" presStyleIdx="0" presStyleCnt="1" custScaleX="88468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624360-C5DB-48B9-86EB-65083A437114}" srcId="{EDBB8663-F127-430B-8A71-26783F18837D}" destId="{EAA6153E-AF1B-44AB-8F30-C751DC8C6AA5}" srcOrd="0" destOrd="0" parTransId="{FD7F4F2F-C47A-4214-80BC-E1FA835B7E6F}" sibTransId="{E9600D42-2E98-4A20-8A04-BE8AC76A0C66}"/>
    <dgm:cxn modelId="{C193472F-B578-415A-ACB1-30E2ECE32F3A}" type="presOf" srcId="{EAA6153E-AF1B-44AB-8F30-C751DC8C6AA5}" destId="{4143D841-2E94-4074-BC67-84FDECCBDC37}" srcOrd="0" destOrd="0" presId="urn:microsoft.com/office/officeart/2005/8/layout/hProcess9"/>
    <dgm:cxn modelId="{856557CD-9034-458F-8D4F-456991E46858}" type="presOf" srcId="{EDBB8663-F127-430B-8A71-26783F18837D}" destId="{EC9FE596-AFE1-47D0-85E7-97EB7D9BEE18}" srcOrd="0" destOrd="0" presId="urn:microsoft.com/office/officeart/2005/8/layout/hProcess9"/>
    <dgm:cxn modelId="{89B233BD-140B-4CC8-9E5D-390EE120FFF9}" type="presParOf" srcId="{EC9FE596-AFE1-47D0-85E7-97EB7D9BEE18}" destId="{CB4C1B71-F08E-453C-ADA6-C70054E2EFDA}" srcOrd="0" destOrd="0" presId="urn:microsoft.com/office/officeart/2005/8/layout/hProcess9"/>
    <dgm:cxn modelId="{D0869705-4D02-433A-9170-7FB28A9AA94F}" type="presParOf" srcId="{EC9FE596-AFE1-47D0-85E7-97EB7D9BEE18}" destId="{662C1B13-3C86-46C9-8AB4-EC834BBCF8AE}" srcOrd="1" destOrd="0" presId="urn:microsoft.com/office/officeart/2005/8/layout/hProcess9"/>
    <dgm:cxn modelId="{BF4A83D2-6459-4AD1-A0CB-D1503910FEC0}" type="presParOf" srcId="{662C1B13-3C86-46C9-8AB4-EC834BBCF8AE}" destId="{4143D841-2E94-4074-BC67-84FDECCBDC37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8944E8-87C2-4C7B-821E-57F75C3474F1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18C9D9-390C-49E1-9A1E-01A08C3C5A0A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l" rtl="0"/>
          <a:r>
            <a:rPr lang="bn-BD" smtClean="0"/>
            <a:t>বাংলাদেশের </a:t>
          </a:r>
          <a:endParaRPr lang="en-US"/>
        </a:p>
      </dgm:t>
    </dgm:pt>
    <dgm:pt modelId="{BEC1799E-054F-4385-B46E-6CCDDC825490}" type="parTrans" cxnId="{7019E966-D1B7-4A6B-BAB6-3C735F28FC7D}">
      <dgm:prSet/>
      <dgm:spPr/>
      <dgm:t>
        <a:bodyPr/>
        <a:lstStyle/>
        <a:p>
          <a:pPr algn="l"/>
          <a:endParaRPr lang="en-US"/>
        </a:p>
      </dgm:t>
    </dgm:pt>
    <dgm:pt modelId="{EEBE2F90-FC02-4060-925E-07FB8C259787}" type="sibTrans" cxnId="{7019E966-D1B7-4A6B-BAB6-3C735F28FC7D}">
      <dgm:prSet/>
      <dgm:spPr/>
      <dgm:t>
        <a:bodyPr/>
        <a:lstStyle/>
        <a:p>
          <a:pPr algn="l"/>
          <a:endParaRPr lang="en-US"/>
        </a:p>
      </dgm:t>
    </dgm:pt>
    <dgm:pt modelId="{1862548B-BF67-4176-8EDA-46336A548ED2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l" rtl="0"/>
          <a:r>
            <a:rPr lang="bn-IN" smtClean="0"/>
            <a:t>সাঁওতাল </a:t>
          </a:r>
          <a:endParaRPr lang="en-US"/>
        </a:p>
      </dgm:t>
    </dgm:pt>
    <dgm:pt modelId="{CF61C606-C258-42C3-8D49-871B7EE2E538}" type="parTrans" cxnId="{50F605F7-04A9-4EEA-B9B1-E992EFEA8CD2}">
      <dgm:prSet/>
      <dgm:spPr/>
      <dgm:t>
        <a:bodyPr/>
        <a:lstStyle/>
        <a:p>
          <a:pPr algn="l"/>
          <a:endParaRPr lang="en-US"/>
        </a:p>
      </dgm:t>
    </dgm:pt>
    <dgm:pt modelId="{273B2E49-762B-4657-9A46-0E5819EECF05}" type="sibTrans" cxnId="{50F605F7-04A9-4EEA-B9B1-E992EFEA8CD2}">
      <dgm:prSet/>
      <dgm:spPr/>
      <dgm:t>
        <a:bodyPr/>
        <a:lstStyle/>
        <a:p>
          <a:pPr algn="l"/>
          <a:endParaRPr lang="en-US"/>
        </a:p>
      </dgm:t>
    </dgm:pt>
    <dgm:pt modelId="{D2403AC1-DF90-4E50-8C52-B6716F168558}">
      <dgm:prSet/>
      <dgm:spPr/>
      <dgm:t>
        <a:bodyPr/>
        <a:lstStyle/>
        <a:p>
          <a:pPr algn="l" rtl="0"/>
          <a:r>
            <a:rPr lang="bn-BD" smtClean="0"/>
            <a:t>ক্ষুদ্র নৃ-গোষ্ঠী</a:t>
          </a:r>
          <a:endParaRPr lang="en-US"/>
        </a:p>
      </dgm:t>
    </dgm:pt>
    <dgm:pt modelId="{1520C500-B3FE-4193-BB21-D736FF3B4C05}" type="parTrans" cxnId="{B6E4F288-52CF-41E6-80C5-DC46B0C41902}">
      <dgm:prSet/>
      <dgm:spPr/>
      <dgm:t>
        <a:bodyPr/>
        <a:lstStyle/>
        <a:p>
          <a:pPr algn="l"/>
          <a:endParaRPr lang="en-US"/>
        </a:p>
      </dgm:t>
    </dgm:pt>
    <dgm:pt modelId="{89473538-C489-4D65-8F5C-8741F6B9C474}" type="sibTrans" cxnId="{B6E4F288-52CF-41E6-80C5-DC46B0C41902}">
      <dgm:prSet/>
      <dgm:spPr/>
      <dgm:t>
        <a:bodyPr/>
        <a:lstStyle/>
        <a:p>
          <a:pPr algn="l"/>
          <a:endParaRPr lang="en-US"/>
        </a:p>
      </dgm:t>
    </dgm:pt>
    <dgm:pt modelId="{129F06CD-02CC-4FE5-8318-D8CFA2F6509B}" type="pres">
      <dgm:prSet presAssocID="{4F8944E8-87C2-4C7B-821E-57F75C3474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D3457A-1349-45EE-8E3D-9F8690789424}" type="pres">
      <dgm:prSet presAssocID="{D618C9D9-390C-49E1-9A1E-01A08C3C5A0A}" presName="circle1" presStyleLbl="node1" presStyleIdx="0" presStyleCnt="3"/>
      <dgm:spPr>
        <a:solidFill>
          <a:schemeClr val="accent2">
            <a:lumMod val="50000"/>
          </a:schemeClr>
        </a:solidFill>
      </dgm:spPr>
    </dgm:pt>
    <dgm:pt modelId="{3D7B67F9-0CD1-4A2E-92BB-FA5CAC508440}" type="pres">
      <dgm:prSet presAssocID="{D618C9D9-390C-49E1-9A1E-01A08C3C5A0A}" presName="space" presStyleCnt="0"/>
      <dgm:spPr/>
    </dgm:pt>
    <dgm:pt modelId="{2F59E1CD-4C7B-4991-A73F-B1E366DE1D8C}" type="pres">
      <dgm:prSet presAssocID="{D618C9D9-390C-49E1-9A1E-01A08C3C5A0A}" presName="rect1" presStyleLbl="alignAcc1" presStyleIdx="0" presStyleCnt="3"/>
      <dgm:spPr/>
      <dgm:t>
        <a:bodyPr/>
        <a:lstStyle/>
        <a:p>
          <a:endParaRPr lang="en-US"/>
        </a:p>
      </dgm:t>
    </dgm:pt>
    <dgm:pt modelId="{253A9FE0-3039-44B0-B077-6077A81679B8}" type="pres">
      <dgm:prSet presAssocID="{1862548B-BF67-4176-8EDA-46336A548ED2}" presName="vertSpace2" presStyleLbl="node1" presStyleIdx="0" presStyleCnt="3"/>
      <dgm:spPr/>
    </dgm:pt>
    <dgm:pt modelId="{45BFBA81-F1EB-41A7-A6F5-26C05441BFBD}" type="pres">
      <dgm:prSet presAssocID="{1862548B-BF67-4176-8EDA-46336A548ED2}" presName="circle2" presStyleLbl="node1" presStyleIdx="1" presStyleCnt="3"/>
      <dgm:spPr>
        <a:solidFill>
          <a:schemeClr val="accent4">
            <a:lumMod val="20000"/>
            <a:lumOff val="80000"/>
          </a:schemeClr>
        </a:solidFill>
      </dgm:spPr>
    </dgm:pt>
    <dgm:pt modelId="{E4BD62F5-1B55-4677-BEDF-AF499B0737F5}" type="pres">
      <dgm:prSet presAssocID="{1862548B-BF67-4176-8EDA-46336A548ED2}" presName="rect2" presStyleLbl="alignAcc1" presStyleIdx="1" presStyleCnt="3"/>
      <dgm:spPr/>
      <dgm:t>
        <a:bodyPr/>
        <a:lstStyle/>
        <a:p>
          <a:endParaRPr lang="en-US"/>
        </a:p>
      </dgm:t>
    </dgm:pt>
    <dgm:pt modelId="{B029C78E-B129-4B8E-9F3F-8EF126156AB1}" type="pres">
      <dgm:prSet presAssocID="{D2403AC1-DF90-4E50-8C52-B6716F168558}" presName="vertSpace3" presStyleLbl="node1" presStyleIdx="1" presStyleCnt="3"/>
      <dgm:spPr/>
    </dgm:pt>
    <dgm:pt modelId="{5CBB86AC-C7EE-4145-ADB0-EC43921D283C}" type="pres">
      <dgm:prSet presAssocID="{D2403AC1-DF90-4E50-8C52-B6716F168558}" presName="circle3" presStyleLbl="node1" presStyleIdx="2" presStyleCnt="3" custLinFactNeighborX="1981" custLinFactNeighborY="-3963"/>
      <dgm:spPr>
        <a:solidFill>
          <a:srgbClr val="D016C7"/>
        </a:solidFill>
      </dgm:spPr>
    </dgm:pt>
    <dgm:pt modelId="{9C8AB694-9548-4D94-B922-5E65FE143BB6}" type="pres">
      <dgm:prSet presAssocID="{D2403AC1-DF90-4E50-8C52-B6716F168558}" presName="rect3" presStyleLbl="alignAcc1" presStyleIdx="2" presStyleCnt="3"/>
      <dgm:spPr/>
      <dgm:t>
        <a:bodyPr/>
        <a:lstStyle/>
        <a:p>
          <a:endParaRPr lang="en-US"/>
        </a:p>
      </dgm:t>
    </dgm:pt>
    <dgm:pt modelId="{2BBE4A47-66BF-4BA0-89F7-9C601DC8E2C1}" type="pres">
      <dgm:prSet presAssocID="{D618C9D9-390C-49E1-9A1E-01A08C3C5A0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EB089-83C1-4389-A879-8EF7AB7CCB77}" type="pres">
      <dgm:prSet presAssocID="{1862548B-BF67-4176-8EDA-46336A548ED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7174D-C706-4320-BE7F-1D74C75DA303}" type="pres">
      <dgm:prSet presAssocID="{D2403AC1-DF90-4E50-8C52-B6716F16855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19E966-D1B7-4A6B-BAB6-3C735F28FC7D}" srcId="{4F8944E8-87C2-4C7B-821E-57F75C3474F1}" destId="{D618C9D9-390C-49E1-9A1E-01A08C3C5A0A}" srcOrd="0" destOrd="0" parTransId="{BEC1799E-054F-4385-B46E-6CCDDC825490}" sibTransId="{EEBE2F90-FC02-4060-925E-07FB8C259787}"/>
    <dgm:cxn modelId="{C039FBDC-06FD-42C5-AA33-3EF3E20A5F32}" type="presOf" srcId="{4F8944E8-87C2-4C7B-821E-57F75C3474F1}" destId="{129F06CD-02CC-4FE5-8318-D8CFA2F6509B}" srcOrd="0" destOrd="0" presId="urn:microsoft.com/office/officeart/2005/8/layout/target3"/>
    <dgm:cxn modelId="{784803A9-C467-4740-A72B-7464AB1705D4}" type="presOf" srcId="{D618C9D9-390C-49E1-9A1E-01A08C3C5A0A}" destId="{2F59E1CD-4C7B-4991-A73F-B1E366DE1D8C}" srcOrd="0" destOrd="0" presId="urn:microsoft.com/office/officeart/2005/8/layout/target3"/>
    <dgm:cxn modelId="{B6E4F288-52CF-41E6-80C5-DC46B0C41902}" srcId="{4F8944E8-87C2-4C7B-821E-57F75C3474F1}" destId="{D2403AC1-DF90-4E50-8C52-B6716F168558}" srcOrd="2" destOrd="0" parTransId="{1520C500-B3FE-4193-BB21-D736FF3B4C05}" sibTransId="{89473538-C489-4D65-8F5C-8741F6B9C474}"/>
    <dgm:cxn modelId="{F300E8E6-0919-4E7D-84C9-B9060A8BA9F8}" type="presOf" srcId="{1862548B-BF67-4176-8EDA-46336A548ED2}" destId="{22EEB089-83C1-4389-A879-8EF7AB7CCB77}" srcOrd="1" destOrd="0" presId="urn:microsoft.com/office/officeart/2005/8/layout/target3"/>
    <dgm:cxn modelId="{50F605F7-04A9-4EEA-B9B1-E992EFEA8CD2}" srcId="{4F8944E8-87C2-4C7B-821E-57F75C3474F1}" destId="{1862548B-BF67-4176-8EDA-46336A548ED2}" srcOrd="1" destOrd="0" parTransId="{CF61C606-C258-42C3-8D49-871B7EE2E538}" sibTransId="{273B2E49-762B-4657-9A46-0E5819EECF05}"/>
    <dgm:cxn modelId="{5CDD68D8-D4E0-416D-B567-37936ADA65A5}" type="presOf" srcId="{D618C9D9-390C-49E1-9A1E-01A08C3C5A0A}" destId="{2BBE4A47-66BF-4BA0-89F7-9C601DC8E2C1}" srcOrd="1" destOrd="0" presId="urn:microsoft.com/office/officeart/2005/8/layout/target3"/>
    <dgm:cxn modelId="{BA66AE80-738B-4B54-AC16-41C5C54875EC}" type="presOf" srcId="{1862548B-BF67-4176-8EDA-46336A548ED2}" destId="{E4BD62F5-1B55-4677-BEDF-AF499B0737F5}" srcOrd="0" destOrd="0" presId="urn:microsoft.com/office/officeart/2005/8/layout/target3"/>
    <dgm:cxn modelId="{AB85EF65-1C27-49CB-A482-4AF2F2217FE4}" type="presOf" srcId="{D2403AC1-DF90-4E50-8C52-B6716F168558}" destId="{B327174D-C706-4320-BE7F-1D74C75DA303}" srcOrd="1" destOrd="0" presId="urn:microsoft.com/office/officeart/2005/8/layout/target3"/>
    <dgm:cxn modelId="{7CD0FDB9-F07A-4E31-A0A4-668FC02EBB86}" type="presOf" srcId="{D2403AC1-DF90-4E50-8C52-B6716F168558}" destId="{9C8AB694-9548-4D94-B922-5E65FE143BB6}" srcOrd="0" destOrd="0" presId="urn:microsoft.com/office/officeart/2005/8/layout/target3"/>
    <dgm:cxn modelId="{89E345E8-7892-4086-86E0-AD12B1C875BA}" type="presParOf" srcId="{129F06CD-02CC-4FE5-8318-D8CFA2F6509B}" destId="{A4D3457A-1349-45EE-8E3D-9F8690789424}" srcOrd="0" destOrd="0" presId="urn:microsoft.com/office/officeart/2005/8/layout/target3"/>
    <dgm:cxn modelId="{75E70AF4-33AF-4FDA-B723-1C1347D27DBD}" type="presParOf" srcId="{129F06CD-02CC-4FE5-8318-D8CFA2F6509B}" destId="{3D7B67F9-0CD1-4A2E-92BB-FA5CAC508440}" srcOrd="1" destOrd="0" presId="urn:microsoft.com/office/officeart/2005/8/layout/target3"/>
    <dgm:cxn modelId="{86785346-67E6-48A0-9E20-0242479B7821}" type="presParOf" srcId="{129F06CD-02CC-4FE5-8318-D8CFA2F6509B}" destId="{2F59E1CD-4C7B-4991-A73F-B1E366DE1D8C}" srcOrd="2" destOrd="0" presId="urn:microsoft.com/office/officeart/2005/8/layout/target3"/>
    <dgm:cxn modelId="{8CC5E8D7-DEE0-48D4-8633-78F04BDD1975}" type="presParOf" srcId="{129F06CD-02CC-4FE5-8318-D8CFA2F6509B}" destId="{253A9FE0-3039-44B0-B077-6077A81679B8}" srcOrd="3" destOrd="0" presId="urn:microsoft.com/office/officeart/2005/8/layout/target3"/>
    <dgm:cxn modelId="{5E97B7D2-27FE-4F6B-B2CD-5840C001F8BB}" type="presParOf" srcId="{129F06CD-02CC-4FE5-8318-D8CFA2F6509B}" destId="{45BFBA81-F1EB-41A7-A6F5-26C05441BFBD}" srcOrd="4" destOrd="0" presId="urn:microsoft.com/office/officeart/2005/8/layout/target3"/>
    <dgm:cxn modelId="{E38F6CF8-D56A-48F8-A795-82B8E7009AC6}" type="presParOf" srcId="{129F06CD-02CC-4FE5-8318-D8CFA2F6509B}" destId="{E4BD62F5-1B55-4677-BEDF-AF499B0737F5}" srcOrd="5" destOrd="0" presId="urn:microsoft.com/office/officeart/2005/8/layout/target3"/>
    <dgm:cxn modelId="{CA973A87-FFF3-41AF-8CA1-52FEA5A57149}" type="presParOf" srcId="{129F06CD-02CC-4FE5-8318-D8CFA2F6509B}" destId="{B029C78E-B129-4B8E-9F3F-8EF126156AB1}" srcOrd="6" destOrd="0" presId="urn:microsoft.com/office/officeart/2005/8/layout/target3"/>
    <dgm:cxn modelId="{DCBCC102-F450-46C1-A638-DCA1136E9851}" type="presParOf" srcId="{129F06CD-02CC-4FE5-8318-D8CFA2F6509B}" destId="{5CBB86AC-C7EE-4145-ADB0-EC43921D283C}" srcOrd="7" destOrd="0" presId="urn:microsoft.com/office/officeart/2005/8/layout/target3"/>
    <dgm:cxn modelId="{230C1381-04AC-4115-9D89-17EC0D52C8A6}" type="presParOf" srcId="{129F06CD-02CC-4FE5-8318-D8CFA2F6509B}" destId="{9C8AB694-9548-4D94-B922-5E65FE143BB6}" srcOrd="8" destOrd="0" presId="urn:microsoft.com/office/officeart/2005/8/layout/target3"/>
    <dgm:cxn modelId="{D3230BAE-7AB9-461D-839B-69CB82A6008D}" type="presParOf" srcId="{129F06CD-02CC-4FE5-8318-D8CFA2F6509B}" destId="{2BBE4A47-66BF-4BA0-89F7-9C601DC8E2C1}" srcOrd="9" destOrd="0" presId="urn:microsoft.com/office/officeart/2005/8/layout/target3"/>
    <dgm:cxn modelId="{A35B30CD-404D-4B1F-A8F4-A45563AF9C9B}" type="presParOf" srcId="{129F06CD-02CC-4FE5-8318-D8CFA2F6509B}" destId="{22EEB089-83C1-4389-A879-8EF7AB7CCB77}" srcOrd="10" destOrd="0" presId="urn:microsoft.com/office/officeart/2005/8/layout/target3"/>
    <dgm:cxn modelId="{B90BE337-9B66-4804-8B15-48083E173798}" type="presParOf" srcId="{129F06CD-02CC-4FE5-8318-D8CFA2F6509B}" destId="{B327174D-C706-4320-BE7F-1D74C75DA30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5169F8-4532-44CE-A33C-C90A5F5FC2BB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8CCA57CB-7A9B-4689-955C-8C3B917D6D40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>
              <a:solidFill>
                <a:srgbClr val="D016C7"/>
              </a:solidFill>
            </a:rPr>
            <a:t>আজকের পাঠ</a:t>
          </a:r>
          <a:endParaRPr lang="en-US">
            <a:solidFill>
              <a:srgbClr val="D016C7"/>
            </a:solidFill>
          </a:endParaRPr>
        </a:p>
      </dgm:t>
    </dgm:pt>
    <dgm:pt modelId="{A99AACCD-4314-4647-8C31-934A2A09A7DF}" type="parTrans" cxnId="{E496C8A0-F895-4FA5-912B-8486A5B414EE}">
      <dgm:prSet/>
      <dgm:spPr/>
      <dgm:t>
        <a:bodyPr/>
        <a:lstStyle/>
        <a:p>
          <a:endParaRPr lang="en-US"/>
        </a:p>
      </dgm:t>
    </dgm:pt>
    <dgm:pt modelId="{0FB0B177-308A-4A4B-A90B-B5861171A532}" type="sibTrans" cxnId="{E496C8A0-F895-4FA5-912B-8486A5B414EE}">
      <dgm:prSet/>
      <dgm:spPr/>
      <dgm:t>
        <a:bodyPr/>
        <a:lstStyle/>
        <a:p>
          <a:endParaRPr lang="en-US"/>
        </a:p>
      </dgm:t>
    </dgm:pt>
    <dgm:pt modelId="{32810BC6-EFB8-4BEC-91DB-C388312A4161}" type="pres">
      <dgm:prSet presAssocID="{595169F8-4532-44CE-A33C-C90A5F5FC2B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97F3CF-4B34-4976-9050-211EBEBC7C58}" type="pres">
      <dgm:prSet presAssocID="{595169F8-4532-44CE-A33C-C90A5F5FC2BB}" presName="arrow" presStyleLbl="bgShp" presStyleIdx="0" presStyleCnt="1"/>
      <dgm:spPr>
        <a:solidFill>
          <a:srgbClr val="FFCC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52400" contourW="44450" prstMaterial="matte">
          <a:bevelT w="63500" h="63500" prst="artDeco"/>
          <a:contourClr>
            <a:srgbClr val="FFFFFF"/>
          </a:contourClr>
        </a:sp3d>
      </dgm:spPr>
    </dgm:pt>
    <dgm:pt modelId="{ACC5035D-0E57-422E-A70E-7ADA53A4C21C}" type="pres">
      <dgm:prSet presAssocID="{595169F8-4532-44CE-A33C-C90A5F5FC2BB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B317999-133B-4025-926E-167AEFEFEA0A}" type="pres">
      <dgm:prSet presAssocID="{8CCA57CB-7A9B-4689-955C-8C3B917D6D40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D2BD1-DD70-42DF-8509-2849EBBBAE6F}" type="presOf" srcId="{8CCA57CB-7A9B-4689-955C-8C3B917D6D40}" destId="{8B317999-133B-4025-926E-167AEFEFEA0A}" srcOrd="0" destOrd="0" presId="urn:microsoft.com/office/officeart/2005/8/layout/hProcess9"/>
    <dgm:cxn modelId="{E496C8A0-F895-4FA5-912B-8486A5B414EE}" srcId="{595169F8-4532-44CE-A33C-C90A5F5FC2BB}" destId="{8CCA57CB-7A9B-4689-955C-8C3B917D6D40}" srcOrd="0" destOrd="0" parTransId="{A99AACCD-4314-4647-8C31-934A2A09A7DF}" sibTransId="{0FB0B177-308A-4A4B-A90B-B5861171A532}"/>
    <dgm:cxn modelId="{131EF7E2-682A-4F86-AAD3-BF991433690C}" type="presOf" srcId="{595169F8-4532-44CE-A33C-C90A5F5FC2BB}" destId="{32810BC6-EFB8-4BEC-91DB-C388312A4161}" srcOrd="0" destOrd="0" presId="urn:microsoft.com/office/officeart/2005/8/layout/hProcess9"/>
    <dgm:cxn modelId="{60EE26D6-01F6-4BBB-BB34-B258B5451140}" type="presParOf" srcId="{32810BC6-EFB8-4BEC-91DB-C388312A4161}" destId="{5F97F3CF-4B34-4976-9050-211EBEBC7C58}" srcOrd="0" destOrd="0" presId="urn:microsoft.com/office/officeart/2005/8/layout/hProcess9"/>
    <dgm:cxn modelId="{CAC41FF3-114D-4D06-B214-61C3BE20A31C}" type="presParOf" srcId="{32810BC6-EFB8-4BEC-91DB-C388312A4161}" destId="{ACC5035D-0E57-422E-A70E-7ADA53A4C21C}" srcOrd="1" destOrd="0" presId="urn:microsoft.com/office/officeart/2005/8/layout/hProcess9"/>
    <dgm:cxn modelId="{0998C289-B850-4B7E-AB75-E9511DFFD71D}" type="presParOf" srcId="{ACC5035D-0E57-422E-A70E-7ADA53A4C21C}" destId="{8B317999-133B-4025-926E-167AEFEFEA0A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C47EA3-413F-4C5E-AA47-1620D59F44F7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F2DA568-1B38-402E-80C5-2768F111BD19}">
      <dgm:prSet/>
      <dgm:spPr/>
      <dgm:t>
        <a:bodyPr/>
        <a:lstStyle/>
        <a:p>
          <a:pPr rtl="0"/>
          <a:r>
            <a:rPr lang="bn-BD" smtClean="0"/>
            <a:t>সাঁওতালদের পরিচয় বলতে পারবে।</a:t>
          </a:r>
          <a:endParaRPr lang="en-US"/>
        </a:p>
      </dgm:t>
    </dgm:pt>
    <dgm:pt modelId="{02B80CF4-1A7E-47BF-9C17-DC9EFC2BBBAC}" type="parTrans" cxnId="{61870022-F753-410B-859F-9D4873347945}">
      <dgm:prSet/>
      <dgm:spPr/>
      <dgm:t>
        <a:bodyPr/>
        <a:lstStyle/>
        <a:p>
          <a:endParaRPr lang="en-US"/>
        </a:p>
      </dgm:t>
    </dgm:pt>
    <dgm:pt modelId="{C613AA17-F9EF-4014-A4F6-46B0BE030D3F}" type="sibTrans" cxnId="{61870022-F753-410B-859F-9D4873347945}">
      <dgm:prSet/>
      <dgm:spPr/>
      <dgm:t>
        <a:bodyPr/>
        <a:lstStyle/>
        <a:p>
          <a:endParaRPr lang="en-US"/>
        </a:p>
      </dgm:t>
    </dgm:pt>
    <dgm:pt modelId="{F7EBEBF1-73E4-4061-A4ED-2494F7E4397A}">
      <dgm:prSet/>
      <dgm:spPr/>
      <dgm:t>
        <a:bodyPr/>
        <a:lstStyle/>
        <a:p>
          <a:pPr rtl="0"/>
          <a:r>
            <a:rPr lang="bn-BD" smtClean="0"/>
            <a:t>সাঁওতালদের আর্থ-সামাজিক জীবন ধারা ব্যাখ্যা করতে পারবে।</a:t>
          </a:r>
          <a:endParaRPr lang="en-US"/>
        </a:p>
      </dgm:t>
    </dgm:pt>
    <dgm:pt modelId="{88096EC1-D7C9-4DFD-BF3A-2B6EAFAACE10}" type="parTrans" cxnId="{0E9B87DE-0064-4C34-84E0-1D642145C6BA}">
      <dgm:prSet/>
      <dgm:spPr/>
      <dgm:t>
        <a:bodyPr/>
        <a:lstStyle/>
        <a:p>
          <a:endParaRPr lang="en-US"/>
        </a:p>
      </dgm:t>
    </dgm:pt>
    <dgm:pt modelId="{980D7F33-3AD7-4BC1-AD48-5C2B3119147E}" type="sibTrans" cxnId="{0E9B87DE-0064-4C34-84E0-1D642145C6BA}">
      <dgm:prSet/>
      <dgm:spPr/>
      <dgm:t>
        <a:bodyPr/>
        <a:lstStyle/>
        <a:p>
          <a:endParaRPr lang="en-US"/>
        </a:p>
      </dgm:t>
    </dgm:pt>
    <dgm:pt modelId="{9F23E523-1F98-49BB-BE03-1FA1E423DCC6}">
      <dgm:prSet/>
      <dgm:spPr/>
      <dgm:t>
        <a:bodyPr/>
        <a:lstStyle/>
        <a:p>
          <a:pPr rtl="0"/>
          <a:r>
            <a:rPr lang="bn-BD" dirty="0" smtClean="0"/>
            <a:t>সাঁওতালদের ধর্মীয় ও সাংস্কৃতিক জীবনের গুরুত্ব </a:t>
          </a:r>
          <a:r>
            <a:rPr lang="bn-IN" dirty="0" smtClean="0"/>
            <a:t>বিশ্লেষণ</a:t>
          </a:r>
          <a:r>
            <a:rPr lang="bn-BD" dirty="0" smtClean="0"/>
            <a:t> করতে পারবে।</a:t>
          </a:r>
          <a:endParaRPr lang="en-US" dirty="0"/>
        </a:p>
      </dgm:t>
    </dgm:pt>
    <dgm:pt modelId="{F10D51F3-51FB-458D-AC79-7D13CE57186A}" type="parTrans" cxnId="{4C346B00-0942-4361-99FC-1C166E9EE15C}">
      <dgm:prSet/>
      <dgm:spPr/>
      <dgm:t>
        <a:bodyPr/>
        <a:lstStyle/>
        <a:p>
          <a:endParaRPr lang="en-US"/>
        </a:p>
      </dgm:t>
    </dgm:pt>
    <dgm:pt modelId="{BFDE5F42-6CE5-4C98-81D8-45216850203F}" type="sibTrans" cxnId="{4C346B00-0942-4361-99FC-1C166E9EE15C}">
      <dgm:prSet/>
      <dgm:spPr/>
      <dgm:t>
        <a:bodyPr/>
        <a:lstStyle/>
        <a:p>
          <a:endParaRPr lang="en-US"/>
        </a:p>
      </dgm:t>
    </dgm:pt>
    <dgm:pt modelId="{BFB48B19-6D54-4B9D-8BFB-B4745A18282B}" type="pres">
      <dgm:prSet presAssocID="{ABC47EA3-413F-4C5E-AA47-1620D59F44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40ADE-2334-4ECB-B728-E02BBE58F1B1}" type="pres">
      <dgm:prSet presAssocID="{9F2DA568-1B38-402E-80C5-2768F111BD1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F4EEA-4145-4AED-87DB-7D88AF5A08F9}" type="pres">
      <dgm:prSet presAssocID="{C613AA17-F9EF-4014-A4F6-46B0BE030D3F}" presName="spacer" presStyleCnt="0"/>
      <dgm:spPr/>
    </dgm:pt>
    <dgm:pt modelId="{39C04D14-1711-4C01-A94F-6AFBD17E5067}" type="pres">
      <dgm:prSet presAssocID="{F7EBEBF1-73E4-4061-A4ED-2494F7E439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2244D-0B7E-4F87-9FBD-1767989BD39F}" type="pres">
      <dgm:prSet presAssocID="{980D7F33-3AD7-4BC1-AD48-5C2B3119147E}" presName="spacer" presStyleCnt="0"/>
      <dgm:spPr/>
    </dgm:pt>
    <dgm:pt modelId="{174D3C6E-B18F-44D7-8BB5-0A68484B98C3}" type="pres">
      <dgm:prSet presAssocID="{9F23E523-1F98-49BB-BE03-1FA1E423DCC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F31B1-3416-479F-8032-8684FC95BD12}" type="presOf" srcId="{9F23E523-1F98-49BB-BE03-1FA1E423DCC6}" destId="{174D3C6E-B18F-44D7-8BB5-0A68484B98C3}" srcOrd="0" destOrd="0" presId="urn:microsoft.com/office/officeart/2005/8/layout/vList2"/>
    <dgm:cxn modelId="{0E9B87DE-0064-4C34-84E0-1D642145C6BA}" srcId="{ABC47EA3-413F-4C5E-AA47-1620D59F44F7}" destId="{F7EBEBF1-73E4-4061-A4ED-2494F7E4397A}" srcOrd="1" destOrd="0" parTransId="{88096EC1-D7C9-4DFD-BF3A-2B6EAFAACE10}" sibTransId="{980D7F33-3AD7-4BC1-AD48-5C2B3119147E}"/>
    <dgm:cxn modelId="{61870022-F753-410B-859F-9D4873347945}" srcId="{ABC47EA3-413F-4C5E-AA47-1620D59F44F7}" destId="{9F2DA568-1B38-402E-80C5-2768F111BD19}" srcOrd="0" destOrd="0" parTransId="{02B80CF4-1A7E-47BF-9C17-DC9EFC2BBBAC}" sibTransId="{C613AA17-F9EF-4014-A4F6-46B0BE030D3F}"/>
    <dgm:cxn modelId="{45A05EF5-C538-4238-8B47-74273282D107}" type="presOf" srcId="{F7EBEBF1-73E4-4061-A4ED-2494F7E4397A}" destId="{39C04D14-1711-4C01-A94F-6AFBD17E5067}" srcOrd="0" destOrd="0" presId="urn:microsoft.com/office/officeart/2005/8/layout/vList2"/>
    <dgm:cxn modelId="{1ACA9D4F-D5A4-47FB-AEC1-D8E93D703EC0}" type="presOf" srcId="{9F2DA568-1B38-402E-80C5-2768F111BD19}" destId="{DD440ADE-2334-4ECB-B728-E02BBE58F1B1}" srcOrd="0" destOrd="0" presId="urn:microsoft.com/office/officeart/2005/8/layout/vList2"/>
    <dgm:cxn modelId="{3AB747EA-781A-485A-B586-165FABE2DCF5}" type="presOf" srcId="{ABC47EA3-413F-4C5E-AA47-1620D59F44F7}" destId="{BFB48B19-6D54-4B9D-8BFB-B4745A18282B}" srcOrd="0" destOrd="0" presId="urn:microsoft.com/office/officeart/2005/8/layout/vList2"/>
    <dgm:cxn modelId="{4C346B00-0942-4361-99FC-1C166E9EE15C}" srcId="{ABC47EA3-413F-4C5E-AA47-1620D59F44F7}" destId="{9F23E523-1F98-49BB-BE03-1FA1E423DCC6}" srcOrd="2" destOrd="0" parTransId="{F10D51F3-51FB-458D-AC79-7D13CE57186A}" sibTransId="{BFDE5F42-6CE5-4C98-81D8-45216850203F}"/>
    <dgm:cxn modelId="{685EC2C0-D278-4A2D-A720-C501F1568754}" type="presParOf" srcId="{BFB48B19-6D54-4B9D-8BFB-B4745A18282B}" destId="{DD440ADE-2334-4ECB-B728-E02BBE58F1B1}" srcOrd="0" destOrd="0" presId="urn:microsoft.com/office/officeart/2005/8/layout/vList2"/>
    <dgm:cxn modelId="{2039FB21-5608-41D3-B09B-F12A69A2B815}" type="presParOf" srcId="{BFB48B19-6D54-4B9D-8BFB-B4745A18282B}" destId="{8CDF4EEA-4145-4AED-87DB-7D88AF5A08F9}" srcOrd="1" destOrd="0" presId="urn:microsoft.com/office/officeart/2005/8/layout/vList2"/>
    <dgm:cxn modelId="{86EA9E77-10B5-46B3-B376-A9586410E210}" type="presParOf" srcId="{BFB48B19-6D54-4B9D-8BFB-B4745A18282B}" destId="{39C04D14-1711-4C01-A94F-6AFBD17E5067}" srcOrd="2" destOrd="0" presId="urn:microsoft.com/office/officeart/2005/8/layout/vList2"/>
    <dgm:cxn modelId="{E1189EE3-0063-4F3F-9D5E-6E9A1BD89328}" type="presParOf" srcId="{BFB48B19-6D54-4B9D-8BFB-B4745A18282B}" destId="{9A92244D-0B7E-4F87-9FBD-1767989BD39F}" srcOrd="3" destOrd="0" presId="urn:microsoft.com/office/officeart/2005/8/layout/vList2"/>
    <dgm:cxn modelId="{C9F4674D-7E99-4F55-BDC3-BE5148C2B797}" type="presParOf" srcId="{BFB48B19-6D54-4B9D-8BFB-B4745A18282B}" destId="{174D3C6E-B18F-44D7-8BB5-0A68484B98C3}" srcOrd="4" destOrd="0" presId="urn:microsoft.com/office/officeart/2005/8/layout/vList2"/>
  </dgm:cxnLst>
  <dgm:bg>
    <a:solidFill>
      <a:schemeClr val="accent2">
        <a:lumMod val="75000"/>
      </a:schemeClr>
    </a:solidFill>
  </dgm:bg>
  <dgm:whole>
    <a:ln w="3810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B8A723-2FE4-46D3-B141-77F586390AF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77DD40D8-B070-47CC-B176-1C69AB8FDE44}">
      <dgm:prSet custT="1"/>
      <dgm:spPr>
        <a:solidFill>
          <a:schemeClr val="bg1"/>
        </a:solidFill>
        <a:ln w="38100">
          <a:solidFill>
            <a:srgbClr val="00B0F0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bn-BD" sz="4000" dirty="0" smtClean="0">
              <a:solidFill>
                <a:srgbClr val="53094F"/>
              </a:solidFill>
            </a:rPr>
            <a:t>সাঁওতালদের সংক্ষিপ্ত পরিচয়</a:t>
          </a:r>
          <a:r>
            <a:rPr lang="bn-IN" sz="4000" dirty="0" smtClean="0">
              <a:solidFill>
                <a:srgbClr val="53094F"/>
              </a:solidFill>
            </a:rPr>
            <a:t>ঃ</a:t>
          </a:r>
          <a:endParaRPr lang="en-US" sz="4000" dirty="0">
            <a:solidFill>
              <a:srgbClr val="53094F"/>
            </a:solidFill>
          </a:endParaRPr>
        </a:p>
      </dgm:t>
    </dgm:pt>
    <dgm:pt modelId="{8BCAE1AB-09E0-4164-B929-8C9EBD036CB3}" type="parTrans" cxnId="{9DD2B9E5-B7E3-46B8-99A9-B41AFCA12859}">
      <dgm:prSet/>
      <dgm:spPr/>
      <dgm:t>
        <a:bodyPr/>
        <a:lstStyle/>
        <a:p>
          <a:endParaRPr lang="en-US" sz="2000">
            <a:solidFill>
              <a:srgbClr val="53094F"/>
            </a:solidFill>
          </a:endParaRPr>
        </a:p>
      </dgm:t>
    </dgm:pt>
    <dgm:pt modelId="{25976B5E-625E-4F06-8D06-70FE055BCDFD}" type="sibTrans" cxnId="{9DD2B9E5-B7E3-46B8-99A9-B41AFCA12859}">
      <dgm:prSet/>
      <dgm:spPr/>
      <dgm:t>
        <a:bodyPr/>
        <a:lstStyle/>
        <a:p>
          <a:endParaRPr lang="en-US" sz="2000">
            <a:solidFill>
              <a:srgbClr val="53094F"/>
            </a:solidFill>
          </a:endParaRPr>
        </a:p>
      </dgm:t>
    </dgm:pt>
    <dgm:pt modelId="{B0941C33-AB48-4511-8208-C477439F6AE9}" type="pres">
      <dgm:prSet presAssocID="{15B8A723-2FE4-46D3-B141-77F586390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4CE32D-5E32-4963-849E-4E00913FAEE5}" type="pres">
      <dgm:prSet presAssocID="{77DD40D8-B070-47CC-B176-1C69AB8FDE44}" presName="parentText" presStyleLbl="node1" presStyleIdx="0" presStyleCnt="1" custLinFactNeighborY="3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8E661-298A-4386-99E6-DD4A15A6F9F6}" type="presOf" srcId="{15B8A723-2FE4-46D3-B141-77F586390AF0}" destId="{B0941C33-AB48-4511-8208-C477439F6AE9}" srcOrd="0" destOrd="0" presId="urn:microsoft.com/office/officeart/2005/8/layout/vList2"/>
    <dgm:cxn modelId="{F0F81BCC-807F-48CE-87B2-0714A3F5DE05}" type="presOf" srcId="{77DD40D8-B070-47CC-B176-1C69AB8FDE44}" destId="{484CE32D-5E32-4963-849E-4E00913FAEE5}" srcOrd="0" destOrd="0" presId="urn:microsoft.com/office/officeart/2005/8/layout/vList2"/>
    <dgm:cxn modelId="{9DD2B9E5-B7E3-46B8-99A9-B41AFCA12859}" srcId="{15B8A723-2FE4-46D3-B141-77F586390AF0}" destId="{77DD40D8-B070-47CC-B176-1C69AB8FDE44}" srcOrd="0" destOrd="0" parTransId="{8BCAE1AB-09E0-4164-B929-8C9EBD036CB3}" sibTransId="{25976B5E-625E-4F06-8D06-70FE055BCDFD}"/>
    <dgm:cxn modelId="{6D762B9E-7872-43AC-9D60-D96D7C220FBF}" type="presParOf" srcId="{B0941C33-AB48-4511-8208-C477439F6AE9}" destId="{484CE32D-5E32-4963-849E-4E00913FAEE5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37BCB4-A606-4564-B78E-1A11779A7DE8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CE0EBF9D-7768-4C69-9E4B-FA88C1E62648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সাঁওতালদের </a:t>
          </a:r>
          <a:r>
            <a:rPr lang="bn-BD" dirty="0" smtClean="0">
              <a:solidFill>
                <a:sysClr val="windowText" lastClr="000000"/>
              </a:solidFill>
            </a:rPr>
            <a:t>আর্থ-</a:t>
          </a:r>
          <a:r>
            <a:rPr lang="bn-IN" dirty="0" smtClean="0">
              <a:solidFill>
                <a:sysClr val="windowText" lastClr="000000"/>
              </a:solidFill>
            </a:rPr>
            <a:t>সামাজিক জীবন ধারা</a:t>
          </a:r>
          <a:endParaRPr lang="en-US" dirty="0">
            <a:solidFill>
              <a:sysClr val="windowText" lastClr="000000"/>
            </a:solidFill>
          </a:endParaRPr>
        </a:p>
      </dgm:t>
    </dgm:pt>
    <dgm:pt modelId="{E7B7CCE6-6D9C-4D0E-9320-134329260E72}" type="parTrans" cxnId="{D3E6092A-C7B7-4294-B8D1-C14904E8FA86}">
      <dgm:prSet/>
      <dgm:spPr/>
      <dgm:t>
        <a:bodyPr/>
        <a:lstStyle/>
        <a:p>
          <a:endParaRPr lang="en-US"/>
        </a:p>
      </dgm:t>
    </dgm:pt>
    <dgm:pt modelId="{742A3C22-F25F-4790-AC18-395B26225D53}" type="sibTrans" cxnId="{D3E6092A-C7B7-4294-B8D1-C14904E8FA86}">
      <dgm:prSet/>
      <dgm:spPr/>
      <dgm:t>
        <a:bodyPr/>
        <a:lstStyle/>
        <a:p>
          <a:endParaRPr lang="en-US"/>
        </a:p>
      </dgm:t>
    </dgm:pt>
    <dgm:pt modelId="{025E84EA-AEA4-4EAE-A0BD-355F53E5B514}" type="pres">
      <dgm:prSet presAssocID="{CC37BCB4-A606-4564-B78E-1A11779A7D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D6C8A-03CF-45D3-A167-256EF2754F1B}" type="pres">
      <dgm:prSet presAssocID="{CC37BCB4-A606-4564-B78E-1A11779A7DE8}" presName="arrow" presStyleLbl="bgShp" presStyleIdx="0" presStyleCnt="1" custScaleX="117647"/>
      <dgm:spPr>
        <a:solidFill>
          <a:srgbClr val="FF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52400" contourW="44450" prstMaterial="matte">
          <a:bevelT w="63500" h="63500" prst="artDeco"/>
          <a:contourClr>
            <a:srgbClr val="FFFFFF"/>
          </a:contourClr>
        </a:sp3d>
      </dgm:spPr>
    </dgm:pt>
    <dgm:pt modelId="{1AF09B36-5850-4BA9-BD53-7E294A2145B7}" type="pres">
      <dgm:prSet presAssocID="{CC37BCB4-A606-4564-B78E-1A11779A7DE8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6C916DF-F11F-468F-9931-FC49EC41787E}" type="pres">
      <dgm:prSet presAssocID="{CE0EBF9D-7768-4C69-9E4B-FA88C1E62648}" presName="textNode" presStyleLbl="node1" presStyleIdx="0" presStyleCnt="1" custScaleX="99736" custScaleY="165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E6092A-C7B7-4294-B8D1-C14904E8FA86}" srcId="{CC37BCB4-A606-4564-B78E-1A11779A7DE8}" destId="{CE0EBF9D-7768-4C69-9E4B-FA88C1E62648}" srcOrd="0" destOrd="0" parTransId="{E7B7CCE6-6D9C-4D0E-9320-134329260E72}" sibTransId="{742A3C22-F25F-4790-AC18-395B26225D53}"/>
    <dgm:cxn modelId="{38083F4C-C99A-4B43-828B-6CBD1B4A1818}" type="presOf" srcId="{CC37BCB4-A606-4564-B78E-1A11779A7DE8}" destId="{025E84EA-AEA4-4EAE-A0BD-355F53E5B514}" srcOrd="0" destOrd="0" presId="urn:microsoft.com/office/officeart/2005/8/layout/hProcess9"/>
    <dgm:cxn modelId="{09D50E47-CE01-4405-9CD6-20F04B329F40}" type="presOf" srcId="{CE0EBF9D-7768-4C69-9E4B-FA88C1E62648}" destId="{86C916DF-F11F-468F-9931-FC49EC41787E}" srcOrd="0" destOrd="0" presId="urn:microsoft.com/office/officeart/2005/8/layout/hProcess9"/>
    <dgm:cxn modelId="{11385360-232C-4527-9B99-CACB109D7CBB}" type="presParOf" srcId="{025E84EA-AEA4-4EAE-A0BD-355F53E5B514}" destId="{7CED6C8A-03CF-45D3-A167-256EF2754F1B}" srcOrd="0" destOrd="0" presId="urn:microsoft.com/office/officeart/2005/8/layout/hProcess9"/>
    <dgm:cxn modelId="{B956E887-5480-4421-82C1-E7F301EEF863}" type="presParOf" srcId="{025E84EA-AEA4-4EAE-A0BD-355F53E5B514}" destId="{1AF09B36-5850-4BA9-BD53-7E294A2145B7}" srcOrd="1" destOrd="0" presId="urn:microsoft.com/office/officeart/2005/8/layout/hProcess9"/>
    <dgm:cxn modelId="{27FD1DDF-485A-4571-ADA6-AA23483F0E11}" type="presParOf" srcId="{1AF09B36-5850-4BA9-BD53-7E294A2145B7}" destId="{86C916DF-F11F-468F-9931-FC49EC41787E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6B321F-644D-4DF5-9D0D-EE6C1019E654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22C20D36-EA70-48EB-90EA-2ACEF9853C61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সাঁওতাল</a:t>
          </a:r>
          <a:r>
            <a:rPr lang="bn-BD" dirty="0" smtClean="0">
              <a:solidFill>
                <a:sysClr val="windowText" lastClr="000000"/>
              </a:solidFill>
            </a:rPr>
            <a:t>দের সাংস্কৃতিক জীবন</a:t>
          </a:r>
          <a:endParaRPr lang="en-US" dirty="0">
            <a:solidFill>
              <a:sysClr val="windowText" lastClr="000000"/>
            </a:solidFill>
          </a:endParaRPr>
        </a:p>
      </dgm:t>
    </dgm:pt>
    <dgm:pt modelId="{ABB83691-F475-4F45-BCFA-5CF4ADCC13E4}" type="parTrans" cxnId="{37DC78E6-BE5B-452F-834C-44EA7AA698AC}">
      <dgm:prSet/>
      <dgm:spPr/>
      <dgm:t>
        <a:bodyPr/>
        <a:lstStyle/>
        <a:p>
          <a:endParaRPr lang="en-US"/>
        </a:p>
      </dgm:t>
    </dgm:pt>
    <dgm:pt modelId="{A0D82A02-6636-4938-8052-14F19532FCA6}" type="sibTrans" cxnId="{37DC78E6-BE5B-452F-834C-44EA7AA698AC}">
      <dgm:prSet/>
      <dgm:spPr/>
      <dgm:t>
        <a:bodyPr/>
        <a:lstStyle/>
        <a:p>
          <a:endParaRPr lang="en-US"/>
        </a:p>
      </dgm:t>
    </dgm:pt>
    <dgm:pt modelId="{4DFC9C94-2001-49B7-8235-40CB85662B51}" type="pres">
      <dgm:prSet presAssocID="{366B321F-644D-4DF5-9D0D-EE6C1019E65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70DD12-F896-4007-A190-5E47ABF79EB6}" type="pres">
      <dgm:prSet presAssocID="{366B321F-644D-4DF5-9D0D-EE6C1019E654}" presName="arrow" presStyleLbl="bgShp" presStyleIdx="0" presStyleCnt="1" custScaleX="111316"/>
      <dgm:spPr>
        <a:solidFill>
          <a:srgbClr val="FFCC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152400" prstMaterial="matte">
          <a:bevelT w="127000" h="63500"/>
        </a:sp3d>
      </dgm:spPr>
    </dgm:pt>
    <dgm:pt modelId="{C776AECD-AB0E-4ECE-B2F4-D4CB404C40C8}" type="pres">
      <dgm:prSet presAssocID="{366B321F-644D-4DF5-9D0D-EE6C1019E654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3F41F3EB-3B15-48F3-994B-A2305F7030B4}" type="pres">
      <dgm:prSet presAssocID="{22C20D36-EA70-48EB-90EA-2ACEF9853C61}" presName="textNode" presStyleLbl="node1" presStyleIdx="0" presStyleCnt="1" custScaleY="246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C78E6-BE5B-452F-834C-44EA7AA698AC}" srcId="{366B321F-644D-4DF5-9D0D-EE6C1019E654}" destId="{22C20D36-EA70-48EB-90EA-2ACEF9853C61}" srcOrd="0" destOrd="0" parTransId="{ABB83691-F475-4F45-BCFA-5CF4ADCC13E4}" sibTransId="{A0D82A02-6636-4938-8052-14F19532FCA6}"/>
    <dgm:cxn modelId="{3DFC3115-133E-4901-9060-9AB03292E933}" type="presOf" srcId="{366B321F-644D-4DF5-9D0D-EE6C1019E654}" destId="{4DFC9C94-2001-49B7-8235-40CB85662B51}" srcOrd="0" destOrd="0" presId="urn:microsoft.com/office/officeart/2005/8/layout/hProcess9"/>
    <dgm:cxn modelId="{2B1928FA-674A-4B9A-977B-51E41F6C0780}" type="presOf" srcId="{22C20D36-EA70-48EB-90EA-2ACEF9853C61}" destId="{3F41F3EB-3B15-48F3-994B-A2305F7030B4}" srcOrd="0" destOrd="0" presId="urn:microsoft.com/office/officeart/2005/8/layout/hProcess9"/>
    <dgm:cxn modelId="{A5BC65F7-0344-44CD-8155-413CDA0C3EEF}" type="presParOf" srcId="{4DFC9C94-2001-49B7-8235-40CB85662B51}" destId="{CC70DD12-F896-4007-A190-5E47ABF79EB6}" srcOrd="0" destOrd="0" presId="urn:microsoft.com/office/officeart/2005/8/layout/hProcess9"/>
    <dgm:cxn modelId="{A9D3CBAF-D766-467A-B926-5A86A51C3083}" type="presParOf" srcId="{4DFC9C94-2001-49B7-8235-40CB85662B51}" destId="{C776AECD-AB0E-4ECE-B2F4-D4CB404C40C8}" srcOrd="1" destOrd="0" presId="urn:microsoft.com/office/officeart/2005/8/layout/hProcess9"/>
    <dgm:cxn modelId="{56DC2E1C-FF72-43F1-B4ED-D6FA088E3EA4}" type="presParOf" srcId="{C776AECD-AB0E-4ECE-B2F4-D4CB404C40C8}" destId="{3F41F3EB-3B15-48F3-994B-A2305F7030B4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A12C3-2B6A-4FEC-BBC1-57676A92E09A}">
      <dsp:nvSpPr>
        <dsp:cNvPr id="0" name=""/>
        <dsp:cNvSpPr/>
      </dsp:nvSpPr>
      <dsp:spPr>
        <a:xfrm>
          <a:off x="0" y="13834"/>
          <a:ext cx="10740980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মোঃ এনামুল হক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23" y="54957"/>
        <a:ext cx="10658734" cy="760154"/>
      </dsp:txXfrm>
    </dsp:sp>
    <dsp:sp modelId="{87EEFA99-1B7B-4468-90BF-BD6B8FF38FE4}">
      <dsp:nvSpPr>
        <dsp:cNvPr id="0" name=""/>
        <dsp:cNvSpPr/>
      </dsp:nvSpPr>
      <dsp:spPr>
        <a:xfrm>
          <a:off x="0" y="990458"/>
          <a:ext cx="10740980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 </a:t>
          </a:r>
          <a:r>
            <a:rPr lang="bn-BD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সমাজ বিজ্ঞান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23" y="1031581"/>
        <a:ext cx="10658734" cy="760154"/>
      </dsp:txXfrm>
    </dsp:sp>
    <dsp:sp modelId="{F1FFEE79-33AB-4106-812B-97DCE254952E}">
      <dsp:nvSpPr>
        <dsp:cNvPr id="0" name=""/>
        <dsp:cNvSpPr/>
      </dsp:nvSpPr>
      <dsp:spPr>
        <a:xfrm>
          <a:off x="0" y="1957641"/>
          <a:ext cx="10740980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কাকনহট মহাবিদ্যালয়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23" y="1998764"/>
        <a:ext cx="10658734" cy="760154"/>
      </dsp:txXfrm>
    </dsp:sp>
    <dsp:sp modelId="{165ED802-F406-4F47-AAB7-36ADD2EC62ED}">
      <dsp:nvSpPr>
        <dsp:cNvPr id="0" name=""/>
        <dsp:cNvSpPr/>
      </dsp:nvSpPr>
      <dsp:spPr>
        <a:xfrm>
          <a:off x="0" y="2873768"/>
          <a:ext cx="10740980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গোদাগাড়ী,রাজশাহী</a:t>
          </a:r>
          <a:r>
            <a:rPr lang="bn-BD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23" y="2914891"/>
        <a:ext cx="10658734" cy="760154"/>
      </dsp:txXfrm>
    </dsp:sp>
    <dsp:sp modelId="{0FBAE0A4-57C6-4E98-9F01-D2A5AF97B1FA}">
      <dsp:nvSpPr>
        <dsp:cNvPr id="0" name=""/>
        <dsp:cNvSpPr/>
      </dsp:nvSpPr>
      <dsp:spPr>
        <a:xfrm>
          <a:off x="0" y="3787555"/>
          <a:ext cx="10740980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.com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23" y="3828678"/>
        <a:ext cx="10658734" cy="760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0DD12-F896-4007-A190-5E47ABF79EB6}">
      <dsp:nvSpPr>
        <dsp:cNvPr id="0" name=""/>
        <dsp:cNvSpPr/>
      </dsp:nvSpPr>
      <dsp:spPr>
        <a:xfrm>
          <a:off x="234948" y="0"/>
          <a:ext cx="8261979" cy="1101466"/>
        </a:xfrm>
        <a:prstGeom prst="rightArrow">
          <a:avLst/>
        </a:prstGeom>
        <a:solidFill>
          <a:srgbClr val="FFCC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F41F3EB-3B15-48F3-994B-A2305F7030B4}">
      <dsp:nvSpPr>
        <dsp:cNvPr id="0" name=""/>
        <dsp:cNvSpPr/>
      </dsp:nvSpPr>
      <dsp:spPr>
        <a:xfrm>
          <a:off x="1146058" y="6763"/>
          <a:ext cx="6439759" cy="1087939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solidFill>
                <a:sysClr val="windowText" lastClr="000000"/>
              </a:solidFill>
            </a:rPr>
            <a:t>সাঁওতাল</a:t>
          </a:r>
          <a:r>
            <a:rPr lang="bn-BD" sz="4600" kern="1200" dirty="0" smtClean="0">
              <a:solidFill>
                <a:sysClr val="windowText" lastClr="000000"/>
              </a:solidFill>
            </a:rPr>
            <a:t>দের </a:t>
          </a:r>
          <a:r>
            <a:rPr lang="bn-IN" sz="4600" kern="1200" dirty="0" smtClean="0">
              <a:solidFill>
                <a:sysClr val="windowText" lastClr="000000"/>
              </a:solidFill>
            </a:rPr>
            <a:t>গান-নৃত্য ও বাদ্যযন্ত্র</a:t>
          </a:r>
          <a:endParaRPr lang="en-US" sz="4600" kern="1200" dirty="0">
            <a:solidFill>
              <a:sysClr val="windowText" lastClr="000000"/>
            </a:solidFill>
          </a:endParaRPr>
        </a:p>
      </dsp:txBody>
      <dsp:txXfrm>
        <a:off x="1199167" y="59872"/>
        <a:ext cx="6333541" cy="9817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9DBD8-5AD2-4097-BE75-6DA5B307A1E4}">
      <dsp:nvSpPr>
        <dsp:cNvPr id="0" name=""/>
        <dsp:cNvSpPr/>
      </dsp:nvSpPr>
      <dsp:spPr>
        <a:xfrm>
          <a:off x="3" y="0"/>
          <a:ext cx="12191993" cy="2661965"/>
        </a:xfrm>
        <a:prstGeom prst="rightArrow">
          <a:avLst/>
        </a:prstGeom>
        <a:solidFill>
          <a:srgbClr val="FF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153351D-AE3C-414D-8929-E67A891CBDD0}">
      <dsp:nvSpPr>
        <dsp:cNvPr id="0" name=""/>
        <dsp:cNvSpPr/>
      </dsp:nvSpPr>
      <dsp:spPr>
        <a:xfrm>
          <a:off x="2542814" y="0"/>
          <a:ext cx="7106371" cy="2661965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000" kern="1200" dirty="0" smtClean="0">
              <a:solidFill>
                <a:schemeClr val="tx1"/>
              </a:solidFill>
            </a:rPr>
            <a:t>ক্ষুদ্র নৃ-গোষ্ঠী হিসাবে সাঁওতালদের জীবন বৈচিত্র</a:t>
          </a:r>
          <a:r>
            <a:rPr lang="bn-IN" sz="5000" kern="1200" dirty="0" smtClean="0">
              <a:solidFill>
                <a:schemeClr val="tx1"/>
              </a:solidFill>
            </a:rPr>
            <a:t>ময়-</a:t>
          </a:r>
          <a:r>
            <a:rPr lang="bn-BD" sz="5000" kern="1200" dirty="0" smtClean="0">
              <a:solidFill>
                <a:schemeClr val="tx1"/>
              </a:solidFill>
            </a:rPr>
            <a:t> বর্ণনা কর। 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2672760" y="129946"/>
        <a:ext cx="6846479" cy="2402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39285-7F83-4DBC-8502-ABAA3BCDE78D}">
      <dsp:nvSpPr>
        <dsp:cNvPr id="0" name=""/>
        <dsp:cNvSpPr/>
      </dsp:nvSpPr>
      <dsp:spPr>
        <a:xfrm>
          <a:off x="0" y="2007"/>
          <a:ext cx="10097036" cy="9241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শ্রেণীঃ </a:t>
          </a: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একাদশ-দ্বাদশ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12" y="47119"/>
        <a:ext cx="10006812" cy="833893"/>
      </dsp:txXfrm>
    </dsp:sp>
    <dsp:sp modelId="{A9911915-CFD6-4E30-972D-029FC6F2D41E}">
      <dsp:nvSpPr>
        <dsp:cNvPr id="0" name=""/>
        <dsp:cNvSpPr/>
      </dsp:nvSpPr>
      <dsp:spPr>
        <a:xfrm>
          <a:off x="0" y="942218"/>
          <a:ext cx="10097036" cy="9241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বিষয়ঃ সমাজবিজ্ঞান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12" y="987330"/>
        <a:ext cx="10006812" cy="833893"/>
      </dsp:txXfrm>
    </dsp:sp>
    <dsp:sp modelId="{ACB540B9-9A5E-428E-8455-3BB62276565F}">
      <dsp:nvSpPr>
        <dsp:cNvPr id="0" name=""/>
        <dsp:cNvSpPr/>
      </dsp:nvSpPr>
      <dsp:spPr>
        <a:xfrm>
          <a:off x="0" y="1882430"/>
          <a:ext cx="10097036" cy="9241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অধ্যায়- চতুর্থ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(বাংলাদেশের নৃগোষ্টীর জীবনধারা)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12" y="1927542"/>
        <a:ext cx="10006812" cy="833893"/>
      </dsp:txXfrm>
    </dsp:sp>
    <dsp:sp modelId="{061309C5-2D6E-4F70-9385-FBE6102617E8}">
      <dsp:nvSpPr>
        <dsp:cNvPr id="0" name=""/>
        <dsp:cNvSpPr/>
      </dsp:nvSpPr>
      <dsp:spPr>
        <a:xfrm>
          <a:off x="0" y="2822641"/>
          <a:ext cx="10097036" cy="9241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সময়ঃ</a:t>
          </a:r>
          <a:r>
            <a:rPr lang="bn-BD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r>
            <a:rPr lang="bn-BD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 মিনিট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12" y="2867753"/>
        <a:ext cx="10006812" cy="833893"/>
      </dsp:txXfrm>
    </dsp:sp>
    <dsp:sp modelId="{D504972F-7D4E-4EEF-93C4-A00324D450FA}">
      <dsp:nvSpPr>
        <dsp:cNvPr id="0" name=""/>
        <dsp:cNvSpPr/>
      </dsp:nvSpPr>
      <dsp:spPr>
        <a:xfrm>
          <a:off x="0" y="3757352"/>
          <a:ext cx="10097036" cy="9241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12" y="3802464"/>
        <a:ext cx="10006812" cy="833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C1B71-F08E-453C-ADA6-C70054E2EFDA}">
      <dsp:nvSpPr>
        <dsp:cNvPr id="0" name=""/>
        <dsp:cNvSpPr/>
      </dsp:nvSpPr>
      <dsp:spPr>
        <a:xfrm>
          <a:off x="266181" y="0"/>
          <a:ext cx="11659636" cy="991674"/>
        </a:xfrm>
        <a:prstGeom prst="rightArrow">
          <a:avLst/>
        </a:prstGeom>
        <a:solidFill>
          <a:srgbClr val="FF99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143D841-2E94-4074-BC67-84FDECCBDC37}">
      <dsp:nvSpPr>
        <dsp:cNvPr id="0" name=""/>
        <dsp:cNvSpPr/>
      </dsp:nvSpPr>
      <dsp:spPr>
        <a:xfrm>
          <a:off x="2472571" y="0"/>
          <a:ext cx="7246856" cy="99167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rgbClr val="D016C7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ছবিতে আমরা কাদের দেখছি একটু চিন্তা করে বল</a:t>
          </a:r>
          <a:endParaRPr lang="en-US" sz="3600" kern="1200" dirty="0">
            <a:solidFill>
              <a:srgbClr val="D016C7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0981" y="48410"/>
        <a:ext cx="7150036" cy="894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3457A-1349-45EE-8E3D-9F8690789424}">
      <dsp:nvSpPr>
        <dsp:cNvPr id="0" name=""/>
        <dsp:cNvSpPr/>
      </dsp:nvSpPr>
      <dsp:spPr>
        <a:xfrm>
          <a:off x="0" y="0"/>
          <a:ext cx="4333558" cy="433355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9E1CD-4C7B-4991-A73F-B1E366DE1D8C}">
      <dsp:nvSpPr>
        <dsp:cNvPr id="0" name=""/>
        <dsp:cNvSpPr/>
      </dsp:nvSpPr>
      <dsp:spPr>
        <a:xfrm>
          <a:off x="2166779" y="0"/>
          <a:ext cx="8896174" cy="4333558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smtClean="0"/>
            <a:t>বাংলাদেশের </a:t>
          </a:r>
          <a:endParaRPr lang="en-US" sz="6000" kern="1200"/>
        </a:p>
      </dsp:txBody>
      <dsp:txXfrm>
        <a:off x="2166779" y="0"/>
        <a:ext cx="8896174" cy="1300070"/>
      </dsp:txXfrm>
    </dsp:sp>
    <dsp:sp modelId="{45BFBA81-F1EB-41A7-A6F5-26C05441BFBD}">
      <dsp:nvSpPr>
        <dsp:cNvPr id="0" name=""/>
        <dsp:cNvSpPr/>
      </dsp:nvSpPr>
      <dsp:spPr>
        <a:xfrm>
          <a:off x="758374" y="1300070"/>
          <a:ext cx="2816809" cy="281680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BD62F5-1B55-4677-BEDF-AF499B0737F5}">
      <dsp:nvSpPr>
        <dsp:cNvPr id="0" name=""/>
        <dsp:cNvSpPr/>
      </dsp:nvSpPr>
      <dsp:spPr>
        <a:xfrm>
          <a:off x="2166779" y="1300070"/>
          <a:ext cx="8896174" cy="2816809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smtClean="0"/>
            <a:t>সাঁওতাল </a:t>
          </a:r>
          <a:endParaRPr lang="en-US" sz="6000" kern="1200"/>
        </a:p>
      </dsp:txBody>
      <dsp:txXfrm>
        <a:off x="2166779" y="1300070"/>
        <a:ext cx="8896174" cy="1300065"/>
      </dsp:txXfrm>
    </dsp:sp>
    <dsp:sp modelId="{5CBB86AC-C7EE-4145-ADB0-EC43921D283C}">
      <dsp:nvSpPr>
        <dsp:cNvPr id="0" name=""/>
        <dsp:cNvSpPr/>
      </dsp:nvSpPr>
      <dsp:spPr>
        <a:xfrm>
          <a:off x="1542500" y="2548614"/>
          <a:ext cx="1300066" cy="1300066"/>
        </a:xfrm>
        <a:prstGeom prst="pie">
          <a:avLst>
            <a:gd name="adj1" fmla="val 5400000"/>
            <a:gd name="adj2" fmla="val 16200000"/>
          </a:avLst>
        </a:prstGeom>
        <a:solidFill>
          <a:srgbClr val="D016C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8AB694-9548-4D94-B922-5E65FE143BB6}">
      <dsp:nvSpPr>
        <dsp:cNvPr id="0" name=""/>
        <dsp:cNvSpPr/>
      </dsp:nvSpPr>
      <dsp:spPr>
        <a:xfrm>
          <a:off x="2166779" y="2600136"/>
          <a:ext cx="8896174" cy="13000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smtClean="0"/>
            <a:t>ক্ষুদ্র নৃ-গোষ্ঠী</a:t>
          </a:r>
          <a:endParaRPr lang="en-US" sz="6000" kern="1200"/>
        </a:p>
      </dsp:txBody>
      <dsp:txXfrm>
        <a:off x="2166779" y="2600136"/>
        <a:ext cx="8896174" cy="13000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7F3CF-4B34-4976-9050-211EBEBC7C58}">
      <dsp:nvSpPr>
        <dsp:cNvPr id="0" name=""/>
        <dsp:cNvSpPr/>
      </dsp:nvSpPr>
      <dsp:spPr>
        <a:xfrm>
          <a:off x="833263" y="0"/>
          <a:ext cx="9443650" cy="1262130"/>
        </a:xfrm>
        <a:prstGeom prst="rightArrow">
          <a:avLst/>
        </a:prstGeom>
        <a:solidFill>
          <a:srgbClr val="FFCC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B317999-133B-4025-926E-167AEFEFEA0A}">
      <dsp:nvSpPr>
        <dsp:cNvPr id="0" name=""/>
        <dsp:cNvSpPr/>
      </dsp:nvSpPr>
      <dsp:spPr>
        <a:xfrm>
          <a:off x="3888561" y="0"/>
          <a:ext cx="3333053" cy="1262130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200" kern="1200" smtClean="0">
              <a:solidFill>
                <a:srgbClr val="D016C7"/>
              </a:solidFill>
            </a:rPr>
            <a:t>আজকের পাঠ</a:t>
          </a:r>
          <a:endParaRPr lang="en-US" sz="5200" kern="1200">
            <a:solidFill>
              <a:srgbClr val="D016C7"/>
            </a:solidFill>
          </a:endParaRPr>
        </a:p>
      </dsp:txBody>
      <dsp:txXfrm>
        <a:off x="3950173" y="61612"/>
        <a:ext cx="3209829" cy="1138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40ADE-2334-4ECB-B728-E02BBE58F1B1}">
      <dsp:nvSpPr>
        <dsp:cNvPr id="0" name=""/>
        <dsp:cNvSpPr/>
      </dsp:nvSpPr>
      <dsp:spPr>
        <a:xfrm>
          <a:off x="0" y="123328"/>
          <a:ext cx="10869769" cy="9169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smtClean="0"/>
            <a:t>সাঁওতালদের পরিচয় বলতে পারবে।</a:t>
          </a:r>
          <a:endParaRPr lang="en-US" sz="3800" kern="1200"/>
        </a:p>
      </dsp:txBody>
      <dsp:txXfrm>
        <a:off x="44764" y="168092"/>
        <a:ext cx="10780241" cy="827459"/>
      </dsp:txXfrm>
    </dsp:sp>
    <dsp:sp modelId="{39C04D14-1711-4C01-A94F-6AFBD17E5067}">
      <dsp:nvSpPr>
        <dsp:cNvPr id="0" name=""/>
        <dsp:cNvSpPr/>
      </dsp:nvSpPr>
      <dsp:spPr>
        <a:xfrm>
          <a:off x="0" y="1149755"/>
          <a:ext cx="10869769" cy="9169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smtClean="0"/>
            <a:t>সাঁওতালদের আর্থ-সামাজিক জীবন ধারা ব্যাখ্যা করতে পারবে।</a:t>
          </a:r>
          <a:endParaRPr lang="en-US" sz="3800" kern="1200"/>
        </a:p>
      </dsp:txBody>
      <dsp:txXfrm>
        <a:off x="44764" y="1194519"/>
        <a:ext cx="10780241" cy="827459"/>
      </dsp:txXfrm>
    </dsp:sp>
    <dsp:sp modelId="{174D3C6E-B18F-44D7-8BB5-0A68484B98C3}">
      <dsp:nvSpPr>
        <dsp:cNvPr id="0" name=""/>
        <dsp:cNvSpPr/>
      </dsp:nvSpPr>
      <dsp:spPr>
        <a:xfrm>
          <a:off x="0" y="2176183"/>
          <a:ext cx="10869769" cy="9169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/>
            <a:t>সাঁওতালদের ধর্মীয় ও সাংস্কৃতিক জীবনের গুরুত্ব </a:t>
          </a:r>
          <a:r>
            <a:rPr lang="bn-IN" sz="3800" kern="1200" dirty="0" smtClean="0"/>
            <a:t>বিশ্লেষণ</a:t>
          </a:r>
          <a:r>
            <a:rPr lang="bn-BD" sz="3800" kern="1200" dirty="0" smtClean="0"/>
            <a:t> করতে পারবে।</a:t>
          </a:r>
          <a:endParaRPr lang="en-US" sz="3800" kern="1200" dirty="0"/>
        </a:p>
      </dsp:txBody>
      <dsp:txXfrm>
        <a:off x="44764" y="2220947"/>
        <a:ext cx="10780241" cy="8274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CE32D-5E32-4963-849E-4E00913FAEE5}">
      <dsp:nvSpPr>
        <dsp:cNvPr id="0" name=""/>
        <dsp:cNvSpPr/>
      </dsp:nvSpPr>
      <dsp:spPr>
        <a:xfrm>
          <a:off x="0" y="9061"/>
          <a:ext cx="5273457" cy="1141920"/>
        </a:xfrm>
        <a:prstGeom prst="roundRect">
          <a:avLst/>
        </a:prstGeom>
        <a:solidFill>
          <a:schemeClr val="bg1"/>
        </a:solidFill>
        <a:ln w="38100">
          <a:solidFill>
            <a:srgbClr val="00B0F0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53094F"/>
              </a:solidFill>
            </a:rPr>
            <a:t>সাঁওতালদের সংক্ষিপ্ত পরিচয়</a:t>
          </a:r>
          <a:r>
            <a:rPr lang="bn-IN" sz="4000" kern="1200" dirty="0" smtClean="0">
              <a:solidFill>
                <a:srgbClr val="53094F"/>
              </a:solidFill>
            </a:rPr>
            <a:t>ঃ</a:t>
          </a:r>
          <a:endParaRPr lang="en-US" sz="4000" kern="1200" dirty="0">
            <a:solidFill>
              <a:srgbClr val="53094F"/>
            </a:solidFill>
          </a:endParaRPr>
        </a:p>
      </dsp:txBody>
      <dsp:txXfrm>
        <a:off x="55744" y="64805"/>
        <a:ext cx="5161969" cy="1030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D6C8A-03CF-45D3-A167-256EF2754F1B}">
      <dsp:nvSpPr>
        <dsp:cNvPr id="0" name=""/>
        <dsp:cNvSpPr/>
      </dsp:nvSpPr>
      <dsp:spPr>
        <a:xfrm>
          <a:off x="2" y="0"/>
          <a:ext cx="8293989" cy="1223493"/>
        </a:xfrm>
        <a:prstGeom prst="rightArrow">
          <a:avLst/>
        </a:prstGeom>
        <a:solidFill>
          <a:srgbClr val="FF99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6C916DF-F11F-468F-9931-FC49EC41787E}">
      <dsp:nvSpPr>
        <dsp:cNvPr id="0" name=""/>
        <dsp:cNvSpPr/>
      </dsp:nvSpPr>
      <dsp:spPr>
        <a:xfrm>
          <a:off x="1368089" y="206060"/>
          <a:ext cx="5557815" cy="81137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solidFill>
                <a:sysClr val="windowText" lastClr="000000"/>
              </a:solidFill>
            </a:rPr>
            <a:t>সাঁওতালদের </a:t>
          </a:r>
          <a:r>
            <a:rPr lang="bn-BD" sz="3400" kern="1200" dirty="0" smtClean="0">
              <a:solidFill>
                <a:sysClr val="windowText" lastClr="000000"/>
              </a:solidFill>
            </a:rPr>
            <a:t>আর্থ-</a:t>
          </a:r>
          <a:r>
            <a:rPr lang="bn-IN" sz="3400" kern="1200" dirty="0" smtClean="0">
              <a:solidFill>
                <a:sysClr val="windowText" lastClr="000000"/>
              </a:solidFill>
            </a:rPr>
            <a:t>সামাজিক জীবন ধারা</a:t>
          </a:r>
          <a:endParaRPr lang="en-US" sz="3400" kern="1200" dirty="0">
            <a:solidFill>
              <a:sysClr val="windowText" lastClr="000000"/>
            </a:solidFill>
          </a:endParaRPr>
        </a:p>
      </dsp:txBody>
      <dsp:txXfrm>
        <a:off x="1407697" y="245668"/>
        <a:ext cx="5478599" cy="7321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0DD12-F896-4007-A190-5E47ABF79EB6}">
      <dsp:nvSpPr>
        <dsp:cNvPr id="0" name=""/>
        <dsp:cNvSpPr/>
      </dsp:nvSpPr>
      <dsp:spPr>
        <a:xfrm>
          <a:off x="273760" y="0"/>
          <a:ext cx="9626789" cy="1101466"/>
        </a:xfrm>
        <a:prstGeom prst="rightArrow">
          <a:avLst/>
        </a:prstGeom>
        <a:solidFill>
          <a:srgbClr val="FFCC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F41F3EB-3B15-48F3-994B-A2305F7030B4}">
      <dsp:nvSpPr>
        <dsp:cNvPr id="0" name=""/>
        <dsp:cNvSpPr/>
      </dsp:nvSpPr>
      <dsp:spPr>
        <a:xfrm>
          <a:off x="2225630" y="6763"/>
          <a:ext cx="5723049" cy="1087939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solidFill>
                <a:sysClr val="windowText" lastClr="000000"/>
              </a:solidFill>
            </a:rPr>
            <a:t>সাঁওতাল</a:t>
          </a:r>
          <a:r>
            <a:rPr lang="bn-BD" sz="4600" kern="1200" dirty="0" smtClean="0">
              <a:solidFill>
                <a:sysClr val="windowText" lastClr="000000"/>
              </a:solidFill>
            </a:rPr>
            <a:t>দের সাংস্কৃতিক জীবন</a:t>
          </a:r>
          <a:endParaRPr lang="en-US" sz="4600" kern="1200" dirty="0">
            <a:solidFill>
              <a:sysClr val="windowText" lastClr="000000"/>
            </a:solidFill>
          </a:endParaRPr>
        </a:p>
      </dsp:txBody>
      <dsp:txXfrm>
        <a:off x="2278739" y="59872"/>
        <a:ext cx="5616831" cy="981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1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6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4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5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2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4E64-ED79-4C5A-9CD9-7799B787428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68CE-3617-4050-82BF-AF43C1BA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9.jpeg"/><Relationship Id="rId7" Type="http://schemas.openxmlformats.org/officeDocument/2006/relationships/diagramLayout" Target="../diagrams/layout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11" Type="http://schemas.openxmlformats.org/officeDocument/2006/relationships/image" Target="../media/image31.jpg"/><Relationship Id="rId5" Type="http://schemas.openxmlformats.org/officeDocument/2006/relationships/image" Target="../media/image28.jpeg"/><Relationship Id="rId10" Type="http://schemas.microsoft.com/office/2007/relationships/diagramDrawing" Target="../diagrams/drawing10.xml"/><Relationship Id="rId4" Type="http://schemas.openxmlformats.org/officeDocument/2006/relationships/image" Target="../media/image30.jpeg"/><Relationship Id="rId9" Type="http://schemas.openxmlformats.org/officeDocument/2006/relationships/diagramColors" Target="../diagrams/colors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jp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0" y="837127"/>
            <a:ext cx="6611815" cy="127302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</a:t>
            </a:r>
            <a:r>
              <a:rPr lang="bn-IN" sz="6000" b="1" dirty="0" smtClean="0">
                <a:ln/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000" b="1" dirty="0" smtClean="0">
                <a:ln/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শুভেচ্ছা</a:t>
            </a:r>
            <a:endParaRPr lang="en-US" sz="6000" b="1" dirty="0">
              <a:ln/>
              <a:solidFill>
                <a:srgbClr val="D016C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o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7" y="2107082"/>
            <a:ext cx="6866270" cy="4750918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 descr="36368hded4derz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383" y="605307"/>
            <a:ext cx="857250" cy="6252693"/>
          </a:xfrm>
          <a:prstGeom prst="rect">
            <a:avLst/>
          </a:prstGeom>
        </p:spPr>
      </p:pic>
      <p:pic>
        <p:nvPicPr>
          <p:cNvPr id="7" name="Picture 6" descr="36368hded4derz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017" y="618186"/>
            <a:ext cx="857250" cy="6239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81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0"/>
            <a:ext cx="12192000" cy="6858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950041"/>
              </p:ext>
            </p:extLst>
          </p:nvPr>
        </p:nvGraphicFramePr>
        <p:xfrm>
          <a:off x="656822" y="2321415"/>
          <a:ext cx="10869769" cy="321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3438659" y="463639"/>
            <a:ext cx="5318975" cy="1715865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bn-BD" sz="88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D016C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D016C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2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6011" y="985227"/>
            <a:ext cx="7879976" cy="2537902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lvl="0"/>
            <a:r>
              <a:rPr lang="bn-IN" b="1" i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01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বিষয়বস্তু</a:t>
            </a:r>
            <a:r>
              <a:rPr lang="bn-IN" b="1" i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আলোচনা</a:t>
            </a:r>
            <a:endParaRPr lang="en-US" b="1" i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4876" y="3334870"/>
            <a:ext cx="184224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ysClr val="windowText" lastClr="000000"/>
                </a:solidFill>
              </a:rPr>
              <a:t>26মিনিট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61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2084099"/>
              </p:ext>
            </p:extLst>
          </p:nvPr>
        </p:nvGraphicFramePr>
        <p:xfrm>
          <a:off x="3695178" y="189303"/>
          <a:ext cx="5273457" cy="115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879" y="1427967"/>
            <a:ext cx="12209172" cy="543003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পরিচয়ঃ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উত্তর-পশ্চিমাংশে রংপুর, দিনাজপুর, রাজশাহী,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নওগাঁ,বগুড়া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 বসবাসকারী ক্ষুদ্র জাতিসত্তাগুলোর মধ্যে  একটি প্রধান নৃ-গোষ্ঠী হলো সাঁওতাল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উৎপত্তিঃ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নিজেদের ‘হোড় হোপেন’বলে পরিচয় দেন যার অর্থ মানব সন্তান।কোনো কোনো গবেষকদের মতে,সাঁওতালদের উৎপত্তি ‘সামন্তপাল’শব্দ থেকে।আবার কেউ বলেন, ‘সুতার’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Soontar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থেকে সাঁওতাল শব্দটির উদ্ভব ঘটেছে।</a:t>
            </a:r>
          </a:p>
          <a:p>
            <a:pPr algn="just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8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08973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ভারত বর্ষের বিভিন্ন জায়গায় বিক্ষিপ্তভাবে বসবাস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।ব্রিটিশ সরকার ১৮৩৬ সালে ভারতের ঝাড়খন্ড রাজ্যে সাঁওতালদের জন্য স্থায়ী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 করে দেন 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‘সাঁওতাল পরগানা’নামে পরিচিত।পরে সেখানে বহিরাগত মহাজন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ব্যবসায়ীরা এসে তাদের উপর নির্যাতন শুরু করে এবং এর পরই হয় ১৮৫৫ সালের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বিদ্রোহ।ব্রিটিশ সরকার মহাজনদের পক্ষ নিয়ে খুব নিষ্ঠুরভাবে এ বিদ্রোহ দমন করায়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সাঁওতাদের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১০ হাজার বিদ্রোহী নিহত হয়।এর পরই তারা অনেকে প্রাণভয়ে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উত্তরবঙ্গ ও আসামে পাড়ি জমায়।আবার রেললাইন নির্মান ও চা বাগানে কাজের প্রয়োজনে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ইংরেজরা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তাদেরকে এদেশে নিয়ে আসে।  </a:t>
            </a:r>
          </a:p>
        </p:txBody>
      </p:sp>
      <p:pic>
        <p:nvPicPr>
          <p:cNvPr id="4" name="Picture 3" descr="http://s3.amazonaws.com/somewherein/assets/images/thumbs/ratul_shah_1352217031_2-603163_364716993595777_15524227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41" y="0"/>
            <a:ext cx="5002060" cy="39988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1" y="4096011"/>
            <a:ext cx="4989533" cy="2671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06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15" y="1287887"/>
            <a:ext cx="8345511" cy="5396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n w="0"/>
                <a:solidFill>
                  <a:schemeClr val="bg1"/>
                </a:solidFill>
              </a:rPr>
              <a:t>	</a:t>
            </a:r>
            <a:r>
              <a:rPr lang="en-US" sz="3600" b="1" dirty="0" err="1" smtClean="0">
                <a:ln w="0"/>
                <a:solidFill>
                  <a:srgbClr val="C00000"/>
                </a:solidFill>
              </a:rPr>
              <a:t>দৈহিক</a:t>
            </a:r>
            <a:r>
              <a:rPr lang="en-US" sz="36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</a:rPr>
              <a:t>বৈশিষ্ট্যঃ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সাঁওতালদের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গায়ের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রং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কালো,নাক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মোটা,মাথার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খুলি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গোলাকার,মুখগহবর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বড়,ঠোঁট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মোটা,চুল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কালো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ঘন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কোঁকড়ানো,দৈহিক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উচ্চতা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মাঝারি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ধরনের।তাদের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এসব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বৈশিষ্ট্যের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কারনে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আদি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অষ্ট্রেলীয়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বলে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চিহ্নিত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করা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।</a:t>
            </a:r>
          </a:p>
          <a:p>
            <a:pPr algn="just"/>
            <a:r>
              <a:rPr lang="bn-IN" sz="4000" b="1" dirty="0" smtClean="0">
                <a:ln w="0"/>
                <a:solidFill>
                  <a:srgbClr val="C00000"/>
                </a:solidFill>
              </a:rPr>
              <a:t>	</a:t>
            </a:r>
            <a:r>
              <a:rPr lang="en-US" sz="4000" b="1" dirty="0" err="1" smtClean="0">
                <a:ln w="0"/>
                <a:solidFill>
                  <a:srgbClr val="C00000"/>
                </a:solidFill>
              </a:rPr>
              <a:t>গোত্র</a:t>
            </a:r>
            <a:r>
              <a:rPr lang="en-US" sz="40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</a:rPr>
              <a:t>বিভাগঃ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সাঁওতালরা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১২টি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টোটেম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গোত্রে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বিভক্ত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।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গোত্রকে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তারা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‘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পারিস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’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বলে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থাকে।গোত্রগুলো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হলোঃ-হাঁসদা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মূর্মু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হেমরম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সরেন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কিসকু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বাসকি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মার্ডি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টুডু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বেসরা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পিউরি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বাউরি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(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বাড়ৈই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)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/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সোয়ালে,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চেড়াই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(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চড়ে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)।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প্রতিটি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গোত্র</a:t>
            </a:r>
            <a:r>
              <a:rPr lang="bn-IN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আবার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কতগুলো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উপগোত্রে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</a:rPr>
              <a:t>বিভক্ত</a:t>
            </a:r>
            <a:r>
              <a:rPr lang="en-US" sz="3200" dirty="0" smtClean="0">
                <a:ln w="0"/>
                <a:solidFill>
                  <a:schemeClr val="tx1"/>
                </a:solidFill>
              </a:rPr>
              <a:t>।</a:t>
            </a:r>
            <a:endParaRPr lang="en-US" sz="3200" dirty="0">
              <a:ln w="0"/>
              <a:solidFill>
                <a:schemeClr val="bg1"/>
              </a:solidFill>
            </a:endParaRPr>
          </a:p>
        </p:txBody>
      </p:sp>
      <p:pic>
        <p:nvPicPr>
          <p:cNvPr id="5" name="Picture 2" descr="http://upload.wikimedia.org/wikipedia/commons/f/fc/Landless_Santal,_Dinajpur_%282%29,_2010_by_Biplob_Rah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0"/>
            <a:ext cx="3820732" cy="3425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27777444"/>
              </p:ext>
            </p:extLst>
          </p:nvPr>
        </p:nvGraphicFramePr>
        <p:xfrm>
          <a:off x="0" y="-1"/>
          <a:ext cx="8293994" cy="122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04" y="3361386"/>
            <a:ext cx="3782095" cy="33227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233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281115" cy="66171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	</a:t>
            </a:r>
            <a:r>
              <a:rPr lang="bn-IN" sz="4800" b="1" dirty="0" smtClean="0">
                <a:solidFill>
                  <a:srgbClr val="C00000"/>
                </a:solidFill>
              </a:rPr>
              <a:t>সামাজিক অবস্থাঃ</a:t>
            </a:r>
            <a:r>
              <a:rPr lang="bn-IN" sz="2400" dirty="0" smtClean="0"/>
              <a:t>সাঁওতাল সমাজের মূলভিত্তি হলো গ্রাম পঞ্চায়েত।</a:t>
            </a:r>
            <a:r>
              <a:rPr lang="en-US" sz="2400" dirty="0" err="1" smtClean="0">
                <a:ln w="0"/>
              </a:rPr>
              <a:t>সাঁওতাল</a:t>
            </a:r>
            <a:r>
              <a:rPr lang="bn-IN" sz="2400" dirty="0" smtClean="0">
                <a:ln w="0"/>
              </a:rPr>
              <a:t> গ্রাম কয়েকটি বৃত্তে বিভক্ত থাকে।</a:t>
            </a:r>
            <a:r>
              <a:rPr lang="bn-IN" sz="2400" dirty="0">
                <a:ln w="0"/>
              </a:rPr>
              <a:t>	</a:t>
            </a:r>
            <a:endParaRPr lang="en-US" sz="2400" dirty="0" smtClean="0">
              <a:ln w="0"/>
            </a:endParaRPr>
          </a:p>
          <a:p>
            <a:r>
              <a:rPr lang="en-US" sz="2400" dirty="0">
                <a:ln w="0"/>
              </a:rPr>
              <a:t>	</a:t>
            </a:r>
            <a:r>
              <a:rPr lang="en-US" sz="2400" dirty="0" err="1" smtClean="0">
                <a:ln w="0"/>
              </a:rPr>
              <a:t>সাঁওতাল</a:t>
            </a:r>
            <a:r>
              <a:rPr lang="bn-IN" sz="2400" dirty="0" smtClean="0">
                <a:ln w="0"/>
              </a:rPr>
              <a:t>দের চাষ পদ্ধতি আদিম ধরনের</a:t>
            </a:r>
          </a:p>
          <a:p>
            <a:r>
              <a:rPr lang="bn-IN" sz="2400" dirty="0">
                <a:ln w="0"/>
              </a:rPr>
              <a:t>	</a:t>
            </a:r>
            <a:r>
              <a:rPr lang="bn-IN" sz="2400" dirty="0" smtClean="0">
                <a:ln w="0"/>
              </a:rPr>
              <a:t>গ্রামগুলো কয়েকটি বৃত্তে বিভক্ত</a:t>
            </a:r>
          </a:p>
          <a:p>
            <a:r>
              <a:rPr lang="bn-IN" sz="2400" dirty="0">
                <a:ln w="0"/>
              </a:rPr>
              <a:t>	</a:t>
            </a:r>
            <a:r>
              <a:rPr lang="bn-IN" sz="2400" dirty="0" smtClean="0">
                <a:ln w="0"/>
              </a:rPr>
              <a:t>প্রতিটি বৃত্তের তত্ত্বাবধানে থাকেন একজন ‘পঞ্চায়েত’</a:t>
            </a:r>
          </a:p>
          <a:p>
            <a:r>
              <a:rPr lang="bn-IN" sz="2400" dirty="0">
                <a:ln w="0"/>
              </a:rPr>
              <a:t>	</a:t>
            </a:r>
            <a:r>
              <a:rPr lang="bn-IN" sz="2400" dirty="0" smtClean="0">
                <a:ln w="0"/>
              </a:rPr>
              <a:t>পঞ্চায়েত প্রধানকে বলা হয় ‘মাঝি’</a:t>
            </a:r>
          </a:p>
          <a:p>
            <a:r>
              <a:rPr lang="bn-IN" sz="2400" dirty="0">
                <a:ln w="0"/>
              </a:rPr>
              <a:t>	</a:t>
            </a:r>
            <a:r>
              <a:rPr lang="bn-IN" sz="2400" dirty="0" smtClean="0">
                <a:ln w="0"/>
              </a:rPr>
              <a:t>পঞ্চায়েতের অধীনে থাকে কয়েক একর নিষ্কর জমি</a:t>
            </a:r>
          </a:p>
          <a:p>
            <a:r>
              <a:rPr lang="bn-IN" sz="2400" dirty="0">
                <a:ln w="0"/>
              </a:rPr>
              <a:t>	</a:t>
            </a:r>
            <a:r>
              <a:rPr lang="bn-IN" sz="2400" dirty="0" smtClean="0">
                <a:ln w="0"/>
              </a:rPr>
              <a:t>মাঝিকে সহযোগিতার জন্য থাকে যোগমাঝি,পডেৎ,</a:t>
            </a:r>
          </a:p>
          <a:p>
            <a:r>
              <a:rPr lang="bn-IN" sz="2400" dirty="0">
                <a:ln w="0"/>
              </a:rPr>
              <a:t>	</a:t>
            </a:r>
            <a:r>
              <a:rPr lang="bn-IN" sz="2400" dirty="0" smtClean="0">
                <a:ln w="0"/>
              </a:rPr>
              <a:t>পারাণিক,জগ পারাণিক,নায়কে,কুডাম নায়কে।</a:t>
            </a:r>
            <a:endParaRPr lang="en-US" sz="2400" dirty="0" smtClean="0">
              <a:ln w="0"/>
            </a:endParaRPr>
          </a:p>
          <a:p>
            <a:r>
              <a:rPr lang="en-US" sz="2400" dirty="0">
                <a:ln w="0"/>
              </a:rPr>
              <a:t>	</a:t>
            </a:r>
            <a:r>
              <a:rPr lang="bn-IN" sz="4000" b="1" dirty="0" smtClean="0">
                <a:ln w="0"/>
                <a:solidFill>
                  <a:srgbClr val="C00000"/>
                </a:solidFill>
              </a:rPr>
              <a:t>পরিবার ও বিবাহ ব্যবস্থাঃ</a:t>
            </a:r>
            <a:r>
              <a:rPr lang="bn-IN" sz="2400" dirty="0" smtClean="0">
                <a:ln w="0"/>
              </a:rPr>
              <a:t>সাঁওতাল সমাজ মূলত পিতৃতান্ত্রিক ও পিতৃসূত্রীয়।বংশ পরিচয় ও সম্পত্তির উত্তরাধিকার পিতা থেকে পুত্রদের মধ্যে বর্তায়। মেয়েরা কোন সম্পত্তির মালিকানা পায় না।</a:t>
            </a:r>
          </a:p>
          <a:p>
            <a:r>
              <a:rPr lang="bn-IN" sz="2400" dirty="0" smtClean="0">
                <a:ln w="0"/>
              </a:rPr>
              <a:t>	সাঁওতালদের মধ্যে বহিগোত্রীয় বিবাহ প্রচলিত।সামাজিক রেওয়াজ অনুযায়ী সাঁওতাল সমাজে ছয় ধরনের বিবাহ প্রচলিত ছিল।যেমনঃ-আসলি বিবাহ(কাপলা),ইতুত বিবাহ, নিরবোলক বিবাহ,হুরকাটরা,গরদি জাওয়ে,সবঙ্গা ও কিরিভ জাওয়ে ইত্যদি।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3292" r="4916" b="8083"/>
          <a:stretch/>
        </p:blipFill>
        <p:spPr>
          <a:xfrm>
            <a:off x="8397025" y="77274"/>
            <a:ext cx="3794975" cy="328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upload.wikimedia.org/wikipedia/commons/f/fc/Landless_Santal,_Dinajpur_%282%29,_2010_by_Biplob_Rah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3432220"/>
            <a:ext cx="3820732" cy="3425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79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 b="13077"/>
          <a:stretch/>
        </p:blipFill>
        <p:spPr>
          <a:xfrm>
            <a:off x="25759" y="1"/>
            <a:ext cx="4778062" cy="3747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2827"/>
          <a:stretch/>
        </p:blipFill>
        <p:spPr>
          <a:xfrm>
            <a:off x="51517" y="3831465"/>
            <a:ext cx="5331853" cy="3026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b="12685"/>
          <a:stretch/>
        </p:blipFill>
        <p:spPr>
          <a:xfrm>
            <a:off x="5525037" y="2859110"/>
            <a:ext cx="6486659" cy="3953815"/>
          </a:xfrm>
          <a:prstGeom prst="rect">
            <a:avLst/>
          </a:prstGeom>
          <a:ln w="1270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383370" y="128789"/>
            <a:ext cx="4056843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সাওতালদের অর্থনৈতিক জীবন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81094" y="746975"/>
            <a:ext cx="731090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উভয়েই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ক্ষেতে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মেটায়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natunbarta.com/assets/images/news_images/2014/05/21/for_details/image_8274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1223493"/>
            <a:ext cx="5932868" cy="56345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493"/>
            <a:ext cx="6220496" cy="56345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52304" y="1287887"/>
            <a:ext cx="307805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99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ঘরবাড়ি</a:t>
            </a:r>
            <a:endParaRPr lang="en-US" sz="5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9941964"/>
              </p:ext>
            </p:extLst>
          </p:nvPr>
        </p:nvGraphicFramePr>
        <p:xfrm>
          <a:off x="965916" y="0"/>
          <a:ext cx="10174310" cy="110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34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7578"/>
            <a:ext cx="7937324" cy="63094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000" dirty="0"/>
              <a:t>	</a:t>
            </a:r>
            <a:r>
              <a:rPr lang="bn-IN" sz="4400" b="1" dirty="0" smtClean="0">
                <a:solidFill>
                  <a:srgbClr val="C00000"/>
                </a:solidFill>
              </a:rPr>
              <a:t>পোশাক-পরিচ্ছদঃ</a:t>
            </a:r>
            <a:r>
              <a:rPr lang="bn-IN" sz="4000" dirty="0" smtClean="0"/>
              <a:t>সাঁওতালদের পুরুষরা ধুতি</a:t>
            </a:r>
            <a:r>
              <a:rPr lang="bn-IN" sz="4000" dirty="0" smtClean="0"/>
              <a:t>,</a:t>
            </a:r>
            <a:r>
              <a:rPr lang="en-US" sz="4000" dirty="0" smtClean="0"/>
              <a:t> </a:t>
            </a:r>
            <a:r>
              <a:rPr lang="bn-IN" sz="4000" dirty="0" smtClean="0"/>
              <a:t>লুঙ্গি,</a:t>
            </a:r>
            <a:r>
              <a:rPr lang="en-US" sz="4000" dirty="0" smtClean="0"/>
              <a:t> </a:t>
            </a:r>
            <a:r>
              <a:rPr lang="bn-IN" sz="4000" dirty="0" smtClean="0"/>
              <a:t>গামছা </a:t>
            </a:r>
            <a:r>
              <a:rPr lang="bn-IN" sz="4000" dirty="0" smtClean="0"/>
              <a:t>পরিধান করে</a:t>
            </a:r>
            <a:r>
              <a:rPr lang="bn-IN" sz="4000" dirty="0" smtClean="0"/>
              <a:t>।</a:t>
            </a:r>
            <a:r>
              <a:rPr lang="en-US" sz="4000" dirty="0" smtClean="0"/>
              <a:t> </a:t>
            </a:r>
            <a:r>
              <a:rPr lang="bn-IN" sz="4000" dirty="0" smtClean="0"/>
              <a:t>শিক্ষিত </a:t>
            </a:r>
            <a:r>
              <a:rPr lang="bn-IN" sz="4000" dirty="0" smtClean="0"/>
              <a:t>সাঁওতালরা প্যান্ট-শার্ট পরে</a:t>
            </a:r>
            <a:r>
              <a:rPr lang="bn-IN" sz="4000" dirty="0" smtClean="0"/>
              <a:t>।</a:t>
            </a:r>
            <a:r>
              <a:rPr lang="en-US" sz="4000" dirty="0" smtClean="0"/>
              <a:t> </a:t>
            </a:r>
            <a:r>
              <a:rPr lang="bn-IN" sz="4000" dirty="0" smtClean="0"/>
              <a:t>বর্তমানে </a:t>
            </a:r>
            <a:r>
              <a:rPr lang="bn-IN" sz="4000" dirty="0" smtClean="0"/>
              <a:t>মেয়েরা শাড়ি, বেলাউজ,</a:t>
            </a:r>
            <a:r>
              <a:rPr lang="en-US" sz="4000" dirty="0" smtClean="0"/>
              <a:t> </a:t>
            </a:r>
            <a:r>
              <a:rPr lang="bn-IN" sz="4000" dirty="0" smtClean="0"/>
              <a:t>সালোয়ার ও কামিজপরিধান করে।</a:t>
            </a:r>
          </a:p>
          <a:p>
            <a:pPr algn="just"/>
            <a:r>
              <a:rPr lang="bn-IN" sz="4000" dirty="0" smtClean="0"/>
              <a:t>	সাঁওতাল মেয়েরা অলংকার হিসেবে মান্দালী(গলার মালা),কানে দুল,</a:t>
            </a:r>
            <a:r>
              <a:rPr lang="en-US" sz="4000" dirty="0" smtClean="0"/>
              <a:t> </a:t>
            </a:r>
            <a:r>
              <a:rPr lang="bn-IN" sz="4000" dirty="0" smtClean="0"/>
              <a:t>নাকে নথ ও মাকড়ি,সিঁথিপাটি,হাতে বালা ও চুড়ি,বাহুতে বাজু বন্দ, কোমরে বিছা</a:t>
            </a:r>
            <a:r>
              <a:rPr lang="en-US" sz="4000" dirty="0" smtClean="0"/>
              <a:t> </a:t>
            </a:r>
            <a:r>
              <a:rPr lang="bn-IN" sz="4000" dirty="0" smtClean="0"/>
              <a:t>(হাড়াহাড়ি)পায়ে খাড়ু(বাঙ্কী),পায়ের আঙ্গুলে বটরি ও হাতের আঙ্গুলে অঙ্গুরি(আংটি) ইত্যাদি পরিধান করে</a:t>
            </a:r>
            <a:r>
              <a:rPr lang="bn-IN" sz="4000" dirty="0" smtClean="0"/>
              <a:t>।</a:t>
            </a:r>
            <a:endParaRPr lang="bn-IN" sz="4000" dirty="0" smtClean="0"/>
          </a:p>
        </p:txBody>
      </p:sp>
      <p:pic>
        <p:nvPicPr>
          <p:cNvPr id="4" name="Picture 2" descr="http://upload.wikimedia.org/wikipedia/commons/f/fc/Landless_Santal,_Dinajpur_%282%29,_2010_by_Biplob_Rah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83" y="3306871"/>
            <a:ext cx="4162817" cy="3444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84" y="240816"/>
            <a:ext cx="4070958" cy="306605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91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732772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	</a:t>
            </a:r>
            <a:r>
              <a:rPr lang="bn-IN" sz="3600" b="1" dirty="0" smtClean="0">
                <a:solidFill>
                  <a:srgbClr val="FF0000"/>
                </a:solidFill>
              </a:rPr>
              <a:t>উৎসব </a:t>
            </a:r>
            <a:r>
              <a:rPr lang="bn-IN" sz="3600" b="1" dirty="0">
                <a:solidFill>
                  <a:srgbClr val="FF0000"/>
                </a:solidFill>
              </a:rPr>
              <a:t>ও আচার-অনুষ্ঠানঃ</a:t>
            </a:r>
            <a:r>
              <a:rPr lang="bn-IN" sz="2800" dirty="0"/>
              <a:t>সাঁওতালদের বার মাসে</a:t>
            </a:r>
            <a:r>
              <a:rPr lang="en-US" sz="2800" dirty="0"/>
              <a:t> </a:t>
            </a:r>
            <a:r>
              <a:rPr lang="en-US" sz="2800" dirty="0" err="1"/>
              <a:t>তেরো</a:t>
            </a:r>
            <a:r>
              <a:rPr lang="en-US" sz="2800" dirty="0"/>
              <a:t> </a:t>
            </a:r>
            <a:r>
              <a:rPr lang="en-US" sz="2800" dirty="0" err="1"/>
              <a:t>পার্বণ।প্রত্যেক</a:t>
            </a:r>
            <a:r>
              <a:rPr lang="en-US" sz="2800" dirty="0"/>
              <a:t> </a:t>
            </a:r>
            <a:r>
              <a:rPr lang="en-US" sz="2800" dirty="0" err="1"/>
              <a:t>পূজোয়</a:t>
            </a:r>
            <a:r>
              <a:rPr lang="en-US" sz="2800" dirty="0"/>
              <a:t> </a:t>
            </a:r>
            <a:r>
              <a:rPr lang="en-US" sz="2800" dirty="0" err="1"/>
              <a:t>নৃত্যগীত</a:t>
            </a:r>
            <a:r>
              <a:rPr lang="en-US" sz="2800" dirty="0"/>
              <a:t> ও </a:t>
            </a:r>
            <a:r>
              <a:rPr lang="en-US" sz="2800" dirty="0" err="1"/>
              <a:t>জীব</a:t>
            </a:r>
            <a:r>
              <a:rPr lang="en-US" sz="2800" dirty="0"/>
              <a:t> </a:t>
            </a:r>
            <a:r>
              <a:rPr lang="en-US" sz="2800" dirty="0" err="1"/>
              <a:t>বলি</a:t>
            </a:r>
            <a:r>
              <a:rPr lang="en-US" sz="2800" dirty="0"/>
              <a:t> </a:t>
            </a:r>
            <a:r>
              <a:rPr lang="en-US" sz="2800" dirty="0" err="1"/>
              <a:t>দেওয়া</a:t>
            </a:r>
            <a:r>
              <a:rPr lang="en-US" sz="2800" dirty="0"/>
              <a:t> </a:t>
            </a:r>
            <a:r>
              <a:rPr lang="en-US" sz="2800" dirty="0" err="1"/>
              <a:t>হয়।সাঁওতালদের</a:t>
            </a:r>
            <a:r>
              <a:rPr lang="en-US" sz="2800" dirty="0"/>
              <a:t> </a:t>
            </a:r>
            <a:r>
              <a:rPr lang="en-US" sz="2800" dirty="0" err="1"/>
              <a:t>সবচেয়ে</a:t>
            </a:r>
            <a:r>
              <a:rPr lang="en-US" sz="2800" dirty="0"/>
              <a:t> </a:t>
            </a:r>
            <a:r>
              <a:rPr lang="en-US" sz="2800" dirty="0" err="1"/>
              <a:t>বড়</a:t>
            </a:r>
            <a:r>
              <a:rPr lang="en-US" sz="2800" dirty="0"/>
              <a:t> </a:t>
            </a:r>
            <a:r>
              <a:rPr lang="en-US" sz="2800" dirty="0" err="1"/>
              <a:t>উৎসব</a:t>
            </a:r>
            <a:r>
              <a:rPr lang="en-US" sz="2800" dirty="0"/>
              <a:t> </a:t>
            </a:r>
            <a:r>
              <a:rPr lang="en-US" sz="2800" dirty="0" err="1"/>
              <a:t>হলো</a:t>
            </a:r>
            <a:r>
              <a:rPr lang="en-US" sz="2800" dirty="0"/>
              <a:t>  </a:t>
            </a:r>
            <a:r>
              <a:rPr lang="en-US" sz="2800" dirty="0" err="1"/>
              <a:t>সোহরায়</a:t>
            </a:r>
            <a:r>
              <a:rPr lang="en-US" sz="2800" dirty="0"/>
              <a:t> </a:t>
            </a:r>
            <a:r>
              <a:rPr lang="en-US" sz="2800" dirty="0" err="1"/>
              <a:t>উৎসব।পৌষ-মাঘ</a:t>
            </a:r>
            <a:r>
              <a:rPr lang="en-US" sz="2800" dirty="0"/>
              <a:t> </a:t>
            </a:r>
            <a:r>
              <a:rPr lang="en-US" sz="2800" dirty="0" err="1"/>
              <a:t>মাসে</a:t>
            </a:r>
            <a:r>
              <a:rPr lang="en-US" sz="2800" dirty="0"/>
              <a:t> এ </a:t>
            </a:r>
            <a:r>
              <a:rPr lang="en-US" sz="2800" dirty="0" err="1"/>
              <a:t>উৎসব</a:t>
            </a:r>
            <a:r>
              <a:rPr lang="en-US" sz="2800" dirty="0"/>
              <a:t> </a:t>
            </a:r>
            <a:r>
              <a:rPr lang="en-US" sz="2800" dirty="0" err="1"/>
              <a:t>পালিত</a:t>
            </a:r>
            <a:r>
              <a:rPr lang="en-US" sz="2800" dirty="0"/>
              <a:t> </a:t>
            </a:r>
            <a:r>
              <a:rPr lang="en-US" sz="2800" dirty="0" err="1"/>
              <a:t>হয়।এ</a:t>
            </a:r>
            <a:r>
              <a:rPr lang="en-US" sz="2800" dirty="0"/>
              <a:t> </a:t>
            </a:r>
            <a:r>
              <a:rPr lang="en-US" sz="2800" dirty="0" err="1"/>
              <a:t>সময়</a:t>
            </a:r>
            <a:r>
              <a:rPr lang="en-US" sz="2800" dirty="0"/>
              <a:t> </a:t>
            </a:r>
            <a:r>
              <a:rPr lang="en-US" sz="2800" dirty="0" err="1"/>
              <a:t>নতুন</a:t>
            </a:r>
            <a:r>
              <a:rPr lang="en-US" sz="2800" dirty="0"/>
              <a:t> </a:t>
            </a:r>
            <a:r>
              <a:rPr lang="en-US" sz="2800" dirty="0" err="1"/>
              <a:t>ধান</a:t>
            </a:r>
            <a:r>
              <a:rPr lang="en-US" sz="2800" dirty="0"/>
              <a:t> </a:t>
            </a:r>
            <a:r>
              <a:rPr lang="en-US" sz="2800" dirty="0" err="1"/>
              <a:t>সবার</a:t>
            </a:r>
            <a:r>
              <a:rPr lang="en-US" sz="2800" dirty="0"/>
              <a:t> </a:t>
            </a:r>
            <a:r>
              <a:rPr lang="en-US" sz="2800" dirty="0" err="1"/>
              <a:t>ঘরে</a:t>
            </a:r>
            <a:r>
              <a:rPr lang="en-US" sz="2800" dirty="0"/>
              <a:t> </a:t>
            </a:r>
            <a:r>
              <a:rPr lang="en-US" sz="2800" dirty="0" err="1"/>
              <a:t>উঠে</a:t>
            </a:r>
            <a:r>
              <a:rPr lang="en-US" sz="2800" dirty="0"/>
              <a:t>। </a:t>
            </a:r>
            <a:r>
              <a:rPr lang="en-US" sz="2800" dirty="0" err="1"/>
              <a:t>ফসল</a:t>
            </a:r>
            <a:r>
              <a:rPr lang="en-US" sz="2800" dirty="0"/>
              <a:t> </a:t>
            </a:r>
            <a:r>
              <a:rPr lang="en-US" sz="2800" dirty="0" err="1"/>
              <a:t>ঘরে</a:t>
            </a:r>
            <a:r>
              <a:rPr lang="en-US" sz="2800" dirty="0"/>
              <a:t> </a:t>
            </a:r>
            <a:r>
              <a:rPr lang="en-US" sz="2800" dirty="0" err="1"/>
              <a:t>তোলার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 </a:t>
            </a:r>
            <a:r>
              <a:rPr lang="en-US" sz="2800" dirty="0" err="1"/>
              <a:t>ফসল</a:t>
            </a:r>
            <a:r>
              <a:rPr lang="en-US" sz="2800" dirty="0"/>
              <a:t> </a:t>
            </a:r>
            <a:r>
              <a:rPr lang="en-US" sz="2800" dirty="0" err="1"/>
              <a:t>দেবতাকে</a:t>
            </a:r>
            <a:r>
              <a:rPr lang="en-US" sz="2800" dirty="0"/>
              <a:t> </a:t>
            </a:r>
            <a:r>
              <a:rPr lang="en-US" sz="2800" dirty="0" err="1"/>
              <a:t>ধন্যবাদ</a:t>
            </a:r>
            <a:r>
              <a:rPr lang="en-US" sz="2800" dirty="0"/>
              <a:t> </a:t>
            </a:r>
            <a:r>
              <a:rPr lang="en-US" sz="2800" dirty="0" err="1"/>
              <a:t>জানানোই</a:t>
            </a:r>
            <a:r>
              <a:rPr lang="en-US" sz="2800" dirty="0"/>
              <a:t> এ </a:t>
            </a:r>
            <a:r>
              <a:rPr lang="en-US" sz="2800" dirty="0" err="1"/>
              <a:t>উৎসবের</a:t>
            </a:r>
            <a:r>
              <a:rPr lang="en-US" sz="2800" dirty="0"/>
              <a:t> </a:t>
            </a:r>
            <a:r>
              <a:rPr lang="en-US" sz="2800" dirty="0" err="1"/>
              <a:t>মূল</a:t>
            </a:r>
            <a:r>
              <a:rPr lang="en-US" sz="2800" dirty="0"/>
              <a:t> </a:t>
            </a:r>
            <a:r>
              <a:rPr lang="en-US" sz="2800" dirty="0" err="1"/>
              <a:t>উদ্দেশ্য।গ্রাম</a:t>
            </a:r>
            <a:r>
              <a:rPr lang="en-US" sz="2800" dirty="0"/>
              <a:t> </a:t>
            </a:r>
            <a:r>
              <a:rPr lang="en-US" sz="2800" dirty="0" err="1"/>
              <a:t>প্রধান</a:t>
            </a:r>
            <a:r>
              <a:rPr lang="en-US" sz="2800" dirty="0"/>
              <a:t>(</a:t>
            </a:r>
            <a:r>
              <a:rPr lang="en-US" sz="2800" dirty="0" err="1"/>
              <a:t>মাঝি</a:t>
            </a:r>
            <a:r>
              <a:rPr lang="en-US" sz="2800" dirty="0"/>
              <a:t> </a:t>
            </a:r>
            <a:r>
              <a:rPr lang="en-US" sz="2800" dirty="0" err="1"/>
              <a:t>হাড়াম</a:t>
            </a:r>
            <a:r>
              <a:rPr lang="en-US" sz="2800" dirty="0"/>
              <a:t>) এ </a:t>
            </a:r>
            <a:r>
              <a:rPr lang="en-US" sz="2800" dirty="0" err="1"/>
              <a:t>উৎসবের</a:t>
            </a:r>
            <a:r>
              <a:rPr lang="en-US" sz="2800" dirty="0"/>
              <a:t> </a:t>
            </a:r>
            <a:r>
              <a:rPr lang="en-US" sz="2800" dirty="0" err="1"/>
              <a:t>দিন</a:t>
            </a:r>
            <a:r>
              <a:rPr lang="en-US" sz="2800" dirty="0"/>
              <a:t> </a:t>
            </a:r>
            <a:r>
              <a:rPr lang="en-US" sz="2800" dirty="0" err="1"/>
              <a:t>ধার্য</a:t>
            </a:r>
            <a:r>
              <a:rPr lang="en-US" sz="2800" dirty="0"/>
              <a:t> </a:t>
            </a:r>
            <a:r>
              <a:rPr lang="en-US" sz="2800" dirty="0" err="1"/>
              <a:t>করেন</a:t>
            </a:r>
            <a:r>
              <a:rPr lang="en-US" sz="2800" dirty="0"/>
              <a:t>। </a:t>
            </a:r>
            <a:r>
              <a:rPr lang="en-US" sz="2800" dirty="0" err="1"/>
              <a:t>সপ্তাহব্যাপী</a:t>
            </a:r>
            <a:r>
              <a:rPr lang="en-US" sz="2800" dirty="0"/>
              <a:t> এ </a:t>
            </a:r>
            <a:r>
              <a:rPr lang="en-US" sz="2800" dirty="0" err="1"/>
              <a:t>উৎসব</a:t>
            </a:r>
            <a:r>
              <a:rPr lang="en-US" sz="2800" dirty="0"/>
              <a:t> </a:t>
            </a:r>
            <a:r>
              <a:rPr lang="en-US" sz="2800" dirty="0" err="1"/>
              <a:t>চলে</a:t>
            </a:r>
            <a:r>
              <a:rPr lang="en-US" sz="2800" dirty="0"/>
              <a:t>। </a:t>
            </a:r>
            <a:r>
              <a:rPr lang="en-US" sz="2800" dirty="0" err="1"/>
              <a:t>উৎসবের</a:t>
            </a:r>
            <a:r>
              <a:rPr lang="en-US" sz="2800" dirty="0"/>
              <a:t> </a:t>
            </a:r>
            <a:r>
              <a:rPr lang="en-US" sz="2800" dirty="0" err="1"/>
              <a:t>প্রথমেই</a:t>
            </a:r>
            <a:r>
              <a:rPr lang="en-US" sz="2800" dirty="0"/>
              <a:t> </a:t>
            </a:r>
            <a:r>
              <a:rPr lang="en-US" sz="2800" dirty="0" err="1"/>
              <a:t>বাড়িঘর</a:t>
            </a:r>
            <a:r>
              <a:rPr lang="en-US" sz="2800" dirty="0"/>
              <a:t> ও </a:t>
            </a:r>
            <a:r>
              <a:rPr lang="en-US" sz="2800" dirty="0" err="1"/>
              <a:t>উঠোন</a:t>
            </a:r>
            <a:r>
              <a:rPr lang="en-US" sz="2800" dirty="0"/>
              <a:t> </a:t>
            </a:r>
            <a:r>
              <a:rPr lang="en-US" sz="2800" dirty="0" err="1"/>
              <a:t>গোবরপানি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পবিত্র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লালমাটি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ঘরবাড়ি</a:t>
            </a:r>
            <a:r>
              <a:rPr lang="en-US" sz="2800" dirty="0"/>
              <a:t> </a:t>
            </a:r>
            <a:r>
              <a:rPr lang="en-US" sz="2800" dirty="0" err="1"/>
              <a:t>প্রলেপ</a:t>
            </a:r>
            <a:r>
              <a:rPr lang="en-US" sz="2800" dirty="0"/>
              <a:t> </a:t>
            </a:r>
            <a:r>
              <a:rPr lang="en-US" sz="2800" dirty="0" err="1"/>
              <a:t>দেয়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আল্পনা</a:t>
            </a:r>
            <a:r>
              <a:rPr lang="en-US" sz="2800" dirty="0"/>
              <a:t> </a:t>
            </a:r>
            <a:r>
              <a:rPr lang="en-US" sz="2800" dirty="0" err="1"/>
              <a:t>আঁকে।এ</a:t>
            </a:r>
            <a:r>
              <a:rPr lang="en-US" sz="2800" dirty="0"/>
              <a:t> </a:t>
            </a:r>
            <a:r>
              <a:rPr lang="en-US" sz="2800" dirty="0" err="1"/>
              <a:t>উৎসবে</a:t>
            </a:r>
            <a:r>
              <a:rPr lang="en-US" sz="2800" dirty="0"/>
              <a:t> </a:t>
            </a:r>
            <a:r>
              <a:rPr lang="en-US" sz="2800" dirty="0" err="1"/>
              <a:t>পূজা,নাচ-গান,খেলাধূলার</a:t>
            </a:r>
            <a:r>
              <a:rPr lang="en-US" sz="2800" dirty="0"/>
              <a:t> </a:t>
            </a:r>
            <a:r>
              <a:rPr lang="en-US" sz="2800" dirty="0" err="1"/>
              <a:t>প্রতিযোগিতা</a:t>
            </a:r>
            <a:r>
              <a:rPr lang="en-US" sz="2800" dirty="0"/>
              <a:t>(</a:t>
            </a:r>
            <a:r>
              <a:rPr lang="en-US" sz="2800" dirty="0" err="1"/>
              <a:t>কুস্তি,তীর</a:t>
            </a:r>
            <a:r>
              <a:rPr lang="en-US" sz="2800" dirty="0"/>
              <a:t> </a:t>
            </a:r>
            <a:r>
              <a:rPr lang="en-US" sz="2800" dirty="0" err="1"/>
              <a:t>চালনা,লাঠি</a:t>
            </a:r>
            <a:r>
              <a:rPr lang="en-US" sz="2800" dirty="0"/>
              <a:t> </a:t>
            </a:r>
            <a:r>
              <a:rPr lang="en-US" sz="2800" dirty="0" err="1"/>
              <a:t>খেলা</a:t>
            </a:r>
            <a:r>
              <a:rPr lang="en-US" sz="2800" dirty="0"/>
              <a:t>),</a:t>
            </a:r>
            <a:r>
              <a:rPr lang="en-US" sz="2800" dirty="0" err="1"/>
              <a:t>ভোজসভা</a:t>
            </a:r>
            <a:r>
              <a:rPr lang="en-US" sz="2800" dirty="0"/>
              <a:t> ও </a:t>
            </a:r>
            <a:r>
              <a:rPr lang="en-US" sz="2800" dirty="0" err="1"/>
              <a:t>হাড়িয়া</a:t>
            </a:r>
            <a:r>
              <a:rPr lang="en-US" sz="2800" dirty="0"/>
              <a:t> (</a:t>
            </a:r>
            <a:r>
              <a:rPr lang="en-US" sz="2800" dirty="0" err="1"/>
              <a:t>পচানি</a:t>
            </a:r>
            <a:r>
              <a:rPr lang="en-US" sz="2800" dirty="0"/>
              <a:t> </a:t>
            </a:r>
            <a:r>
              <a:rPr lang="en-US" sz="2800" dirty="0" err="1"/>
              <a:t>মদ</a:t>
            </a:r>
            <a:r>
              <a:rPr lang="en-US" sz="2800" dirty="0"/>
              <a:t>) </a:t>
            </a:r>
            <a:r>
              <a:rPr lang="en-US" sz="2800" dirty="0" err="1"/>
              <a:t>পান</a:t>
            </a:r>
            <a:r>
              <a:rPr lang="en-US" sz="2800" dirty="0"/>
              <a:t> </a:t>
            </a:r>
            <a:r>
              <a:rPr lang="en-US" sz="2800" dirty="0" err="1"/>
              <a:t>ইত্যাদি</a:t>
            </a:r>
            <a:r>
              <a:rPr lang="en-US" sz="2800" dirty="0"/>
              <a:t> </a:t>
            </a:r>
            <a:r>
              <a:rPr lang="en-US" sz="2800" dirty="0" err="1"/>
              <a:t>চলে।এছাড়াও</a:t>
            </a:r>
            <a:r>
              <a:rPr lang="en-US" sz="2800" dirty="0"/>
              <a:t> </a:t>
            </a:r>
            <a:r>
              <a:rPr lang="en-US" sz="2800" dirty="0" err="1"/>
              <a:t>আর</a:t>
            </a:r>
            <a:r>
              <a:rPr lang="en-US" sz="2800" dirty="0"/>
              <a:t> </a:t>
            </a:r>
            <a:r>
              <a:rPr lang="en-US" sz="2800" dirty="0" err="1"/>
              <a:t>একটি</a:t>
            </a:r>
            <a:r>
              <a:rPr lang="en-US" sz="2800" dirty="0"/>
              <a:t> </a:t>
            </a:r>
            <a:r>
              <a:rPr lang="en-US" sz="2800" dirty="0" err="1"/>
              <a:t>উৎসব</a:t>
            </a:r>
            <a:r>
              <a:rPr lang="en-US" sz="2800" dirty="0"/>
              <a:t> </a:t>
            </a:r>
            <a:r>
              <a:rPr lang="en-US" sz="2800" dirty="0" err="1"/>
              <a:t>হলো</a:t>
            </a:r>
            <a:r>
              <a:rPr lang="en-US" sz="2800" dirty="0"/>
              <a:t> ‘</a:t>
            </a:r>
            <a:r>
              <a:rPr lang="en-US" sz="2800" dirty="0" err="1"/>
              <a:t>বাহা</a:t>
            </a:r>
            <a:r>
              <a:rPr lang="en-US" sz="2800" dirty="0"/>
              <a:t> </a:t>
            </a:r>
            <a:r>
              <a:rPr lang="en-US" sz="2800" dirty="0" err="1"/>
              <a:t>উৎসব</a:t>
            </a:r>
            <a:r>
              <a:rPr lang="en-US" sz="2800" dirty="0"/>
              <a:t>’।</a:t>
            </a:r>
            <a:r>
              <a:rPr lang="en-US" sz="2800" dirty="0" err="1"/>
              <a:t>মাঘ-ফাল্গুন</a:t>
            </a:r>
            <a:r>
              <a:rPr lang="en-US" sz="2800" dirty="0"/>
              <a:t> </a:t>
            </a:r>
            <a:r>
              <a:rPr lang="en-US" sz="2800" dirty="0" err="1"/>
              <a:t>মাসে</a:t>
            </a:r>
            <a:r>
              <a:rPr lang="en-US" sz="2800" dirty="0"/>
              <a:t> </a:t>
            </a:r>
            <a:r>
              <a:rPr lang="en-US" sz="2800" dirty="0" err="1"/>
              <a:t>বসন্তে</a:t>
            </a:r>
            <a:r>
              <a:rPr lang="en-US" sz="2800" dirty="0"/>
              <a:t> </a:t>
            </a:r>
            <a:r>
              <a:rPr lang="en-US" sz="2800" dirty="0" err="1"/>
              <a:t>প্রকৃতিতে</a:t>
            </a:r>
            <a:r>
              <a:rPr lang="en-US" sz="2800" dirty="0"/>
              <a:t> </a:t>
            </a:r>
            <a:r>
              <a:rPr lang="en-US" sz="2800" dirty="0" err="1"/>
              <a:t>নানা</a:t>
            </a:r>
            <a:r>
              <a:rPr lang="en-US" sz="2800" dirty="0"/>
              <a:t> </a:t>
            </a:r>
            <a:r>
              <a:rPr lang="en-US" sz="2800" dirty="0" err="1"/>
              <a:t>রঙের</a:t>
            </a:r>
            <a:r>
              <a:rPr lang="en-US" sz="2800" dirty="0"/>
              <a:t> </a:t>
            </a:r>
            <a:r>
              <a:rPr lang="en-US" sz="2800" dirty="0" err="1"/>
              <a:t>ফুলফুটে</a:t>
            </a:r>
            <a:r>
              <a:rPr lang="en-US" sz="2800" dirty="0"/>
              <a:t> </a:t>
            </a:r>
            <a:r>
              <a:rPr lang="en-US" sz="2800" dirty="0" err="1"/>
              <a:t>তখন</a:t>
            </a:r>
            <a:r>
              <a:rPr lang="en-US" sz="2800" dirty="0"/>
              <a:t> </a:t>
            </a:r>
            <a:r>
              <a:rPr lang="en-US" sz="2800" dirty="0" err="1"/>
              <a:t>সাঁওতালদের</a:t>
            </a:r>
            <a:r>
              <a:rPr lang="en-US" sz="2800" dirty="0"/>
              <a:t> </a:t>
            </a:r>
            <a:r>
              <a:rPr lang="en-US" sz="2800" dirty="0" err="1"/>
              <a:t>মনেও</a:t>
            </a:r>
            <a:r>
              <a:rPr lang="en-US" sz="2800" dirty="0"/>
              <a:t> </a:t>
            </a:r>
            <a:r>
              <a:rPr lang="en-US" sz="2800" dirty="0" err="1"/>
              <a:t>রং</a:t>
            </a:r>
            <a:r>
              <a:rPr lang="en-US" sz="2800" dirty="0"/>
              <a:t> </a:t>
            </a:r>
            <a:r>
              <a:rPr lang="en-US" sz="2800" dirty="0" err="1"/>
              <a:t>লাগে।সাঁওতাল</a:t>
            </a:r>
            <a:r>
              <a:rPr lang="en-US" sz="2800" dirty="0"/>
              <a:t> </a:t>
            </a:r>
            <a:r>
              <a:rPr lang="en-US" sz="2800" dirty="0" err="1"/>
              <a:t>রমণিরা</a:t>
            </a:r>
            <a:r>
              <a:rPr lang="en-US" sz="2800" dirty="0"/>
              <a:t> </a:t>
            </a:r>
            <a:r>
              <a:rPr lang="en-US" sz="2800" dirty="0" err="1"/>
              <a:t>খোপায়</a:t>
            </a:r>
            <a:r>
              <a:rPr lang="en-US" sz="2800" dirty="0"/>
              <a:t> </a:t>
            </a:r>
            <a:r>
              <a:rPr lang="en-US" sz="2800" dirty="0" err="1"/>
              <a:t>রং</a:t>
            </a:r>
            <a:r>
              <a:rPr lang="en-US" sz="2800" dirty="0"/>
              <a:t> </a:t>
            </a:r>
            <a:r>
              <a:rPr lang="en-US" sz="2800" dirty="0" err="1"/>
              <a:t>বেরং</a:t>
            </a:r>
            <a:r>
              <a:rPr lang="en-US" sz="2800" dirty="0"/>
              <a:t>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ফুল</a:t>
            </a:r>
            <a:r>
              <a:rPr lang="en-US" sz="2800" dirty="0"/>
              <a:t> </a:t>
            </a:r>
            <a:r>
              <a:rPr lang="en-US" sz="2800" dirty="0" err="1"/>
              <a:t>গুঁজে।এ</a:t>
            </a:r>
            <a:r>
              <a:rPr lang="en-US" sz="2800" dirty="0"/>
              <a:t> </a:t>
            </a:r>
            <a:r>
              <a:rPr lang="en-US" sz="2800" dirty="0" err="1"/>
              <a:t>উৎসব</a:t>
            </a:r>
            <a:r>
              <a:rPr lang="en-US" sz="2800" dirty="0"/>
              <a:t> </a:t>
            </a:r>
            <a:r>
              <a:rPr lang="en-US" sz="2800" dirty="0" err="1"/>
              <a:t>তিনদিন</a:t>
            </a:r>
            <a:r>
              <a:rPr lang="en-US" sz="2800" dirty="0"/>
              <a:t> </a:t>
            </a:r>
            <a:r>
              <a:rPr lang="en-US" sz="2800" dirty="0" err="1"/>
              <a:t>ধরে</a:t>
            </a:r>
            <a:r>
              <a:rPr lang="en-US" sz="2800" dirty="0"/>
              <a:t> </a:t>
            </a:r>
            <a:r>
              <a:rPr lang="en-US" sz="2800" dirty="0" err="1"/>
              <a:t>চলে।আষাঢ়-শ্রাবণ</a:t>
            </a:r>
            <a:r>
              <a:rPr lang="en-US" sz="2800" dirty="0"/>
              <a:t> </a:t>
            </a:r>
            <a:r>
              <a:rPr lang="en-US" sz="2800" dirty="0" err="1"/>
              <a:t>মাসে</a:t>
            </a:r>
            <a:r>
              <a:rPr lang="en-US" sz="2800" dirty="0"/>
              <a:t> </a:t>
            </a:r>
            <a:r>
              <a:rPr lang="en-US" sz="2800" dirty="0" err="1"/>
              <a:t>ফসলের</a:t>
            </a:r>
            <a:r>
              <a:rPr lang="en-US" sz="2800" dirty="0"/>
              <a:t> </a:t>
            </a:r>
            <a:r>
              <a:rPr lang="en-US" sz="2800" dirty="0" err="1"/>
              <a:t>বীজ</a:t>
            </a:r>
            <a:r>
              <a:rPr lang="en-US" sz="2800" dirty="0"/>
              <a:t> </a:t>
            </a:r>
            <a:r>
              <a:rPr lang="en-US" sz="2800" dirty="0" err="1"/>
              <a:t>রোপনের</a:t>
            </a:r>
            <a:r>
              <a:rPr lang="en-US" sz="2800" dirty="0"/>
              <a:t> </a:t>
            </a:r>
            <a:r>
              <a:rPr lang="en-US" sz="2800" dirty="0" err="1"/>
              <a:t>সময়</a:t>
            </a:r>
            <a:r>
              <a:rPr lang="en-US" sz="2800" dirty="0"/>
              <a:t> ‘</a:t>
            </a:r>
            <a:r>
              <a:rPr lang="en-US" sz="2800" dirty="0" err="1"/>
              <a:t>এরো</a:t>
            </a:r>
            <a:r>
              <a:rPr lang="en-US" sz="2800" dirty="0"/>
              <a:t> </a:t>
            </a:r>
            <a:r>
              <a:rPr lang="en-US" sz="2800" dirty="0" err="1"/>
              <a:t>উৎসব</a:t>
            </a:r>
            <a:r>
              <a:rPr lang="en-US" sz="2800" dirty="0"/>
              <a:t> </a:t>
            </a:r>
            <a:r>
              <a:rPr lang="en-US" sz="2800" dirty="0" err="1"/>
              <a:t>পালিত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</a:t>
            </a:r>
            <a:endParaRPr lang="en-US" sz="2800" dirty="0"/>
          </a:p>
        </p:txBody>
      </p:sp>
      <p:pic>
        <p:nvPicPr>
          <p:cNvPr id="3" name="Picture 8" descr="https://encrypted-tbn2.gstatic.com/images?q=tbn:ANd9GcTnPbI-CfAAft2HhyAuVZ58hI8pM6x5D1WFwRGLvh-XnUZJv0Tb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08" y="538619"/>
            <a:ext cx="4776592" cy="44592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92309068"/>
              </p:ext>
            </p:extLst>
          </p:nvPr>
        </p:nvGraphicFramePr>
        <p:xfrm>
          <a:off x="669702" y="1746227"/>
          <a:ext cx="10740980" cy="462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34755" r="16075"/>
          <a:stretch/>
        </p:blipFill>
        <p:spPr>
          <a:xfrm>
            <a:off x="6812924" y="1797148"/>
            <a:ext cx="4571538" cy="45392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3576919" y="425003"/>
            <a:ext cx="5620870" cy="1372145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lvl="0" algn="ctr"/>
            <a:r>
              <a:rPr lang="bn-BD" sz="48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8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17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haptahik.com/v2/admin/pinformation/images/1317281787_adibashi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80" y="4468969"/>
            <a:ext cx="3756785" cy="23890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arts.bdnews24.com/wp-content/uploads/2011/04/oraoder-karam-n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558" y="-1"/>
            <a:ext cx="3485442" cy="34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encrypted-tbn2.gstatic.com/images?q=tbn:ANd9GcTnPbI-CfAAft2HhyAuVZ58hI8pM6x5D1WFwRGLvh-XnUZJv0TbX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6" y="1171978"/>
            <a:ext cx="3825026" cy="32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4788301"/>
              </p:ext>
            </p:extLst>
          </p:nvPr>
        </p:nvGraphicFramePr>
        <p:xfrm>
          <a:off x="-1" y="1"/>
          <a:ext cx="8731877" cy="110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9751"/>
          <a:stretch/>
        </p:blipFill>
        <p:spPr>
          <a:xfrm>
            <a:off x="0" y="1197735"/>
            <a:ext cx="4984124" cy="5660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860666" y="3400023"/>
            <a:ext cx="3309870" cy="34420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সাঁওতাল সংস্কৃতির উল্লেখযোগ্য দিক ‘সেরেং’(গান),ও নাচ।তাদের নাচগুলো হলো ‘লাগড়ে নৃত্য’,দং নৃত্য’,লাংরে </a:t>
            </a:r>
            <a:r>
              <a:rPr lang="bn-IN" sz="2400" dirty="0"/>
              <a:t>নৃত্য</a:t>
            </a:r>
            <a:r>
              <a:rPr lang="bn-IN" sz="2400" dirty="0" smtClean="0"/>
              <a:t>’,গুলুরি</a:t>
            </a:r>
            <a:r>
              <a:rPr lang="bn-IN" sz="2400" dirty="0"/>
              <a:t> নৃত্য</a:t>
            </a:r>
            <a:r>
              <a:rPr lang="bn-IN" sz="2400" dirty="0" smtClean="0"/>
              <a:t>’,হুমতি</a:t>
            </a:r>
            <a:r>
              <a:rPr lang="bn-IN" sz="2400" dirty="0"/>
              <a:t> নৃত্য</a:t>
            </a:r>
            <a:r>
              <a:rPr lang="bn-IN" sz="2400" dirty="0" smtClean="0"/>
              <a:t>’,ও দাসাই</a:t>
            </a:r>
            <a:r>
              <a:rPr lang="bn-IN" sz="2400" dirty="0"/>
              <a:t> নৃত্য</a:t>
            </a:r>
            <a:r>
              <a:rPr lang="bn-IN" sz="2400" dirty="0" smtClean="0"/>
              <a:t>’,রিনঝা</a:t>
            </a:r>
            <a:r>
              <a:rPr lang="bn-IN" sz="2400" dirty="0"/>
              <a:t> নৃত্য</a:t>
            </a:r>
            <a:r>
              <a:rPr lang="bn-IN" sz="2400" dirty="0" smtClean="0"/>
              <a:t>’,ঝিকা</a:t>
            </a:r>
            <a:r>
              <a:rPr lang="bn-IN" sz="2400" dirty="0"/>
              <a:t> নৃত্য</a:t>
            </a:r>
            <a:r>
              <a:rPr lang="bn-IN" sz="2400" dirty="0" smtClean="0"/>
              <a:t>’,প্রভৃতি।তাদের বাদ্য যন্ত্রের </a:t>
            </a:r>
          </a:p>
          <a:p>
            <a:r>
              <a:rPr lang="bn-IN" sz="2400" dirty="0" smtClean="0"/>
              <a:t>মধ্য রয়েছে মাদল।বাশের বাশি,ঢাক-ঢোল।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0689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199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/>
              <a:t>	</a:t>
            </a:r>
            <a:r>
              <a:rPr lang="bn-IN" sz="4000" b="1" dirty="0" smtClean="0">
                <a:solidFill>
                  <a:srgbClr val="FF0000"/>
                </a:solidFill>
              </a:rPr>
              <a:t>সাঁওতালদের খাদ্যাভ্যাসঃ</a:t>
            </a:r>
            <a:r>
              <a:rPr lang="bn-IN" sz="3600" dirty="0" smtClean="0"/>
              <a:t>সাঁওতালদের প্রধান খাদ্য ভাত, শাকসব্জি,বনের পশু-পাখি,মাছ,মাংশ ও ফলমূল।তারা গরু,মহিষ, ভেড়া, ছাগল,শূকুর,হাঁস-মুরগী, খরগোশ, কচ্ছপ,কূঁচে,কাঁকড়া,শামুক,গোসাপ,লাল পিপড়া ইত্যাদি খাদ্য হিসেবে গ্রহন করে।এ ছাড়া চিড়া,মুড়ি,খই,পিঠা-পুলি এবং হাড়িয়া মদ তারা পান করে।</a:t>
            </a:r>
          </a:p>
          <a:p>
            <a:pPr algn="just"/>
            <a:r>
              <a:rPr lang="bn-IN" sz="3600" dirty="0" smtClean="0"/>
              <a:t>	</a:t>
            </a:r>
            <a:r>
              <a:rPr lang="bn-IN" sz="4000" b="1" dirty="0" smtClean="0">
                <a:solidFill>
                  <a:srgbClr val="FF0000"/>
                </a:solidFill>
              </a:rPr>
              <a:t>সাঁওতালদের ভাষাঃ</a:t>
            </a:r>
            <a:r>
              <a:rPr lang="bn-IN" sz="3600" dirty="0" smtClean="0"/>
              <a:t>সাঁওতালদের ভাষা অষ্ট্রিক ভাষা পরিবারের মুন্ডা শাখার অন্তর্গত সমৃদ্ধ ভাষা।সাঁওতালদের ভাষার নিজস্ব কোন লিপি নেই। তবে সাঁওতালদের ভাষায় সাহিত্য চর্চার জন্য মিশনারীদের চেষ্টায় রোমান লিপি ব্যবহার,শিক্ষিত সাঁওতালদের একাংশের চেষ্টায় বাংলা ও নাগরি লিপিতে এবং সাঁওতাল পন্ডিত রঘুনাথ মুর্মুর চেষ্টায় অলচিকি লিপিতে সাঁওতালী ভাষায় সাহিত্য চর্চা আরম্ভ হয়েছে।ফলে অনেক সাঁওতাল এখন সাঁওতালী, সাদরি ও বাংলায় কথা বলতে পারে।তবে বাংলাদেশে সাঁওতালরা এখনও সেভাবে লেখাপড়া শুরু করতে পারেনি।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29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3292" r="4916" b="8083"/>
          <a:stretch/>
        </p:blipFill>
        <p:spPr>
          <a:xfrm>
            <a:off x="7675807" y="90859"/>
            <a:ext cx="4529071" cy="380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-1" y="0"/>
            <a:ext cx="7598535" cy="6678751"/>
          </a:xfrm>
          <a:prstGeom prst="rect">
            <a:avLst/>
          </a:prstGeom>
          <a:solidFill>
            <a:schemeClr val="bg1"/>
          </a:solidFill>
          <a:ln w="28575">
            <a:solidFill>
              <a:srgbClr val="FF99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/>
              <a:t>	</a:t>
            </a:r>
            <a:r>
              <a:rPr lang="bn-IN" sz="4400" dirty="0" smtClean="0">
                <a:solidFill>
                  <a:srgbClr val="C00000"/>
                </a:solidFill>
              </a:rPr>
              <a:t>সাঁওতালদের ধর্মীয় বিশ্বাসঃ</a:t>
            </a:r>
            <a:r>
              <a:rPr lang="bn-IN" sz="3200" dirty="0" smtClean="0"/>
              <a:t>আদি সাঁওতালরা মুলত ‘জড়’ উপাসক তথা প্রকৃতি </a:t>
            </a:r>
            <a:r>
              <a:rPr lang="bn-IN" sz="3200" dirty="0"/>
              <a:t>পূজারি</a:t>
            </a:r>
            <a:r>
              <a:rPr lang="bn-IN" sz="3200" dirty="0" smtClean="0"/>
              <a:t>।</a:t>
            </a:r>
            <a:r>
              <a:rPr lang="en-US" sz="3200" dirty="0" smtClean="0"/>
              <a:t> </a:t>
            </a:r>
            <a:r>
              <a:rPr lang="bn-IN" sz="3200" dirty="0" smtClean="0"/>
              <a:t>সাধারণত </a:t>
            </a:r>
            <a:r>
              <a:rPr lang="bn-IN" sz="3200" dirty="0" smtClean="0"/>
              <a:t>সাঁওতালরা গাছপালা ও জড়বস্তুকে লালফুল দিয়ে ভক্তি ও পূজা করে।সাঁওতালদের বিশ্বাস এ বিশ্ব সৃষ্টির মুলে রয়েছে প্রধান দেবতা ‘ঠাকুর জিয়ো’।তাদের বিশ্বাস গৃহস্থ দেবতা হলো ‘বোঙা’।বোঙা খুবই নিষ্ঠুর ও ভয়ংকর।তাই তাকে তারা খুব ভয়,ভক্তি ও শ্রদ্ধা করে যাতে সে কোন ক্ষতি না করে। তাদের বিশাস বোঙা শাল গাছ,মহুয়া গাছ ও শ্যাওড়া গাছে থাকে। সাঁওতালদের বিশাস প্রত্যেক গ্রামের একজন করে দেবতা আছে যার নাম ‘মারাংবুরো’।তারা আষাঢ়-শ্রাবণ মাসে মারাংবুরোর উদ্দেশ্যে সাদা মোরগ ও সাদা পাঁঠা বলি দেয়।তবে বর্তমানে সাঁওতালদের অধিকাংশই ধর্মান্তরিত খ্রিষ্টান। </a:t>
            </a:r>
            <a:r>
              <a:rPr lang="bn-IN" sz="3200" dirty="0"/>
              <a:t>	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7" y="4008329"/>
            <a:ext cx="4419600" cy="2676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87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2170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F0000"/>
                </a:solidFill>
              </a:rPr>
              <a:t>	</a:t>
            </a:r>
            <a:r>
              <a:rPr lang="bn-IN" sz="5400" b="1" dirty="0" smtClean="0">
                <a:solidFill>
                  <a:srgbClr val="FF0000"/>
                </a:solidFill>
              </a:rPr>
              <a:t>অন্ত্যেষ্টিক্রিয়াঃ</a:t>
            </a:r>
            <a:r>
              <a:rPr lang="bn-IN" sz="7200" dirty="0" smtClean="0"/>
              <a:t> </a:t>
            </a:r>
            <a:r>
              <a:rPr lang="bn-IN" sz="4800" dirty="0"/>
              <a:t>সাঁওতালদের মৃতদেহ সৎকারে দাহ ও সমাধিস্থ উভয় ব্যবস্থায় প্রচলিত।কেউ মারা গেলে মাঝি কে খবর দেয়া হয়।আত্নীয়-স্বজন মৃতদেহ স্নান করানোর পর তেলহলুদ মিশিয়ে মালিশ করে।এর পর মৃত ব্যক্তির উদ্দেশ্যে বিভিন্ন প্রকার আচার-উপাচার উৎসর্গ করে।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76146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dirty="0" smtClean="0"/>
          </a:p>
          <a:p>
            <a:endParaRPr lang="bn-IN" dirty="0"/>
          </a:p>
          <a:p>
            <a:r>
              <a:rPr lang="en-US" dirty="0" smtClean="0"/>
              <a:t>Population: Around 200000,</a:t>
            </a:r>
            <a:endParaRPr lang="bn-IN" dirty="0" smtClean="0"/>
          </a:p>
          <a:p>
            <a:r>
              <a:rPr lang="en-US" dirty="0" smtClean="0"/>
              <a:t> Language: </a:t>
            </a:r>
            <a:r>
              <a:rPr lang="en-US" dirty="0" err="1" smtClean="0"/>
              <a:t>Shantal</a:t>
            </a:r>
            <a:r>
              <a:rPr lang="en-US" dirty="0" smtClean="0"/>
              <a:t>-, Austro-Asiatic. </a:t>
            </a:r>
          </a:p>
          <a:p>
            <a:r>
              <a:rPr lang="en-US" dirty="0" smtClean="0"/>
              <a:t>Race: </a:t>
            </a:r>
            <a:r>
              <a:rPr lang="en-US" dirty="0" err="1" smtClean="0"/>
              <a:t>Austric</a:t>
            </a:r>
            <a:r>
              <a:rPr lang="en-US" dirty="0" smtClean="0"/>
              <a:t>- Austro- Dravidian, Black in color</a:t>
            </a:r>
          </a:p>
          <a:p>
            <a:r>
              <a:rPr lang="en-US" dirty="0" smtClean="0"/>
              <a:t> Habitat: Northern part of Bangladesh and India</a:t>
            </a:r>
          </a:p>
          <a:p>
            <a:r>
              <a:rPr lang="en-US" dirty="0" smtClean="0"/>
              <a:t>Food: Rice, meat, alcohol, all types of animals and fish. </a:t>
            </a:r>
          </a:p>
          <a:p>
            <a:r>
              <a:rPr lang="en-US" dirty="0" smtClean="0"/>
              <a:t>Housing: Usual Bangladeshi</a:t>
            </a:r>
          </a:p>
          <a:p>
            <a:r>
              <a:rPr lang="en-US" dirty="0" smtClean="0"/>
              <a:t>Profession: Agriculture and other</a:t>
            </a:r>
          </a:p>
          <a:p>
            <a:r>
              <a:rPr lang="en-US" dirty="0" smtClean="0"/>
              <a:t>Social organization: Family- Patriarchal, Nuclear, </a:t>
            </a:r>
            <a:endParaRPr lang="bn-IN" dirty="0" smtClean="0"/>
          </a:p>
          <a:p>
            <a:r>
              <a:rPr lang="en-US" dirty="0" smtClean="0"/>
              <a:t>Marriage- Monogamy &amp; Polygamy, Arrange ,</a:t>
            </a:r>
          </a:p>
          <a:p>
            <a:r>
              <a:rPr lang="en-US" dirty="0" smtClean="0"/>
              <a:t>Religion: Animist, Most of them converted to Christianity. Gods- Thakur </a:t>
            </a:r>
            <a:r>
              <a:rPr lang="en-US" dirty="0" err="1" smtClean="0"/>
              <a:t>Jingra</a:t>
            </a:r>
            <a:r>
              <a:rPr lang="en-US" dirty="0" smtClean="0"/>
              <a:t>, </a:t>
            </a:r>
            <a:r>
              <a:rPr lang="en-US" dirty="0" err="1" smtClean="0"/>
              <a:t>Marongburo</a:t>
            </a:r>
            <a:r>
              <a:rPr lang="en-US" dirty="0" smtClean="0"/>
              <a:t>.  </a:t>
            </a:r>
          </a:p>
        </p:txBody>
      </p:sp>
      <p:sp>
        <p:nvSpPr>
          <p:cNvPr id="3" name="Oval 2"/>
          <p:cNvSpPr/>
          <p:nvPr/>
        </p:nvSpPr>
        <p:spPr>
          <a:xfrm>
            <a:off x="3747752" y="0"/>
            <a:ext cx="4696496" cy="1143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এক নজরে সাঁওতাল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28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854818" y="2477656"/>
            <a:ext cx="8864958" cy="102572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99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সাংস্কৃতিক অনুষ্ঠান সম্পর্কে লিখ।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854819" y="4374672"/>
            <a:ext cx="8864957" cy="103758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D016C7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ধর্মীয় বিশ্বাস সম্পর্কে লিখ।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5894" y="115909"/>
            <a:ext cx="5782235" cy="127501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5400" b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016C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5400" b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016C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D016C7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718" y="1164847"/>
            <a:ext cx="153258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(১৫মিনিট)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637" y="2515320"/>
            <a:ext cx="1841679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0"/>
                <a:solidFill>
                  <a:srgbClr val="D016C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r>
              <a:rPr lang="bn-IN" sz="4400" b="1" dirty="0">
                <a:ln w="0"/>
                <a:solidFill>
                  <a:srgbClr val="D016C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b="1" dirty="0">
              <a:solidFill>
                <a:srgbClr val="D016C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94" y="4508741"/>
            <a:ext cx="1841679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r>
              <a:rPr lang="bn-IN" sz="4400" b="1" dirty="0"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b="1" dirty="0">
              <a:solidFill>
                <a:srgbClr val="D016C7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06073" y="2752918"/>
            <a:ext cx="948745" cy="475197"/>
          </a:xfrm>
          <a:prstGeom prst="rightArrow">
            <a:avLst/>
          </a:prstGeom>
          <a:solidFill>
            <a:srgbClr val="00B050"/>
          </a:solidFill>
          <a:ln w="57150">
            <a:solidFill>
              <a:srgbClr val="D01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06073" y="4655862"/>
            <a:ext cx="948745" cy="475197"/>
          </a:xfrm>
          <a:prstGeom prst="rightArrow">
            <a:avLst/>
          </a:prstGeom>
          <a:solidFill>
            <a:srgbClr val="00B050"/>
          </a:solidFill>
          <a:ln w="57150">
            <a:solidFill>
              <a:srgbClr val="D01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72649" y="2332009"/>
            <a:ext cx="11807687" cy="382409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 জীবন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</a:rPr>
              <a:t>সাঁওতালদের উৎসব সমুহ কী কী?</a:t>
            </a:r>
            <a:endParaRPr lang="bn-BD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ক্ষুদ্র নৃ-গোষ্ঠী হিসাবে সাঁওতালদের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খাদ্যাভ্যাস সম্পর্কে বল।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3882" y="-1"/>
            <a:ext cx="6494930" cy="1694329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6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4975" y="1182171"/>
            <a:ext cx="247274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(০৫মিনিট)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1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815"/>
            <a:ext cx="12192000" cy="3760568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মিনু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বাংলাদেশের সাঁওতাল ক্ষুদ্র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ধর্ম নিয়ে গবেষণা করছিল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কিন্তু গবেষণায় দেখা যায় তাদের আদি দেবতা নিয়ে আছে নানা মত।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আদি দেবতা নিয়ে নানা মত থাকার নাম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কারণ কি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Multiply 2"/>
          <p:cNvSpPr/>
          <p:nvPr/>
        </p:nvSpPr>
        <p:spPr>
          <a:xfrm>
            <a:off x="7959692" y="48006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alf Frame 3"/>
          <p:cNvSpPr/>
          <p:nvPr/>
        </p:nvSpPr>
        <p:spPr>
          <a:xfrm rot="14014148">
            <a:off x="3981413" y="5532336"/>
            <a:ext cx="257644" cy="386004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856384"/>
            <a:ext cx="2818022" cy="401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 না থাকা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42455" y="4856384"/>
            <a:ext cx="3409724" cy="650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স্থানে বসবাস না করা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3021" y="5638800"/>
            <a:ext cx="312557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নেতা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638800"/>
            <a:ext cx="2818022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ধর্মগ্রন্থ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3895882" y="4856385"/>
            <a:ext cx="37131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8035892" y="56388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34215" y="125891"/>
            <a:ext cx="3517964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153218"/>
              </p:ext>
            </p:extLst>
          </p:nvPr>
        </p:nvGraphicFramePr>
        <p:xfrm>
          <a:off x="0" y="2785798"/>
          <a:ext cx="12192000" cy="266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122936" y="0"/>
            <a:ext cx="6104965" cy="1635617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7200" b="1" u="sng" dirty="0" err="1">
                <a:ln w="12700">
                  <a:solidFill>
                    <a:srgbClr val="0070C0"/>
                  </a:solidFill>
                  <a:prstDash val="solid"/>
                </a:ln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7200" b="1" u="sng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7200" b="1" u="sng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7200" b="1" u="sng" dirty="0" err="1">
                <a:ln w="12700">
                  <a:solidFill>
                    <a:srgbClr val="0070C0"/>
                  </a:solidFill>
                  <a:prstDash val="solid"/>
                </a:ln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7200" b="1" u="sng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4122" y="1281674"/>
            <a:ext cx="238259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১ মিনিট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964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5318" y="257578"/>
            <a:ext cx="5563674" cy="120032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 w="66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D016C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b="1" dirty="0">
              <a:ln w="66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D016C7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1656918"/>
              </p:ext>
            </p:extLst>
          </p:nvPr>
        </p:nvGraphicFramePr>
        <p:xfrm>
          <a:off x="1081826" y="1725769"/>
          <a:ext cx="10097036" cy="468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307976" y="463639"/>
            <a:ext cx="5862917" cy="1235644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66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016C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D016C7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4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7" y="1184856"/>
            <a:ext cx="5984383" cy="5673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493"/>
            <a:ext cx="6117465" cy="563450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65592579"/>
              </p:ext>
            </p:extLst>
          </p:nvPr>
        </p:nvGraphicFramePr>
        <p:xfrm>
          <a:off x="0" y="-1"/>
          <a:ext cx="12192000" cy="99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158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3.amazonaws.com/somewherein/assets/images/thumbs/ratul_shah_1352217031_2-603163_364716993595777_15524227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731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1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3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119445" cy="7132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49" y="1"/>
            <a:ext cx="6030351" cy="71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975797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9" y="1"/>
            <a:ext cx="61460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2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4" y="0"/>
            <a:ext cx="696747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472504" y="801494"/>
            <a:ext cx="2133042" cy="6206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3200" dirty="0">
              <a:solidFill>
                <a:srgbClr val="D016C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730" y="70372"/>
            <a:ext cx="2133042" cy="535861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3200" dirty="0">
              <a:solidFill>
                <a:srgbClr val="D016C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2504" y="2322516"/>
            <a:ext cx="2133042" cy="53526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3200" dirty="0">
              <a:solidFill>
                <a:srgbClr val="D016C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2504" y="1523642"/>
            <a:ext cx="2133042" cy="519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D016C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3200" dirty="0">
              <a:solidFill>
                <a:srgbClr val="D016C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13957" y="947902"/>
            <a:ext cx="992037" cy="3278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3712806" y="2262346"/>
            <a:ext cx="1137952" cy="3278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4575375" y="1747283"/>
            <a:ext cx="776377" cy="327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3507558" y="418744"/>
            <a:ext cx="1250093" cy="327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79887" y="0"/>
            <a:ext cx="3000777" cy="29238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বাংলাদেশের রংপুর,দিনাজপুর,বগুড়া ও রাজশাহী অঞ্চলে কোন নৃগোষ্টী বাস</a:t>
            </a:r>
          </a:p>
          <a:p>
            <a:r>
              <a:rPr lang="bn-IN" sz="3200" dirty="0" smtClean="0"/>
              <a:t>করে?--</a:t>
            </a:r>
          </a:p>
          <a:p>
            <a:r>
              <a:rPr lang="bn-IN" sz="2400" dirty="0" smtClean="0"/>
              <a:t>(সাঁওতাল)।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16" idx="6"/>
            <a:endCxn id="22" idx="1"/>
          </p:cNvCxnSpPr>
          <p:nvPr/>
        </p:nvCxnSpPr>
        <p:spPr>
          <a:xfrm>
            <a:off x="2640772" y="338303"/>
            <a:ext cx="866786" cy="244343"/>
          </a:xfrm>
          <a:prstGeom prst="straightConnector1">
            <a:avLst/>
          </a:prstGeom>
          <a:ln w="57150">
            <a:noFill/>
            <a:tailEnd type="triangl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889625">
            <a:off x="2715510" y="324934"/>
            <a:ext cx="714528" cy="195682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679034" y="1115457"/>
            <a:ext cx="1033771" cy="150610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5911">
            <a:off x="2679467" y="1765129"/>
            <a:ext cx="1901488" cy="278226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1299397">
            <a:off x="2631498" y="2439623"/>
            <a:ext cx="1074722" cy="197833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39939453"/>
              </p:ext>
            </p:extLst>
          </p:nvPr>
        </p:nvGraphicFramePr>
        <p:xfrm>
          <a:off x="566669" y="1918951"/>
          <a:ext cx="11062953" cy="433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93144169"/>
              </p:ext>
            </p:extLst>
          </p:nvPr>
        </p:nvGraphicFramePr>
        <p:xfrm>
          <a:off x="566670" y="437882"/>
          <a:ext cx="11110177" cy="126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7" y="1906071"/>
            <a:ext cx="2829060" cy="43273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892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453</Words>
  <Application>Microsoft Office PowerPoint</Application>
  <PresentationFormat>Widescreen</PresentationFormat>
  <Paragraphs>106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Windows User</cp:lastModifiedBy>
  <cp:revision>273</cp:revision>
  <dcterms:created xsi:type="dcterms:W3CDTF">2016-02-28T10:33:13Z</dcterms:created>
  <dcterms:modified xsi:type="dcterms:W3CDTF">2020-08-14T13:09:46Z</dcterms:modified>
</cp:coreProperties>
</file>