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57" r:id="rId3"/>
    <p:sldId id="258" r:id="rId4"/>
    <p:sldId id="259" r:id="rId5"/>
    <p:sldId id="260" r:id="rId6"/>
    <p:sldId id="281" r:id="rId7"/>
    <p:sldId id="293" r:id="rId8"/>
    <p:sldId id="294" r:id="rId9"/>
    <p:sldId id="285" r:id="rId10"/>
    <p:sldId id="261" r:id="rId11"/>
    <p:sldId id="262" r:id="rId12"/>
    <p:sldId id="286" r:id="rId13"/>
    <p:sldId id="299" r:id="rId14"/>
    <p:sldId id="300" r:id="rId15"/>
    <p:sldId id="296" r:id="rId16"/>
    <p:sldId id="297" r:id="rId17"/>
    <p:sldId id="298" r:id="rId18"/>
    <p:sldId id="282" r:id="rId19"/>
    <p:sldId id="283" r:id="rId20"/>
    <p:sldId id="264" r:id="rId21"/>
    <p:sldId id="265" r:id="rId22"/>
    <p:sldId id="284" r:id="rId23"/>
    <p:sldId id="266" r:id="rId24"/>
    <p:sldId id="295" r:id="rId25"/>
    <p:sldId id="267" r:id="rId26"/>
    <p:sldId id="268" r:id="rId27"/>
    <p:sldId id="280" r:id="rId28"/>
    <p:sldId id="288" r:id="rId29"/>
    <p:sldId id="301" r:id="rId30"/>
    <p:sldId id="271" r:id="rId31"/>
    <p:sldId id="291" r:id="rId32"/>
    <p:sldId id="292" r:id="rId33"/>
    <p:sldId id="276" r:id="rId34"/>
    <p:sldId id="278" r:id="rId3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FF33CC"/>
    <a:srgbClr val="FDC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94660"/>
  </p:normalViewPr>
  <p:slideViewPr>
    <p:cSldViewPr snapToGrid="0">
      <p:cViewPr varScale="1">
        <p:scale>
          <a:sx n="72" d="100"/>
          <a:sy n="72" d="100"/>
        </p:scale>
        <p:origin x="11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FA8E9-C120-4D69-825F-0AED0CD16DD9}"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B1DEC95-BF6C-4299-A1B1-2342CC692BEA}">
      <dgm:prSet/>
      <dgm:spPr>
        <a:solidFill>
          <a:schemeClr val="bg1"/>
        </a:solidFill>
        <a:ln w="38100">
          <a:solidFill>
            <a:srgbClr val="FF33CC"/>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gm:spPr>
      <dgm:t>
        <a:bodyPr/>
        <a:lstStyle/>
        <a:p>
          <a:pPr rtl="0"/>
          <a:r>
            <a:rPr lang="bn-IN" b="1" dirty="0" smtClean="0">
              <a:solidFill>
                <a:sysClr val="windowText" lastClr="000000"/>
              </a:solidFill>
            </a:rPr>
            <a:t>ছবিতে তোমরা কি দেখতে পাচ্ছ?</a:t>
          </a:r>
          <a:endParaRPr lang="en-US" dirty="0">
            <a:solidFill>
              <a:sysClr val="windowText" lastClr="000000"/>
            </a:solidFill>
          </a:endParaRPr>
        </a:p>
      </dgm:t>
    </dgm:pt>
    <dgm:pt modelId="{5347A518-A083-4CE4-8B22-B2DD7F255BBD}" type="parTrans" cxnId="{9259081F-6223-4C4C-9CC6-0384CAA292BC}">
      <dgm:prSet/>
      <dgm:spPr/>
      <dgm:t>
        <a:bodyPr/>
        <a:lstStyle/>
        <a:p>
          <a:endParaRPr lang="en-US"/>
        </a:p>
      </dgm:t>
    </dgm:pt>
    <dgm:pt modelId="{9A10F2FD-5C66-4DE3-9FC6-44E925653FA0}" type="sibTrans" cxnId="{9259081F-6223-4C4C-9CC6-0384CAA292BC}">
      <dgm:prSet/>
      <dgm:spPr/>
      <dgm:t>
        <a:bodyPr/>
        <a:lstStyle/>
        <a:p>
          <a:endParaRPr lang="en-US"/>
        </a:p>
      </dgm:t>
    </dgm:pt>
    <dgm:pt modelId="{0CADEA58-1420-4C4E-B7A2-808C166772A7}" type="pres">
      <dgm:prSet presAssocID="{A76FA8E9-C120-4D69-825F-0AED0CD16DD9}" presName="CompostProcess" presStyleCnt="0">
        <dgm:presLayoutVars>
          <dgm:dir/>
          <dgm:resizeHandles val="exact"/>
        </dgm:presLayoutVars>
      </dgm:prSet>
      <dgm:spPr/>
      <dgm:t>
        <a:bodyPr/>
        <a:lstStyle/>
        <a:p>
          <a:endParaRPr lang="en-US"/>
        </a:p>
      </dgm:t>
    </dgm:pt>
    <dgm:pt modelId="{8603E610-79E4-450F-8A1F-1ABBA77CEF85}" type="pres">
      <dgm:prSet presAssocID="{A76FA8E9-C120-4D69-825F-0AED0CD16DD9}" presName="arrow" presStyleLbl="bgShp" presStyleIdx="0" presStyleCnt="1" custScaleX="110209"/>
      <dgm:spPr>
        <a:solidFill>
          <a:srgbClr val="FDC5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pt>
    <dgm:pt modelId="{2422A5A4-C185-4E59-BE73-A3DE0BFBBA84}" type="pres">
      <dgm:prSet presAssocID="{A76FA8E9-C120-4D69-825F-0AED0CD16DD9}"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F81B659-7833-48F0-B557-1E31D66A86A3}" type="pres">
      <dgm:prSet presAssocID="{AB1DEC95-BF6C-4299-A1B1-2342CC692BEA}" presName="textNode" presStyleLbl="node1" presStyleIdx="0" presStyleCnt="1" custScaleY="250000">
        <dgm:presLayoutVars>
          <dgm:bulletEnabled val="1"/>
        </dgm:presLayoutVars>
      </dgm:prSet>
      <dgm:spPr/>
      <dgm:t>
        <a:bodyPr/>
        <a:lstStyle/>
        <a:p>
          <a:endParaRPr lang="en-US"/>
        </a:p>
      </dgm:t>
    </dgm:pt>
  </dgm:ptLst>
  <dgm:cxnLst>
    <dgm:cxn modelId="{9259081F-6223-4C4C-9CC6-0384CAA292BC}" srcId="{A76FA8E9-C120-4D69-825F-0AED0CD16DD9}" destId="{AB1DEC95-BF6C-4299-A1B1-2342CC692BEA}" srcOrd="0" destOrd="0" parTransId="{5347A518-A083-4CE4-8B22-B2DD7F255BBD}" sibTransId="{9A10F2FD-5C66-4DE3-9FC6-44E925653FA0}"/>
    <dgm:cxn modelId="{3EB1F679-92D8-4A9A-8752-30B20E879333}" type="presOf" srcId="{AB1DEC95-BF6C-4299-A1B1-2342CC692BEA}" destId="{4F81B659-7833-48F0-B557-1E31D66A86A3}" srcOrd="0" destOrd="0" presId="urn:microsoft.com/office/officeart/2005/8/layout/hProcess9"/>
    <dgm:cxn modelId="{FBCE5E48-46D8-4994-AD67-F6FC53C15946}" type="presOf" srcId="{A76FA8E9-C120-4D69-825F-0AED0CD16DD9}" destId="{0CADEA58-1420-4C4E-B7A2-808C166772A7}" srcOrd="0" destOrd="0" presId="urn:microsoft.com/office/officeart/2005/8/layout/hProcess9"/>
    <dgm:cxn modelId="{9132F40C-0689-44FC-83A2-05D038C44E04}" type="presParOf" srcId="{0CADEA58-1420-4C4E-B7A2-808C166772A7}" destId="{8603E610-79E4-450F-8A1F-1ABBA77CEF85}" srcOrd="0" destOrd="0" presId="urn:microsoft.com/office/officeart/2005/8/layout/hProcess9"/>
    <dgm:cxn modelId="{FD171DE8-6137-4514-B7E1-B2453BE2DCE2}" type="presParOf" srcId="{0CADEA58-1420-4C4E-B7A2-808C166772A7}" destId="{2422A5A4-C185-4E59-BE73-A3DE0BFBBA84}" srcOrd="1" destOrd="0" presId="urn:microsoft.com/office/officeart/2005/8/layout/hProcess9"/>
    <dgm:cxn modelId="{55978970-B7B6-46A2-997D-904C891C90AB}" type="presParOf" srcId="{2422A5A4-C185-4E59-BE73-A3DE0BFBBA84}" destId="{4F81B659-7833-48F0-B557-1E31D66A86A3}"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36BE5-5FA3-4D70-9B25-010AF937AA70}"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3AB3C526-1D59-41CF-8FAE-2E4877563369}">
      <dgm:prSet custT="1"/>
      <dgm:spPr>
        <a:solidFill>
          <a:schemeClr val="bg1"/>
        </a:soli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4000" b="0" dirty="0" smtClean="0">
              <a:solidFill>
                <a:sysClr val="windowText" lastClr="000000"/>
              </a:solidFill>
              <a:latin typeface="NikoshBAN" panose="02000000000000000000" pitchFamily="2" charset="0"/>
              <a:cs typeface="NikoshBAN" panose="02000000000000000000" pitchFamily="2" charset="0"/>
            </a:rPr>
            <a:t>ভাষা আন্দোলনের </a:t>
          </a:r>
          <a:r>
            <a:rPr lang="en-US" sz="4000" dirty="0" err="1" smtClean="0">
              <a:solidFill>
                <a:sysClr val="windowText" lastClr="000000"/>
              </a:solidFill>
              <a:latin typeface="NikoshBAN" panose="02000000000000000000" pitchFamily="2" charset="0"/>
              <a:cs typeface="NikoshBAN" panose="02000000000000000000" pitchFamily="2" charset="0"/>
            </a:rPr>
            <a:t>মধ্যে</a:t>
          </a:r>
          <a:r>
            <a:rPr lang="bn-IN" sz="4000" dirty="0" smtClean="0">
              <a:solidFill>
                <a:sysClr val="windowText" lastClr="000000"/>
              </a:solidFill>
              <a:latin typeface="NikoshBAN" panose="02000000000000000000" pitchFamily="2" charset="0"/>
              <a:cs typeface="NikoshBAN" panose="02000000000000000000" pitchFamily="2" charset="0"/>
            </a:rPr>
            <a:t>ই</a:t>
          </a:r>
          <a:r>
            <a:rPr lang="en-US" sz="4000" dirty="0" smtClean="0">
              <a:solidFill>
                <a:sysClr val="windowText" lastClr="000000"/>
              </a:solidFill>
              <a:latin typeface="NikoshBAN" panose="02000000000000000000" pitchFamily="2" charset="0"/>
              <a:cs typeface="NikoshBAN" panose="02000000000000000000" pitchFamily="2" charset="0"/>
            </a:rPr>
            <a:t> </a:t>
          </a:r>
          <a:r>
            <a:rPr lang="en-US" sz="4000" dirty="0" err="1" smtClean="0">
              <a:solidFill>
                <a:sysClr val="windowText" lastClr="000000"/>
              </a:solidFill>
              <a:latin typeface="NikoshBAN" panose="02000000000000000000" pitchFamily="2" charset="0"/>
              <a:cs typeface="NikoshBAN" panose="02000000000000000000" pitchFamily="2" charset="0"/>
            </a:rPr>
            <a:t>বাংলাদেশের</a:t>
          </a:r>
          <a:r>
            <a:rPr lang="en-US" sz="4000" dirty="0" smtClean="0">
              <a:solidFill>
                <a:sysClr val="windowText" lastClr="000000"/>
              </a:solidFill>
              <a:latin typeface="NikoshBAN" panose="02000000000000000000" pitchFamily="2" charset="0"/>
              <a:cs typeface="NikoshBAN" panose="02000000000000000000" pitchFamily="2" charset="0"/>
            </a:rPr>
            <a:t> </a:t>
          </a:r>
          <a:r>
            <a:rPr lang="en-US" sz="4000" dirty="0" err="1" smtClean="0">
              <a:solidFill>
                <a:sysClr val="windowText" lastClr="000000"/>
              </a:solidFill>
              <a:latin typeface="NikoshBAN" panose="02000000000000000000" pitchFamily="2" charset="0"/>
              <a:cs typeface="NikoshBAN" panose="02000000000000000000" pitchFamily="2" charset="0"/>
            </a:rPr>
            <a:t>স্বাধীনতা</a:t>
          </a:r>
          <a:r>
            <a:rPr lang="en-US" sz="4000" dirty="0" smtClean="0">
              <a:solidFill>
                <a:sysClr val="windowText" lastClr="000000"/>
              </a:solidFill>
              <a:latin typeface="NikoshBAN" panose="02000000000000000000" pitchFamily="2" charset="0"/>
              <a:cs typeface="NikoshBAN" panose="02000000000000000000" pitchFamily="2" charset="0"/>
            </a:rPr>
            <a:t> </a:t>
          </a:r>
          <a:r>
            <a:rPr lang="en-US" sz="4000" dirty="0" err="1" smtClean="0">
              <a:solidFill>
                <a:sysClr val="windowText" lastClr="000000"/>
              </a:solidFill>
              <a:latin typeface="NikoshBAN" panose="02000000000000000000" pitchFamily="2" charset="0"/>
              <a:cs typeface="NikoshBAN" panose="02000000000000000000" pitchFamily="2" charset="0"/>
            </a:rPr>
            <a:t>সংগ্রামের</a:t>
          </a:r>
          <a:r>
            <a:rPr lang="en-US" sz="4000" dirty="0" smtClean="0">
              <a:solidFill>
                <a:sysClr val="windowText" lastClr="000000"/>
              </a:solidFill>
              <a:latin typeface="NikoshBAN" panose="02000000000000000000" pitchFamily="2" charset="0"/>
              <a:cs typeface="NikoshBAN" panose="02000000000000000000" pitchFamily="2" charset="0"/>
            </a:rPr>
            <a:t> </a:t>
          </a:r>
          <a:r>
            <a:rPr lang="en-US" sz="4000" dirty="0" err="1" smtClean="0">
              <a:solidFill>
                <a:sysClr val="windowText" lastClr="000000"/>
              </a:solidFill>
              <a:latin typeface="NikoshBAN" panose="02000000000000000000" pitchFamily="2" charset="0"/>
              <a:cs typeface="NikoshBAN" panose="02000000000000000000" pitchFamily="2" charset="0"/>
            </a:rPr>
            <a:t>বীজ</a:t>
          </a:r>
          <a:r>
            <a:rPr lang="en-US" sz="4000" dirty="0" smtClean="0">
              <a:solidFill>
                <a:sysClr val="windowText" lastClr="000000"/>
              </a:solidFill>
              <a:latin typeface="NikoshBAN" panose="02000000000000000000" pitchFamily="2" charset="0"/>
              <a:cs typeface="NikoshBAN" panose="02000000000000000000" pitchFamily="2" charset="0"/>
            </a:rPr>
            <a:t> </a:t>
          </a:r>
          <a:r>
            <a:rPr lang="en-US" sz="4000" dirty="0" err="1" smtClean="0">
              <a:solidFill>
                <a:sysClr val="windowText" lastClr="000000"/>
              </a:solidFill>
              <a:latin typeface="NikoshBAN" panose="02000000000000000000" pitchFamily="2" charset="0"/>
              <a:cs typeface="NikoshBAN" panose="02000000000000000000" pitchFamily="2" charset="0"/>
            </a:rPr>
            <a:t>নিহিত</a:t>
          </a:r>
          <a:r>
            <a:rPr lang="en-US" sz="4000" dirty="0" smtClean="0">
              <a:solidFill>
                <a:sysClr val="windowText" lastClr="000000"/>
              </a:solidFill>
              <a:latin typeface="NikoshBAN" panose="02000000000000000000" pitchFamily="2" charset="0"/>
              <a:cs typeface="NikoshBAN" panose="02000000000000000000" pitchFamily="2" charset="0"/>
            </a:rPr>
            <a:t> </a:t>
          </a:r>
          <a:r>
            <a:rPr lang="en-US" sz="4000" dirty="0" err="1" smtClean="0">
              <a:solidFill>
                <a:sysClr val="windowText" lastClr="000000"/>
              </a:solidFill>
              <a:latin typeface="NikoshBAN" panose="02000000000000000000" pitchFamily="2" charset="0"/>
              <a:cs typeface="NikoshBAN" panose="02000000000000000000" pitchFamily="2" charset="0"/>
            </a:rPr>
            <a:t>ছিল</a:t>
          </a:r>
          <a:r>
            <a:rPr lang="en-US" sz="4000" dirty="0" smtClean="0">
              <a:solidFill>
                <a:sysClr val="windowText" lastClr="000000"/>
              </a:solidFill>
              <a:latin typeface="NikoshBAN" panose="02000000000000000000" pitchFamily="2" charset="0"/>
              <a:cs typeface="NikoshBAN" panose="02000000000000000000" pitchFamily="2" charset="0"/>
            </a:rPr>
            <a:t>?</a:t>
          </a:r>
          <a:r>
            <a:rPr lang="bn-IN" sz="4000" dirty="0" smtClean="0">
              <a:solidFill>
                <a:sysClr val="windowText" lastClr="000000"/>
              </a:solidFill>
              <a:latin typeface="NikoshBAN" panose="02000000000000000000" pitchFamily="2" charset="0"/>
              <a:cs typeface="NikoshBAN" panose="02000000000000000000" pitchFamily="2" charset="0"/>
            </a:rPr>
            <a:t>বিশ্লেষণ কর।</a:t>
          </a:r>
          <a:endParaRPr lang="en-US" sz="4000" dirty="0">
            <a:solidFill>
              <a:sysClr val="windowText" lastClr="000000"/>
            </a:solidFill>
            <a:latin typeface="NikoshBAN" panose="02000000000000000000" pitchFamily="2" charset="0"/>
            <a:cs typeface="NikoshBAN" panose="02000000000000000000" pitchFamily="2" charset="0"/>
          </a:endParaRPr>
        </a:p>
      </dgm:t>
    </dgm:pt>
    <dgm:pt modelId="{94925902-39F2-4D28-898B-CE225D9ADC24}" type="parTrans" cxnId="{C967A31E-E8CF-43A9-88EB-2CA58A08EC7C}">
      <dgm:prSet/>
      <dgm:spPr/>
      <dgm:t>
        <a:bodyPr/>
        <a:lstStyle/>
        <a:p>
          <a:endParaRPr lang="en-US"/>
        </a:p>
      </dgm:t>
    </dgm:pt>
    <dgm:pt modelId="{7BF2451E-FFBD-4D75-8CDE-F8CC2FF80D5A}" type="sibTrans" cxnId="{C967A31E-E8CF-43A9-88EB-2CA58A08EC7C}">
      <dgm:prSet/>
      <dgm:spPr/>
      <dgm:t>
        <a:bodyPr/>
        <a:lstStyle/>
        <a:p>
          <a:endParaRPr lang="en-US"/>
        </a:p>
      </dgm:t>
    </dgm:pt>
    <dgm:pt modelId="{4E71F6BC-B152-41B1-BE23-5A5788D7E39C}" type="pres">
      <dgm:prSet presAssocID="{E2836BE5-5FA3-4D70-9B25-010AF937AA70}" presName="CompostProcess" presStyleCnt="0">
        <dgm:presLayoutVars>
          <dgm:dir/>
          <dgm:resizeHandles val="exact"/>
        </dgm:presLayoutVars>
      </dgm:prSet>
      <dgm:spPr/>
      <dgm:t>
        <a:bodyPr/>
        <a:lstStyle/>
        <a:p>
          <a:endParaRPr lang="en-US"/>
        </a:p>
      </dgm:t>
    </dgm:pt>
    <dgm:pt modelId="{D724D86A-8246-4E38-BDCC-3DDB76878C7E}" type="pres">
      <dgm:prSet presAssocID="{E2836BE5-5FA3-4D70-9B25-010AF937AA70}" presName="arrow" presStyleLbl="bgShp" presStyleIdx="0" presStyleCnt="1" custScaleX="117647"/>
      <dgm:spPr>
        <a:solidFill>
          <a:srgbClr val="FDC5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pt>
    <dgm:pt modelId="{14FA5FFD-1C7F-486F-8D86-A79B87BA678B}" type="pres">
      <dgm:prSet presAssocID="{E2836BE5-5FA3-4D70-9B25-010AF937AA70}"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0504DA5-A603-4973-96A7-C56B8542FB7A}" type="pres">
      <dgm:prSet presAssocID="{3AB3C526-1D59-41CF-8FAE-2E4877563369}" presName="textNode" presStyleLbl="node1" presStyleIdx="0" presStyleCnt="1" custScaleY="123381">
        <dgm:presLayoutVars>
          <dgm:bulletEnabled val="1"/>
        </dgm:presLayoutVars>
      </dgm:prSet>
      <dgm:spPr/>
      <dgm:t>
        <a:bodyPr/>
        <a:lstStyle/>
        <a:p>
          <a:endParaRPr lang="en-US"/>
        </a:p>
      </dgm:t>
    </dgm:pt>
  </dgm:ptLst>
  <dgm:cxnLst>
    <dgm:cxn modelId="{3617D15D-4496-47F2-AB7F-9F54EE955363}" type="presOf" srcId="{3AB3C526-1D59-41CF-8FAE-2E4877563369}" destId="{30504DA5-A603-4973-96A7-C56B8542FB7A}" srcOrd="0" destOrd="0" presId="urn:microsoft.com/office/officeart/2005/8/layout/hProcess9"/>
    <dgm:cxn modelId="{4FF3FABA-26A3-4C1D-A201-FAA1E2A0F7A6}" type="presOf" srcId="{E2836BE5-5FA3-4D70-9B25-010AF937AA70}" destId="{4E71F6BC-B152-41B1-BE23-5A5788D7E39C}" srcOrd="0" destOrd="0" presId="urn:microsoft.com/office/officeart/2005/8/layout/hProcess9"/>
    <dgm:cxn modelId="{C967A31E-E8CF-43A9-88EB-2CA58A08EC7C}" srcId="{E2836BE5-5FA3-4D70-9B25-010AF937AA70}" destId="{3AB3C526-1D59-41CF-8FAE-2E4877563369}" srcOrd="0" destOrd="0" parTransId="{94925902-39F2-4D28-898B-CE225D9ADC24}" sibTransId="{7BF2451E-FFBD-4D75-8CDE-F8CC2FF80D5A}"/>
    <dgm:cxn modelId="{CC249D43-A3ED-43A3-A8A6-400664F5B166}" type="presParOf" srcId="{4E71F6BC-B152-41B1-BE23-5A5788D7E39C}" destId="{D724D86A-8246-4E38-BDCC-3DDB76878C7E}" srcOrd="0" destOrd="0" presId="urn:microsoft.com/office/officeart/2005/8/layout/hProcess9"/>
    <dgm:cxn modelId="{9C65E19C-1CB4-4040-B11F-928C1FAA41B1}" type="presParOf" srcId="{4E71F6BC-B152-41B1-BE23-5A5788D7E39C}" destId="{14FA5FFD-1C7F-486F-8D86-A79B87BA678B}" srcOrd="1" destOrd="0" presId="urn:microsoft.com/office/officeart/2005/8/layout/hProcess9"/>
    <dgm:cxn modelId="{2CF51B4E-09E2-4375-805C-57338A973285}" type="presParOf" srcId="{14FA5FFD-1C7F-486F-8D86-A79B87BA678B}" destId="{30504DA5-A603-4973-96A7-C56B8542FB7A}"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3E610-79E4-450F-8A1F-1ABBA77CEF85}">
      <dsp:nvSpPr>
        <dsp:cNvPr id="0" name=""/>
        <dsp:cNvSpPr/>
      </dsp:nvSpPr>
      <dsp:spPr>
        <a:xfrm>
          <a:off x="264897" y="0"/>
          <a:ext cx="7849929" cy="887104"/>
        </a:xfrm>
        <a:prstGeom prst="rightArrow">
          <a:avLst/>
        </a:prstGeom>
        <a:solidFill>
          <a:srgbClr val="FDC5F5"/>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4F81B659-7833-48F0-B557-1E31D66A86A3}">
      <dsp:nvSpPr>
        <dsp:cNvPr id="0" name=""/>
        <dsp:cNvSpPr/>
      </dsp:nvSpPr>
      <dsp:spPr>
        <a:xfrm>
          <a:off x="641572" y="0"/>
          <a:ext cx="7096579" cy="887104"/>
        </a:xfrm>
        <a:prstGeom prst="roundRect">
          <a:avLst/>
        </a:prstGeom>
        <a:solidFill>
          <a:schemeClr val="bg1"/>
        </a:solidFill>
        <a:ln w="38100">
          <a:solidFill>
            <a:srgbClr val="FF33CC"/>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bn-IN" sz="3400" b="1" kern="1200" dirty="0" smtClean="0">
              <a:solidFill>
                <a:sysClr val="windowText" lastClr="000000"/>
              </a:solidFill>
            </a:rPr>
            <a:t>ছবিতে তোমরা কি দেখতে পাচ্ছ?</a:t>
          </a:r>
          <a:endParaRPr lang="en-US" sz="3400" kern="1200" dirty="0">
            <a:solidFill>
              <a:sysClr val="windowText" lastClr="000000"/>
            </a:solidFill>
          </a:endParaRPr>
        </a:p>
      </dsp:txBody>
      <dsp:txXfrm>
        <a:off x="684877" y="43305"/>
        <a:ext cx="7009969" cy="800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4D86A-8246-4E38-BDCC-3DDB76878C7E}">
      <dsp:nvSpPr>
        <dsp:cNvPr id="0" name=""/>
        <dsp:cNvSpPr/>
      </dsp:nvSpPr>
      <dsp:spPr>
        <a:xfrm>
          <a:off x="2" y="0"/>
          <a:ext cx="8672940" cy="3616656"/>
        </a:xfrm>
        <a:prstGeom prst="rightArrow">
          <a:avLst/>
        </a:prstGeom>
        <a:solidFill>
          <a:srgbClr val="FDC5F5"/>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30504DA5-A603-4973-96A7-C56B8542FB7A}">
      <dsp:nvSpPr>
        <dsp:cNvPr id="0" name=""/>
        <dsp:cNvSpPr/>
      </dsp:nvSpPr>
      <dsp:spPr>
        <a:xfrm>
          <a:off x="379441" y="915874"/>
          <a:ext cx="7914062" cy="1784906"/>
        </a:xfrm>
        <a:prstGeom prst="roundRect">
          <a:avLst/>
        </a:prstGeom>
        <a:solidFill>
          <a:schemeClr val="bg1"/>
        </a:solidFill>
        <a:ln w="28575">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bn-IN" sz="4000" b="0" kern="1200" dirty="0" smtClean="0">
              <a:solidFill>
                <a:sysClr val="windowText" lastClr="000000"/>
              </a:solidFill>
              <a:latin typeface="NikoshBAN" panose="02000000000000000000" pitchFamily="2" charset="0"/>
              <a:cs typeface="NikoshBAN" panose="02000000000000000000" pitchFamily="2" charset="0"/>
            </a:rPr>
            <a:t>ভাষা আন্দোলনের </a:t>
          </a:r>
          <a:r>
            <a:rPr lang="en-US" sz="4000" kern="1200" dirty="0" err="1" smtClean="0">
              <a:solidFill>
                <a:sysClr val="windowText" lastClr="000000"/>
              </a:solidFill>
              <a:latin typeface="NikoshBAN" panose="02000000000000000000" pitchFamily="2" charset="0"/>
              <a:cs typeface="NikoshBAN" panose="02000000000000000000" pitchFamily="2" charset="0"/>
            </a:rPr>
            <a:t>মধ্যে</a:t>
          </a:r>
          <a:r>
            <a:rPr lang="bn-IN" sz="4000" kern="1200" dirty="0" smtClean="0">
              <a:solidFill>
                <a:sysClr val="windowText" lastClr="000000"/>
              </a:solidFill>
              <a:latin typeface="NikoshBAN" panose="02000000000000000000" pitchFamily="2" charset="0"/>
              <a:cs typeface="NikoshBAN" panose="02000000000000000000" pitchFamily="2" charset="0"/>
            </a:rPr>
            <a:t>ই</a:t>
          </a:r>
          <a:r>
            <a:rPr lang="en-US" sz="4000" kern="1200" dirty="0" smtClean="0">
              <a:solidFill>
                <a:sysClr val="windowText" lastClr="000000"/>
              </a:solidFill>
              <a:latin typeface="NikoshBAN" panose="02000000000000000000" pitchFamily="2" charset="0"/>
              <a:cs typeface="NikoshBAN" panose="02000000000000000000" pitchFamily="2" charset="0"/>
            </a:rPr>
            <a:t> </a:t>
          </a:r>
          <a:r>
            <a:rPr lang="en-US" sz="4000" kern="1200" dirty="0" err="1" smtClean="0">
              <a:solidFill>
                <a:sysClr val="windowText" lastClr="000000"/>
              </a:solidFill>
              <a:latin typeface="NikoshBAN" panose="02000000000000000000" pitchFamily="2" charset="0"/>
              <a:cs typeface="NikoshBAN" panose="02000000000000000000" pitchFamily="2" charset="0"/>
            </a:rPr>
            <a:t>বাংলাদেশের</a:t>
          </a:r>
          <a:r>
            <a:rPr lang="en-US" sz="4000" kern="1200" dirty="0" smtClean="0">
              <a:solidFill>
                <a:sysClr val="windowText" lastClr="000000"/>
              </a:solidFill>
              <a:latin typeface="NikoshBAN" panose="02000000000000000000" pitchFamily="2" charset="0"/>
              <a:cs typeface="NikoshBAN" panose="02000000000000000000" pitchFamily="2" charset="0"/>
            </a:rPr>
            <a:t> </a:t>
          </a:r>
          <a:r>
            <a:rPr lang="en-US" sz="4000" kern="1200" dirty="0" err="1" smtClean="0">
              <a:solidFill>
                <a:sysClr val="windowText" lastClr="000000"/>
              </a:solidFill>
              <a:latin typeface="NikoshBAN" panose="02000000000000000000" pitchFamily="2" charset="0"/>
              <a:cs typeface="NikoshBAN" panose="02000000000000000000" pitchFamily="2" charset="0"/>
            </a:rPr>
            <a:t>স্বাধীনতা</a:t>
          </a:r>
          <a:r>
            <a:rPr lang="en-US" sz="4000" kern="1200" dirty="0" smtClean="0">
              <a:solidFill>
                <a:sysClr val="windowText" lastClr="000000"/>
              </a:solidFill>
              <a:latin typeface="NikoshBAN" panose="02000000000000000000" pitchFamily="2" charset="0"/>
              <a:cs typeface="NikoshBAN" panose="02000000000000000000" pitchFamily="2" charset="0"/>
            </a:rPr>
            <a:t> </a:t>
          </a:r>
          <a:r>
            <a:rPr lang="en-US" sz="4000" kern="1200" dirty="0" err="1" smtClean="0">
              <a:solidFill>
                <a:sysClr val="windowText" lastClr="000000"/>
              </a:solidFill>
              <a:latin typeface="NikoshBAN" panose="02000000000000000000" pitchFamily="2" charset="0"/>
              <a:cs typeface="NikoshBAN" panose="02000000000000000000" pitchFamily="2" charset="0"/>
            </a:rPr>
            <a:t>সংগ্রামের</a:t>
          </a:r>
          <a:r>
            <a:rPr lang="en-US" sz="4000" kern="1200" dirty="0" smtClean="0">
              <a:solidFill>
                <a:sysClr val="windowText" lastClr="000000"/>
              </a:solidFill>
              <a:latin typeface="NikoshBAN" panose="02000000000000000000" pitchFamily="2" charset="0"/>
              <a:cs typeface="NikoshBAN" panose="02000000000000000000" pitchFamily="2" charset="0"/>
            </a:rPr>
            <a:t> </a:t>
          </a:r>
          <a:r>
            <a:rPr lang="en-US" sz="4000" kern="1200" dirty="0" err="1" smtClean="0">
              <a:solidFill>
                <a:sysClr val="windowText" lastClr="000000"/>
              </a:solidFill>
              <a:latin typeface="NikoshBAN" panose="02000000000000000000" pitchFamily="2" charset="0"/>
              <a:cs typeface="NikoshBAN" panose="02000000000000000000" pitchFamily="2" charset="0"/>
            </a:rPr>
            <a:t>বীজ</a:t>
          </a:r>
          <a:r>
            <a:rPr lang="en-US" sz="4000" kern="1200" dirty="0" smtClean="0">
              <a:solidFill>
                <a:sysClr val="windowText" lastClr="000000"/>
              </a:solidFill>
              <a:latin typeface="NikoshBAN" panose="02000000000000000000" pitchFamily="2" charset="0"/>
              <a:cs typeface="NikoshBAN" panose="02000000000000000000" pitchFamily="2" charset="0"/>
            </a:rPr>
            <a:t> </a:t>
          </a:r>
          <a:r>
            <a:rPr lang="en-US" sz="4000" kern="1200" dirty="0" err="1" smtClean="0">
              <a:solidFill>
                <a:sysClr val="windowText" lastClr="000000"/>
              </a:solidFill>
              <a:latin typeface="NikoshBAN" panose="02000000000000000000" pitchFamily="2" charset="0"/>
              <a:cs typeface="NikoshBAN" panose="02000000000000000000" pitchFamily="2" charset="0"/>
            </a:rPr>
            <a:t>নিহিত</a:t>
          </a:r>
          <a:r>
            <a:rPr lang="en-US" sz="4000" kern="1200" dirty="0" smtClean="0">
              <a:solidFill>
                <a:sysClr val="windowText" lastClr="000000"/>
              </a:solidFill>
              <a:latin typeface="NikoshBAN" panose="02000000000000000000" pitchFamily="2" charset="0"/>
              <a:cs typeface="NikoshBAN" panose="02000000000000000000" pitchFamily="2" charset="0"/>
            </a:rPr>
            <a:t> </a:t>
          </a:r>
          <a:r>
            <a:rPr lang="en-US" sz="4000" kern="1200" dirty="0" err="1" smtClean="0">
              <a:solidFill>
                <a:sysClr val="windowText" lastClr="000000"/>
              </a:solidFill>
              <a:latin typeface="NikoshBAN" panose="02000000000000000000" pitchFamily="2" charset="0"/>
              <a:cs typeface="NikoshBAN" panose="02000000000000000000" pitchFamily="2" charset="0"/>
            </a:rPr>
            <a:t>ছিল</a:t>
          </a:r>
          <a:r>
            <a:rPr lang="en-US" sz="4000" kern="1200" dirty="0" smtClean="0">
              <a:solidFill>
                <a:sysClr val="windowText" lastClr="000000"/>
              </a:solidFill>
              <a:latin typeface="NikoshBAN" panose="02000000000000000000" pitchFamily="2" charset="0"/>
              <a:cs typeface="NikoshBAN" panose="02000000000000000000" pitchFamily="2" charset="0"/>
            </a:rPr>
            <a:t>?</a:t>
          </a:r>
          <a:r>
            <a:rPr lang="bn-IN" sz="4000" kern="1200" dirty="0" smtClean="0">
              <a:solidFill>
                <a:sysClr val="windowText" lastClr="000000"/>
              </a:solidFill>
              <a:latin typeface="NikoshBAN" panose="02000000000000000000" pitchFamily="2" charset="0"/>
              <a:cs typeface="NikoshBAN" panose="02000000000000000000" pitchFamily="2" charset="0"/>
            </a:rPr>
            <a:t>বিশ্লেষণ কর।</a:t>
          </a:r>
          <a:endParaRPr lang="en-US" sz="4000" kern="1200" dirty="0">
            <a:solidFill>
              <a:sysClr val="windowText" lastClr="000000"/>
            </a:solidFill>
            <a:latin typeface="NikoshBAN" panose="02000000000000000000" pitchFamily="2" charset="0"/>
            <a:cs typeface="NikoshBAN" panose="02000000000000000000" pitchFamily="2" charset="0"/>
          </a:endParaRPr>
        </a:p>
      </dsp:txBody>
      <dsp:txXfrm>
        <a:off x="466573" y="1003006"/>
        <a:ext cx="7739798" cy="16106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24B76-2C24-4BA7-B688-FFA7E6F17099}" type="datetimeFigureOut">
              <a:rPr lang="en-US" smtClean="0"/>
              <a:t>8/10/2020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BF661-1E24-4838-BCA6-F9C503549B67}" type="slidenum">
              <a:rPr lang="en-US" smtClean="0"/>
              <a:t>‹#›</a:t>
            </a:fld>
            <a:endParaRPr lang="en-US"/>
          </a:p>
        </p:txBody>
      </p:sp>
    </p:spTree>
    <p:extLst>
      <p:ext uri="{BB962C8B-B14F-4D97-AF65-F5344CB8AC3E}">
        <p14:creationId xmlns:p14="http://schemas.microsoft.com/office/powerpoint/2010/main" val="53113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5BF661-1E24-4838-BCA6-F9C503549B67}" type="slidenum">
              <a:rPr lang="en-US" smtClean="0"/>
              <a:t>3</a:t>
            </a:fld>
            <a:endParaRPr lang="en-US"/>
          </a:p>
        </p:txBody>
      </p:sp>
    </p:spTree>
    <p:extLst>
      <p:ext uri="{BB962C8B-B14F-4D97-AF65-F5344CB8AC3E}">
        <p14:creationId xmlns:p14="http://schemas.microsoft.com/office/powerpoint/2010/main" val="26521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3524-2A25-4C71-B780-02EB6497CE1D}"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13588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0ABD2-FC2A-44DD-9592-C1EA1DEF4640}"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79656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5" y="365127"/>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1CF44-75CF-4B15-AFDA-1DB78577ED31}"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4400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B5FA0-4A71-46B8-BEDD-5528E6F9229C}"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125560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4"/>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B222A-EDFC-4AB1-BC6F-50698B0E3A99}"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410105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133FFE-D4A0-4596-88A5-6EC0D151C1FD}"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32445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5"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D9119-1CD1-4418-986F-746DE08A374E}" type="datetime1">
              <a:rPr lang="en-US" smtClean="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403368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5CD480-4290-4875-9B8B-C0A44BE2BE17}" type="datetime1">
              <a:rPr lang="en-US" smtClean="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82527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118723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B6E0A-AF78-45D1-A980-571308CDDBBE}"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051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042B3-4C97-4CAE-B773-C087E2A99345}"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80044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FE77E-13CD-4EF1-B1DE-F37CFAC194E6}" type="datetime1">
              <a:rPr lang="en-US" smtClean="0"/>
              <a:t>8/10/2020</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6DCB2-0D2E-482A-BA28-6474889EE5EA}" type="slidenum">
              <a:rPr lang="en-US" smtClean="0"/>
              <a:t>‹#›</a:t>
            </a:fld>
            <a:endParaRPr lang="en-US"/>
          </a:p>
        </p:txBody>
      </p:sp>
    </p:spTree>
    <p:extLst>
      <p:ext uri="{BB962C8B-B14F-4D97-AF65-F5344CB8AC3E}">
        <p14:creationId xmlns:p14="http://schemas.microsoft.com/office/powerpoint/2010/main" val="79963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bn.banglapedia.org/index.php?title=%E0%A6%9C%E0%A6%AC%E0%A6%AC%E0%A6%BE%E0%A6%B0,_%E0%A6%86%E0%A6%AC%E0%A6%A6%E0%A7%81%E0%A6%B2" TargetMode="External"/><Relationship Id="rId2" Type="http://schemas.openxmlformats.org/officeDocument/2006/relationships/hyperlink" Target="http://bn.banglapedia.org/index.php?title=%E0%A6%86%E0%A6%B9%E0%A6%AE%E0%A6%A6,_%E0%A6%B0%E0%A6%AB%E0%A6%BF%E0%A6%95_%E0%A6%89%E0%A6%A6%E0%A7%8D%E0%A6%A6%E0%A6%BF%E0%A6%A8" TargetMode="External"/><Relationship Id="rId1" Type="http://schemas.openxmlformats.org/officeDocument/2006/relationships/slideLayout" Target="../slideLayouts/slideLayout7.xml"/><Relationship Id="rId4" Type="http://schemas.openxmlformats.org/officeDocument/2006/relationships/hyperlink" Target="http://bn.banglapedia.org/index.php?title=%E0%A6%AC%E0%A6%B0%E0%A6%95%E0%A6%A4,_%E0%A6%86%E0%A6%AC%E0%A7%81%E0%A6%B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4000" cy="6857998"/>
          </a:xfrm>
          <a:prstGeom prst="rect">
            <a:avLst/>
          </a:prstGeom>
        </p:spPr>
      </p:pic>
      <p:pic>
        <p:nvPicPr>
          <p:cNvPr id="10" name="Picture 9" descr="cc.gif"/>
          <p:cNvPicPr>
            <a:picLocks noChangeAspect="1"/>
          </p:cNvPicPr>
          <p:nvPr/>
        </p:nvPicPr>
        <p:blipFill>
          <a:blip r:embed="rId3"/>
          <a:stretch>
            <a:fillRect/>
          </a:stretch>
        </p:blipFill>
        <p:spPr>
          <a:xfrm>
            <a:off x="968991" y="4678076"/>
            <a:ext cx="6155140" cy="1504359"/>
          </a:xfrm>
          <a:prstGeom prst="rect">
            <a:avLst/>
          </a:prstGeom>
          <a:ln>
            <a:noFill/>
          </a:ln>
        </p:spPr>
      </p:pic>
      <p:sp>
        <p:nvSpPr>
          <p:cNvPr id="11" name="TextBox 10"/>
          <p:cNvSpPr txBox="1"/>
          <p:nvPr/>
        </p:nvSpPr>
        <p:spPr>
          <a:xfrm>
            <a:off x="1978925" y="0"/>
            <a:ext cx="4558353" cy="1015663"/>
          </a:xfrm>
          <a:prstGeom prst="rect">
            <a:avLst/>
          </a:prstGeom>
          <a:noFill/>
        </p:spPr>
        <p:txBody>
          <a:bodyPr wrap="square" rtlCol="0">
            <a:spAutoFit/>
          </a:bodyPr>
          <a:lstStyle/>
          <a:p>
            <a:pPr algn="ctr"/>
            <a:r>
              <a:rPr lang="bn-IN" sz="6000" b="1" dirty="0" smtClean="0">
                <a:solidFill>
                  <a:srgbClr val="FFFF00"/>
                </a:solidFill>
                <a:latin typeface="NikoshBAN" panose="02000000000000000000" pitchFamily="2" charset="0"/>
                <a:cs typeface="NikoshBAN" panose="02000000000000000000" pitchFamily="2" charset="0"/>
              </a:rPr>
              <a:t>আজকের</a:t>
            </a:r>
            <a:r>
              <a:rPr lang="bn-IN" sz="6000" dirty="0" smtClean="0">
                <a:solidFill>
                  <a:srgbClr val="FFFF00"/>
                </a:solidFill>
                <a:latin typeface="NikoshBAN" panose="02000000000000000000" pitchFamily="2" charset="0"/>
                <a:cs typeface="NikoshBAN" panose="02000000000000000000" pitchFamily="2" charset="0"/>
              </a:rPr>
              <a:t> পাঠে</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788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3999" cy="6858000"/>
          </a:xfrm>
          <a:prstGeom prst="rect">
            <a:avLst/>
          </a:prstGeom>
        </p:spPr>
      </p:pic>
      <p:sp>
        <p:nvSpPr>
          <p:cNvPr id="4" name="Flowchart: Decision 3"/>
          <p:cNvSpPr/>
          <p:nvPr/>
        </p:nvSpPr>
        <p:spPr>
          <a:xfrm>
            <a:off x="1010563" y="448724"/>
            <a:ext cx="6974005" cy="1897040"/>
          </a:xfrm>
          <a:prstGeom prst="flowChartDecision">
            <a:avLst/>
          </a:prstGeom>
          <a:solidFill>
            <a:srgbClr val="FDC5F5"/>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ysClr val="windowText" lastClr="000000"/>
              </a:solidFill>
            </a:endParaRPr>
          </a:p>
        </p:txBody>
      </p:sp>
      <p:sp>
        <p:nvSpPr>
          <p:cNvPr id="5" name="Rectangle 4"/>
          <p:cNvSpPr/>
          <p:nvPr/>
        </p:nvSpPr>
        <p:spPr>
          <a:xfrm>
            <a:off x="2370528" y="935230"/>
            <a:ext cx="4226350" cy="923332"/>
          </a:xfrm>
          <a:prstGeom prst="rect">
            <a:avLst/>
          </a:prstGeom>
          <a:noFill/>
        </p:spPr>
        <p:txBody>
          <a:bodyPr wrap="none" lIns="91440" tIns="45720" rIns="91440" bIns="45720" numCol="1">
            <a:prstTxWarp prst="textInflateBottom">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ysClr val="windowText" lastClr="000000"/>
                </a:solidFill>
                <a:latin typeface="NikoshBAN" panose="02000000000000000000" pitchFamily="2" charset="0"/>
                <a:cs typeface="NikoshBAN" panose="02000000000000000000" pitchFamily="2" charset="0"/>
              </a:rPr>
              <a:t>আজকের পাঠ</a:t>
            </a:r>
            <a:endParaRPr lang="en-US" sz="5400" b="1" dirty="0">
              <a:ln/>
              <a:solidFill>
                <a:sysClr val="windowText" lastClr="000000"/>
              </a:solidFill>
              <a:latin typeface="NikoshBAN" panose="02000000000000000000" pitchFamily="2" charset="0"/>
              <a:cs typeface="NikoshBAN" panose="02000000000000000000" pitchFamily="2" charset="0"/>
            </a:endParaRPr>
          </a:p>
        </p:txBody>
      </p:sp>
      <p:sp>
        <p:nvSpPr>
          <p:cNvPr id="6" name="Rectangle 5"/>
          <p:cNvSpPr/>
          <p:nvPr/>
        </p:nvSpPr>
        <p:spPr>
          <a:xfrm>
            <a:off x="395785" y="2632364"/>
            <a:ext cx="8297839" cy="2105891"/>
          </a:xfrm>
          <a:prstGeom prst="rect">
            <a:avLst/>
          </a:prstGeom>
          <a:solidFill>
            <a:schemeClr val="accent4">
              <a:lumMod val="20000"/>
              <a:lumOff val="80000"/>
            </a:schemeClr>
          </a:solidFill>
          <a:effectLst>
            <a:innerShdw blurRad="114300">
              <a:prstClr val="black"/>
            </a:innerShdw>
          </a:effectLst>
        </p:spPr>
        <p:txBody>
          <a:bodyPr wrap="none" lIns="91440" tIns="45720" rIns="91440" bIns="45720" numCol="1">
            <a:prstTxWarp prst="textSlantDown">
              <a:avLst>
                <a:gd name="adj" fmla="val 70640"/>
              </a:avLst>
            </a:prstTxWarp>
            <a:spAutoFit/>
          </a:bodyPr>
          <a:lstStyle/>
          <a:p>
            <a:pPr algn="ctr"/>
            <a:r>
              <a:rPr lang="en-US" sz="11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১৯৫২ </a:t>
            </a:r>
            <a:r>
              <a:rPr lang="en-US" sz="1100" b="1" dirty="0" err="1"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সালের</a:t>
            </a:r>
            <a:r>
              <a:rPr lang="en-US" sz="11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 “</a:t>
            </a:r>
            <a:r>
              <a:rPr lang="en-US" sz="1100" b="1" dirty="0" err="1"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ভাষা</a:t>
            </a:r>
            <a:r>
              <a:rPr lang="en-US" sz="11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 </a:t>
            </a:r>
            <a:r>
              <a:rPr lang="en-US" sz="1100" b="1" dirty="0" err="1"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আন্দোলন</a:t>
            </a:r>
            <a:r>
              <a:rPr lang="en-US" sz="11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a:t>
            </a:r>
            <a:endParaRPr lang="en-US" sz="1100" b="1" dirty="0">
              <a:ln w="12700">
                <a:solidFill>
                  <a:schemeClr val="accent5"/>
                </a:solidFill>
                <a:prstDash val="solid"/>
              </a:ln>
              <a:solidFill>
                <a:srgbClr val="7030A0"/>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a:xfrm>
            <a:off x="558312" y="6461746"/>
            <a:ext cx="2057400" cy="365125"/>
          </a:xfrm>
        </p:spPr>
        <p:txBody>
          <a:bodyPr/>
          <a:lstStyle/>
          <a:p>
            <a:fld id="{011D6170-5104-4CEF-835C-584135FBFF12}" type="datetime1">
              <a:rPr lang="en-US" smtClean="0"/>
              <a:t>8/10/2020</a:t>
            </a:fld>
            <a:endParaRPr lang="en-US" dirty="0"/>
          </a:p>
        </p:txBody>
      </p:sp>
      <p:sp>
        <p:nvSpPr>
          <p:cNvPr id="7" name="Slide Number Placeholder 6"/>
          <p:cNvSpPr>
            <a:spLocks noGrp="1"/>
          </p:cNvSpPr>
          <p:nvPr>
            <p:ph type="sldNum" sz="quarter" idx="12"/>
          </p:nvPr>
        </p:nvSpPr>
        <p:spPr/>
        <p:txBody>
          <a:bodyPr/>
          <a:lstStyle/>
          <a:p>
            <a:fld id="{0326DCB2-0D2E-482A-BA28-6474889EE5EA}" type="slidenum">
              <a:rPr lang="en-US" smtClean="0"/>
              <a:t>10</a:t>
            </a:fld>
            <a:endParaRPr lang="en-US"/>
          </a:p>
        </p:txBody>
      </p:sp>
      <p:sp>
        <p:nvSpPr>
          <p:cNvPr id="8" name="Rectangle 7"/>
          <p:cNvSpPr/>
          <p:nvPr/>
        </p:nvSpPr>
        <p:spPr>
          <a:xfrm>
            <a:off x="429492" y="4987636"/>
            <a:ext cx="8271163" cy="1039092"/>
          </a:xfrm>
          <a:prstGeom prst="rect">
            <a:avLst/>
          </a:prstGeom>
          <a:solidFill>
            <a:srgbClr val="FDC5F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Language Movement of Bangladesh</a:t>
            </a:r>
            <a:endParaRPr lang="en-US" sz="4000" dirty="0">
              <a:solidFill>
                <a:schemeClr val="tx1"/>
              </a:solidFill>
            </a:endParaRPr>
          </a:p>
        </p:txBody>
      </p:sp>
    </p:spTree>
    <p:extLst>
      <p:ext uri="{BB962C8B-B14F-4D97-AF65-F5344CB8AC3E}">
        <p14:creationId xmlns:p14="http://schemas.microsoft.com/office/powerpoint/2010/main" val="3620520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6"/>
                                        </p:tgtEl>
                                        <p:attrNameLst>
                                          <p:attrName>ppt_x</p:attrName>
                                          <p:attrName>ppt_y</p:attrName>
                                        </p:attrNameLst>
                                      </p:cBhvr>
                                    </p:animMotion>
                                    <p:animRot by="1500000">
                                      <p:cBhvr>
                                        <p:cTn id="7" dur="500" fill="hold">
                                          <p:stCondLst>
                                            <p:cond delay="0"/>
                                          </p:stCondLst>
                                        </p:cTn>
                                        <p:tgtEl>
                                          <p:spTgt spid="6"/>
                                        </p:tgtEl>
                                        <p:attrNameLst>
                                          <p:attrName>r</p:attrName>
                                        </p:attrNameLst>
                                      </p:cBhvr>
                                    </p:animRot>
                                    <p:animRot by="-1500000">
                                      <p:cBhvr>
                                        <p:cTn id="8" dur="500" fill="hold">
                                          <p:stCondLst>
                                            <p:cond delay="500"/>
                                          </p:stCondLst>
                                        </p:cTn>
                                        <p:tgtEl>
                                          <p:spTgt spid="6"/>
                                        </p:tgtEl>
                                        <p:attrNameLst>
                                          <p:attrName>r</p:attrName>
                                        </p:attrNameLst>
                                      </p:cBhvr>
                                    </p:animRot>
                                    <p:animRot by="-1500000">
                                      <p:cBhvr>
                                        <p:cTn id="9" dur="500" fill="hold">
                                          <p:stCondLst>
                                            <p:cond delay="1000"/>
                                          </p:stCondLst>
                                        </p:cTn>
                                        <p:tgtEl>
                                          <p:spTgt spid="6"/>
                                        </p:tgtEl>
                                        <p:attrNameLst>
                                          <p:attrName>r</p:attrName>
                                        </p:attrNameLst>
                                      </p:cBhvr>
                                    </p:animRot>
                                    <p:animRot by="1500000">
                                      <p:cBhvr>
                                        <p:cTn id="10" dur="500" fill="hold">
                                          <p:stCondLst>
                                            <p:cond delay="15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own Ribbon 3"/>
          <p:cNvSpPr/>
          <p:nvPr/>
        </p:nvSpPr>
        <p:spPr>
          <a:xfrm>
            <a:off x="327547" y="402613"/>
            <a:ext cx="8447964" cy="1310185"/>
          </a:xfrm>
          <a:prstGeom prst="ribbon">
            <a:avLst>
              <a:gd name="adj1" fmla="val 16667"/>
              <a:gd name="adj2" fmla="val 68094"/>
            </a:avLst>
          </a:prstGeom>
          <a:blipFill dpi="0" rotWithShape="1">
            <a:blip r:embed="rId3">
              <a:alphaModFix amt="49000"/>
            </a:blip>
            <a:srcRect/>
            <a:stretch>
              <a:fillRect/>
            </a:stretch>
          </a:blip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FadeUp">
              <a:avLst>
                <a:gd name="adj" fmla="val 25286"/>
              </a:avLst>
            </a:prstTxWarp>
            <a:noAutofit/>
          </a:bodyPr>
          <a:lstStyle/>
          <a:p>
            <a:pPr algn="ctr"/>
            <a:r>
              <a:rPr lang="bn-IN" b="1" dirty="0">
                <a:solidFill>
                  <a:schemeClr val="tx1">
                    <a:lumMod val="85000"/>
                    <a:lumOff val="15000"/>
                  </a:schemeClr>
                </a:solidFill>
                <a:latin typeface="NikoshBAN" panose="02000000000000000000" pitchFamily="2" charset="0"/>
                <a:cs typeface="NikoshBAN" panose="02000000000000000000" pitchFamily="2" charset="0"/>
              </a:rPr>
              <a:t>শিক্ষনফল</a:t>
            </a:r>
            <a:endParaRPr lang="en-US" b="1"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5" name="Rectangle 4"/>
          <p:cNvSpPr/>
          <p:nvPr/>
        </p:nvSpPr>
        <p:spPr>
          <a:xfrm>
            <a:off x="1815159" y="1917064"/>
            <a:ext cx="5197569" cy="464024"/>
          </a:xfrm>
          <a:prstGeom prst="rect">
            <a:avLst/>
          </a:prstGeom>
          <a:noFill/>
        </p:spPr>
        <p:txBody>
          <a:bodyPr wrap="none" lIns="91440" tIns="45720" rIns="91440" bIns="45720" numCol="1">
            <a:prstTxWarp prst="textPlain">
              <a:avLst/>
            </a:prstTxWarp>
            <a:spAutoFit/>
          </a:bodyPr>
          <a:lstStyle/>
          <a:p>
            <a:pPr algn="ctr"/>
            <a:r>
              <a:rPr lang="bn-IN"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পাঠের শেষে শিক্ষার্থীরা...</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ight Arrow 5"/>
          <p:cNvSpPr/>
          <p:nvPr/>
        </p:nvSpPr>
        <p:spPr>
          <a:xfrm>
            <a:off x="235425" y="2356165"/>
            <a:ext cx="1105469" cy="914400"/>
          </a:xfrm>
          <a:prstGeom prst="right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১</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1399936" y="2539669"/>
            <a:ext cx="6400799"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ভাষা আন্দোলন কি তা বলতে পারবে</a:t>
            </a:r>
            <a:endParaRPr lang="en-US" sz="3600" b="1" dirty="0">
              <a:latin typeface="NikoshBAN" panose="02000000000000000000" pitchFamily="2" charset="0"/>
              <a:cs typeface="NikoshBAN" panose="02000000000000000000" pitchFamily="2" charset="0"/>
            </a:endParaRPr>
          </a:p>
        </p:txBody>
      </p:sp>
      <p:sp>
        <p:nvSpPr>
          <p:cNvPr id="8" name="Right Arrow 7"/>
          <p:cNvSpPr/>
          <p:nvPr/>
        </p:nvSpPr>
        <p:spPr>
          <a:xfrm>
            <a:off x="180109" y="3325286"/>
            <a:ext cx="1119223" cy="902743"/>
          </a:xfrm>
          <a:prstGeom prst="rightArrow">
            <a:avLst/>
          </a:prstGeom>
          <a:solidFill>
            <a:srgbClr val="00B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২</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1428464" y="3468393"/>
            <a:ext cx="7715536"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ভাষা আন্দোলন প্রেক্ষাপট </a:t>
            </a:r>
            <a:r>
              <a:rPr lang="bn-IN" sz="3600" b="1" dirty="0" smtClean="0">
                <a:latin typeface="NikoshBAN" panose="02000000000000000000" pitchFamily="2" charset="0"/>
                <a:cs typeface="NikoshBAN" panose="02000000000000000000" pitchFamily="2" charset="0"/>
              </a:rPr>
              <a:t>উল্লেখ করতে পারবে</a:t>
            </a:r>
            <a:endParaRPr lang="en-US" sz="3600" b="1" dirty="0">
              <a:latin typeface="NikoshBAN" panose="02000000000000000000" pitchFamily="2" charset="0"/>
              <a:cs typeface="NikoshBAN" panose="02000000000000000000" pitchFamily="2" charset="0"/>
            </a:endParaRPr>
          </a:p>
        </p:txBody>
      </p:sp>
      <p:sp>
        <p:nvSpPr>
          <p:cNvPr id="10" name="Right Arrow 9"/>
          <p:cNvSpPr/>
          <p:nvPr/>
        </p:nvSpPr>
        <p:spPr>
          <a:xfrm>
            <a:off x="202860" y="4323477"/>
            <a:ext cx="1105469" cy="914400"/>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৩</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1428265" y="4473546"/>
            <a:ext cx="7472144"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ভাষা </a:t>
            </a:r>
            <a:r>
              <a:rPr lang="bn-IN" sz="3200" b="1" dirty="0" smtClean="0">
                <a:latin typeface="NikoshBAN" panose="02000000000000000000" pitchFamily="2" charset="0"/>
                <a:cs typeface="NikoshBAN" panose="02000000000000000000" pitchFamily="2" charset="0"/>
              </a:rPr>
              <a:t>আন্দোলনে বিভিন্ন </a:t>
            </a:r>
            <a:r>
              <a:rPr lang="bn-IN" sz="3200" b="1" dirty="0">
                <a:latin typeface="NikoshBAN" panose="02000000000000000000" pitchFamily="2" charset="0"/>
                <a:cs typeface="NikoshBAN" panose="02000000000000000000" pitchFamily="2" charset="0"/>
              </a:rPr>
              <a:t>কর্মসূচীর </a:t>
            </a:r>
            <a:r>
              <a:rPr lang="bn-IN" sz="3200" b="1" dirty="0" smtClean="0">
                <a:latin typeface="NikoshBAN" panose="02000000000000000000" pitchFamily="2" charset="0"/>
                <a:cs typeface="NikoshBAN" panose="02000000000000000000" pitchFamily="2" charset="0"/>
              </a:rPr>
              <a:t>ব্যাখ্যা করতে পারবে</a:t>
            </a:r>
            <a:endParaRPr lang="en-US" sz="3200" b="1" dirty="0">
              <a:latin typeface="NikoshBAN" panose="02000000000000000000" pitchFamily="2" charset="0"/>
              <a:cs typeface="NikoshBAN" panose="02000000000000000000" pitchFamily="2" charset="0"/>
            </a:endParaRPr>
          </a:p>
        </p:txBody>
      </p:sp>
      <p:sp>
        <p:nvSpPr>
          <p:cNvPr id="12" name="Date Placeholder 11"/>
          <p:cNvSpPr>
            <a:spLocks noGrp="1"/>
          </p:cNvSpPr>
          <p:nvPr>
            <p:ph type="dt" sz="half" idx="10"/>
          </p:nvPr>
        </p:nvSpPr>
        <p:spPr/>
        <p:txBody>
          <a:bodyPr/>
          <a:lstStyle/>
          <a:p>
            <a:fld id="{4D82AA36-9502-4D4E-98ED-8E82759540C1}" type="datetime1">
              <a:rPr lang="en-US" smtClean="0"/>
              <a:t>8/10/2020</a:t>
            </a:fld>
            <a:endParaRPr lang="en-US" dirty="0"/>
          </a:p>
        </p:txBody>
      </p:sp>
      <p:sp>
        <p:nvSpPr>
          <p:cNvPr id="14" name="Slide Number Placeholder 13"/>
          <p:cNvSpPr>
            <a:spLocks noGrp="1"/>
          </p:cNvSpPr>
          <p:nvPr>
            <p:ph type="sldNum" sz="quarter" idx="12"/>
          </p:nvPr>
        </p:nvSpPr>
        <p:spPr/>
        <p:txBody>
          <a:bodyPr/>
          <a:lstStyle/>
          <a:p>
            <a:fld id="{0326DCB2-0D2E-482A-BA28-6474889EE5EA}" type="slidenum">
              <a:rPr lang="en-US" smtClean="0"/>
              <a:t>11</a:t>
            </a:fld>
            <a:endParaRPr lang="en-US"/>
          </a:p>
        </p:txBody>
      </p:sp>
      <p:sp>
        <p:nvSpPr>
          <p:cNvPr id="2" name="TextBox 1"/>
          <p:cNvSpPr txBox="1"/>
          <p:nvPr/>
        </p:nvSpPr>
        <p:spPr>
          <a:xfrm>
            <a:off x="1399309" y="5514108"/>
            <a:ext cx="7370618"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ভাষা </a:t>
            </a:r>
            <a:r>
              <a:rPr lang="bn-IN" sz="3600" b="1" dirty="0" smtClean="0">
                <a:latin typeface="NikoshBAN" panose="02000000000000000000" pitchFamily="2" charset="0"/>
                <a:cs typeface="NikoshBAN" panose="02000000000000000000" pitchFamily="2" charset="0"/>
              </a:rPr>
              <a:t>আন্দোলনের গুরুত্ব ব্যাখ্যা করতে পারবে</a:t>
            </a:r>
            <a:endParaRPr lang="en-US" sz="3600" dirty="0"/>
          </a:p>
        </p:txBody>
      </p:sp>
      <p:sp>
        <p:nvSpPr>
          <p:cNvPr id="15" name="Right Arrow 14"/>
          <p:cNvSpPr/>
          <p:nvPr/>
        </p:nvSpPr>
        <p:spPr>
          <a:xfrm>
            <a:off x="230570" y="5376422"/>
            <a:ext cx="1105469" cy="914400"/>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৪</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536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9533" cy="6858000"/>
          </a:xfrm>
          <a:prstGeom prst="rect">
            <a:avLst/>
          </a:prstGeom>
        </p:spPr>
      </p:pic>
      <p:sp>
        <p:nvSpPr>
          <p:cNvPr id="5" name="TextBox 4"/>
          <p:cNvSpPr txBox="1"/>
          <p:nvPr/>
        </p:nvSpPr>
        <p:spPr>
          <a:xfrm>
            <a:off x="1039091" y="1310185"/>
            <a:ext cx="6913418" cy="3111690"/>
          </a:xfrm>
          <a:prstGeom prst="rect">
            <a:avLst/>
          </a:prstGeom>
          <a:noFill/>
          <a:ln w="57150">
            <a:noFill/>
          </a:ln>
        </p:spPr>
        <p:txBody>
          <a:bodyPr wrap="square" rtlCol="0">
            <a:prstTxWarp prst="textDeflateBottom">
              <a:avLst/>
            </a:prstTxWarp>
            <a:spAutoFit/>
          </a:bodyPr>
          <a:lstStyle/>
          <a:p>
            <a:pPr algn="ctr"/>
            <a:r>
              <a:rPr lang="bn-IN" sz="7200" b="1" u="sng" dirty="0" smtClean="0">
                <a:ln w="6600">
                  <a:solidFill>
                    <a:schemeClr val="accent2"/>
                  </a:solidFill>
                  <a:prstDash val="solid"/>
                </a:ln>
                <a:solidFill>
                  <a:srgbClr val="FF33CC"/>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বিষয়বস্তু আলোচনা</a:t>
            </a:r>
            <a:endParaRPr lang="en-US" sz="7200" b="1" u="sng" dirty="0">
              <a:ln w="6600">
                <a:solidFill>
                  <a:schemeClr val="accent2"/>
                </a:solidFill>
                <a:prstDash val="solid"/>
              </a:ln>
              <a:solidFill>
                <a:srgbClr val="FF33CC"/>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466531" y="3657600"/>
            <a:ext cx="2320120"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3200" b="1" dirty="0" smtClean="0">
                <a:ln/>
                <a:solidFill>
                  <a:srgbClr val="FF33CC"/>
                </a:solidFill>
              </a:rPr>
              <a:t>২৫মিনিট</a:t>
            </a:r>
            <a:endParaRPr lang="en-US" sz="3200" b="1" dirty="0">
              <a:ln/>
              <a:solidFill>
                <a:srgbClr val="FF33CC"/>
              </a:solidFill>
            </a:endParaRPr>
          </a:p>
        </p:txBody>
      </p:sp>
    </p:spTree>
    <p:extLst>
      <p:ext uri="{BB962C8B-B14F-4D97-AF65-F5344CB8AC3E}">
        <p14:creationId xmlns:p14="http://schemas.microsoft.com/office/powerpoint/2010/main" val="2543298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13</a:t>
            </a:fld>
            <a:endParaRPr lang="en-US"/>
          </a:p>
        </p:txBody>
      </p:sp>
      <p:sp>
        <p:nvSpPr>
          <p:cNvPr id="4" name="Title 1"/>
          <p:cNvSpPr txBox="1">
            <a:spLocks/>
          </p:cNvSpPr>
          <p:nvPr/>
        </p:nvSpPr>
        <p:spPr>
          <a:xfrm>
            <a:off x="1719470" y="32617"/>
            <a:ext cx="2625436" cy="7848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5400" dirty="0" smtClean="0">
                <a:latin typeface="NikoshBAN" panose="02000000000000000000" pitchFamily="2" charset="0"/>
                <a:cs typeface="NikoshBAN" panose="02000000000000000000" pitchFamily="2" charset="0"/>
              </a:rPr>
              <a:t>দ্বিজাতিতত্ত্ব</a:t>
            </a:r>
            <a:endParaRPr lang="en-US" sz="5400" dirty="0">
              <a:latin typeface="NikoshBAN" panose="02000000000000000000" pitchFamily="2" charset="0"/>
              <a:cs typeface="NikoshBAN" panose="02000000000000000000" pitchFamily="2"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8255"/>
            <a:ext cx="5367129" cy="5929745"/>
          </a:xfrm>
          <a:prstGeom prst="rect">
            <a:avLst/>
          </a:prstGeom>
        </p:spPr>
      </p:pic>
      <p:sp>
        <p:nvSpPr>
          <p:cNvPr id="6" name="Oval 5"/>
          <p:cNvSpPr/>
          <p:nvPr/>
        </p:nvSpPr>
        <p:spPr>
          <a:xfrm>
            <a:off x="1" y="5417128"/>
            <a:ext cx="2686050" cy="1330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0099"/>
                </a:solidFill>
                <a:latin typeface="NikoshBAN" panose="02000000000000000000" pitchFamily="2" charset="0"/>
                <a:cs typeface="NikoshBAN" panose="02000000000000000000" pitchFamily="2" charset="0"/>
              </a:rPr>
              <a:t>মোহাম্মদ আলী জিন্নাহ</a:t>
            </a:r>
            <a:endParaRPr lang="en-US" sz="3600" dirty="0">
              <a:solidFill>
                <a:srgbClr val="000099"/>
              </a:solidFill>
              <a:latin typeface="NikoshBAN" panose="02000000000000000000" pitchFamily="2" charset="0"/>
              <a:cs typeface="NikoshBAN" panose="02000000000000000000" pitchFamily="2" charset="0"/>
            </a:endParaRPr>
          </a:p>
        </p:txBody>
      </p:sp>
      <p:sp>
        <p:nvSpPr>
          <p:cNvPr id="7" name="Rounded Rectangle 6"/>
          <p:cNvSpPr/>
          <p:nvPr/>
        </p:nvSpPr>
        <p:spPr>
          <a:xfrm>
            <a:off x="5367130" y="32616"/>
            <a:ext cx="3776870" cy="68253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smtClean="0">
                <a:solidFill>
                  <a:schemeClr val="tx1"/>
                </a:solidFill>
                <a:latin typeface="NikoshBAN" panose="02000000000000000000" pitchFamily="2" charset="0"/>
                <a:cs typeface="NikoshBAN" panose="02000000000000000000" pitchFamily="2" charset="0"/>
              </a:rPr>
              <a:t> দীর্ঘ দুইশত বছরের বৃটিশ শাসনের অবসান ঘটাতে দ্বিজাতিতত্ত্বের ভিত্তিতে ভারত বিভক্ত হয়ে সৃষ্টি হয়েছিল দুটি রাষ্ট্রের;রাষ্ট্র দুটির একটি হল ভারত আরেকটি হল পাকিস্তান। ১৯৩৯ সালে মোহাম্মদ আলী জিন্নাহ দ্বিজাতিতত্ত্ব ঘোষণা করেন। দ্বিজাতিতত্ত্বের </a:t>
            </a:r>
            <a:r>
              <a:rPr lang="bn-IN" sz="2800" dirty="0" smtClean="0">
                <a:solidFill>
                  <a:schemeClr val="tx1"/>
                </a:solidFill>
                <a:latin typeface="NikoshBAN" panose="02000000000000000000" pitchFamily="2" charset="0"/>
                <a:cs typeface="NikoshBAN" panose="02000000000000000000" pitchFamily="2" charset="0"/>
              </a:rPr>
              <a:t>মূলকথা </a:t>
            </a:r>
            <a:r>
              <a:rPr lang="bn-IN" sz="2800" dirty="0" smtClean="0">
                <a:solidFill>
                  <a:schemeClr val="tx1"/>
                </a:solidFill>
                <a:latin typeface="NikoshBAN" panose="02000000000000000000" pitchFamily="2" charset="0"/>
                <a:cs typeface="NikoshBAN" panose="02000000000000000000" pitchFamily="2" charset="0"/>
              </a:rPr>
              <a:t>ছিল ধর্মভিত্তিক রাষ্ট্র ব্যবস্থা, যা হিন্দু ও মুসলমান দুটি জাতির পৃথক রাষ্ট্রব্যবস্থা স্থির করবে।</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49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14</a:t>
            </a:fld>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195"/>
            <a:ext cx="5499652" cy="4996275"/>
          </a:xfrm>
          <a:prstGeom prst="rect">
            <a:avLst/>
          </a:prstGeom>
        </p:spPr>
      </p:pic>
      <p:sp>
        <p:nvSpPr>
          <p:cNvPr id="6" name="TextBox 5"/>
          <p:cNvSpPr txBox="1"/>
          <p:nvPr/>
        </p:nvSpPr>
        <p:spPr>
          <a:xfrm>
            <a:off x="5499653" y="278292"/>
            <a:ext cx="3644348" cy="6124754"/>
          </a:xfrm>
          <a:prstGeom prst="rect">
            <a:avLst/>
          </a:prstGeom>
          <a:noFill/>
        </p:spPr>
        <p:txBody>
          <a:bodyPr wrap="square" rtlCol="0">
            <a:spAutoFit/>
          </a:bodyPr>
          <a:lstStyle/>
          <a:p>
            <a:pPr algn="just"/>
            <a:r>
              <a:rPr lang="bn-IN" sz="2800" dirty="0">
                <a:latin typeface="NikoshBAN" panose="02000000000000000000" pitchFamily="2" charset="0"/>
                <a:cs typeface="NikoshBAN" panose="02000000000000000000" pitchFamily="2" charset="0"/>
              </a:rPr>
              <a:t>১৯৪০ সালের ২৩শে মার্চ লাহোরে অনুষ্ঠিত নিখিল ভারত মুসলিম কাউন্সিল অধিবেশনে শেরে বাংলা এ কে ফজলুল হক কর্তৃক উপস্থাপিত প্রস্তাবে বলা হয়, উপমহাদেশের মুসলিম সংখ্যাগরিষ্ঠ উত্তর-পশ্চিম অঞ্চলে একটি এবং পূর্বাঞ্চল নিয়ে একটি স্বাধীন রাষ্ট্র গঠন হবে। শেরে বাংলা এ কে ফজলুল হকের উপস্থাপিত প্রস্তাবই লাহোর প্রস্তাব। ১৯৪০ সালে মুসলিম লীগ কর্তৃক দ্ব্যর্থহীনভাবে লাহোর প্রস্তাব গৃহীত হয়। </a:t>
            </a:r>
            <a:endParaRPr lang="en-US" sz="2800" dirty="0">
              <a:latin typeface="NikoshBAN" panose="02000000000000000000" pitchFamily="2" charset="0"/>
              <a:cs typeface="NikoshBAN" panose="02000000000000000000" pitchFamily="2" charset="0"/>
            </a:endParaRPr>
          </a:p>
        </p:txBody>
      </p:sp>
      <p:sp>
        <p:nvSpPr>
          <p:cNvPr id="7" name="Title 1"/>
          <p:cNvSpPr txBox="1">
            <a:spLocks/>
          </p:cNvSpPr>
          <p:nvPr/>
        </p:nvSpPr>
        <p:spPr>
          <a:xfrm>
            <a:off x="860713" y="139840"/>
            <a:ext cx="3650673" cy="51169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mtClean="0">
                <a:latin typeface="NikoshBAN" panose="02000000000000000000" pitchFamily="2" charset="0"/>
                <a:cs typeface="NikoshBAN" panose="02000000000000000000" pitchFamily="2" charset="0"/>
              </a:rPr>
              <a:t>লাহোর প্রস্তাব</a:t>
            </a:r>
            <a:endParaRPr lang="en-US" dirty="0">
              <a:latin typeface="NikoshBAN" panose="02000000000000000000" pitchFamily="2" charset="0"/>
              <a:cs typeface="NikoshBAN" panose="02000000000000000000" pitchFamily="2" charset="0"/>
            </a:endParaRPr>
          </a:p>
        </p:txBody>
      </p:sp>
      <p:sp>
        <p:nvSpPr>
          <p:cNvPr id="8" name="TextBox 7"/>
          <p:cNvSpPr txBox="1"/>
          <p:nvPr/>
        </p:nvSpPr>
        <p:spPr>
          <a:xfrm>
            <a:off x="0" y="5910470"/>
            <a:ext cx="5499652" cy="523220"/>
          </a:xfrm>
          <a:prstGeom prst="rect">
            <a:avLst/>
          </a:prstGeom>
          <a:noFill/>
        </p:spPr>
        <p:txBody>
          <a:bodyPr wrap="square" rtlCol="0">
            <a:spAutoFit/>
          </a:bodyPr>
          <a:lstStyle/>
          <a:p>
            <a:pPr algn="ctr"/>
            <a:r>
              <a:rPr lang="en-US" sz="2800" dirty="0" err="1" smtClean="0"/>
              <a:t>শেরে</a:t>
            </a:r>
            <a:r>
              <a:rPr lang="en-US" sz="2800" dirty="0" smtClean="0"/>
              <a:t>-ই-</a:t>
            </a:r>
            <a:r>
              <a:rPr lang="en-US" sz="2800" dirty="0" err="1" smtClean="0"/>
              <a:t>বাংলা</a:t>
            </a:r>
            <a:r>
              <a:rPr lang="en-US" sz="2800" dirty="0" smtClean="0"/>
              <a:t> </a:t>
            </a:r>
            <a:r>
              <a:rPr lang="en-US" sz="2800" dirty="0" err="1" smtClean="0"/>
              <a:t>এ.কে</a:t>
            </a:r>
            <a:r>
              <a:rPr lang="en-US" sz="2800" dirty="0" smtClean="0"/>
              <a:t> </a:t>
            </a:r>
            <a:r>
              <a:rPr lang="en-US" sz="2800" dirty="0" err="1" smtClean="0"/>
              <a:t>ফজলুল</a:t>
            </a:r>
            <a:r>
              <a:rPr lang="en-US" sz="2800" dirty="0" smtClean="0"/>
              <a:t> </a:t>
            </a:r>
            <a:r>
              <a:rPr lang="en-US" sz="2800" dirty="0" err="1" smtClean="0"/>
              <a:t>হক</a:t>
            </a:r>
            <a:endParaRPr lang="en-US" sz="2800" dirty="0"/>
          </a:p>
        </p:txBody>
      </p:sp>
    </p:spTree>
    <p:extLst>
      <p:ext uri="{BB962C8B-B14F-4D97-AF65-F5344CB8AC3E}">
        <p14:creationId xmlns:p14="http://schemas.microsoft.com/office/powerpoint/2010/main" val="17947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15</a:t>
            </a:fld>
            <a:endParaRPr lang="en-US"/>
          </a:p>
        </p:txBody>
      </p:sp>
      <p:pic>
        <p:nvPicPr>
          <p:cNvPr id="4" name="Picture 3" descr="xxxxxx.jpg"/>
          <p:cNvPicPr>
            <a:picLocks noChangeAspect="1"/>
          </p:cNvPicPr>
          <p:nvPr/>
        </p:nvPicPr>
        <p:blipFill>
          <a:blip r:embed="rId2"/>
          <a:stretch>
            <a:fillRect/>
          </a:stretch>
        </p:blipFill>
        <p:spPr>
          <a:xfrm>
            <a:off x="4521676" y="20052"/>
            <a:ext cx="4626335" cy="53901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descr="cccccc.jpg"/>
          <p:cNvPicPr>
            <a:picLocks noChangeAspect="1"/>
          </p:cNvPicPr>
          <p:nvPr/>
        </p:nvPicPr>
        <p:blipFill>
          <a:blip r:embed="rId3"/>
          <a:stretch>
            <a:fillRect/>
          </a:stretch>
        </p:blipFill>
        <p:spPr>
          <a:xfrm>
            <a:off x="32084" y="0"/>
            <a:ext cx="4501691" cy="54222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12032" y="5522529"/>
            <a:ext cx="9144000" cy="132343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BD" sz="4000" dirty="0" smtClean="0">
                <a:latin typeface="NikoshBAN" pitchFamily="2" charset="0"/>
                <a:cs typeface="NikoshBAN" pitchFamily="2" charset="0"/>
              </a:rPr>
              <a:t>১৯৪৭ সালে</a:t>
            </a:r>
            <a:r>
              <a:rPr lang="bn-IN" sz="4000" dirty="0" smtClean="0">
                <a:latin typeface="NikoshBAN" pitchFamily="2" charset="0"/>
                <a:cs typeface="NikoshBAN" pitchFamily="2" charset="0"/>
              </a:rPr>
              <a:t>র</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১৪ </a:t>
            </a:r>
            <a:r>
              <a:rPr lang="en-US" sz="4000" dirty="0" err="1">
                <a:latin typeface="NikoshBAN" pitchFamily="2" charset="0"/>
                <a:cs typeface="NikoshBAN" pitchFamily="2" charset="0"/>
              </a:rPr>
              <a:t>আগষ্ট</a:t>
            </a:r>
            <a:r>
              <a:rPr lang="en-US" sz="4000" dirty="0">
                <a:latin typeface="NikoshBAN" pitchFamily="2" charset="0"/>
                <a:cs typeface="NikoshBAN" pitchFamily="2" charset="0"/>
              </a:rPr>
              <a:t> </a:t>
            </a:r>
            <a:r>
              <a:rPr lang="bn-BD" sz="4000" dirty="0" smtClean="0">
                <a:latin typeface="NikoshBAN" pitchFamily="2" charset="0"/>
                <a:cs typeface="NikoshBAN" pitchFamily="2" charset="0"/>
              </a:rPr>
              <a:t>পাকিস্তান</a:t>
            </a:r>
            <a:r>
              <a:rPr lang="bn-BD" sz="4000" dirty="0">
                <a:latin typeface="NikoshBAN" pitchFamily="2" charset="0"/>
                <a:cs typeface="NikoshBAN" pitchFamily="2" charset="0"/>
              </a:rPr>
              <a:t> ও</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১৫ </a:t>
            </a:r>
            <a:r>
              <a:rPr lang="en-US" sz="4000" dirty="0" err="1" smtClean="0">
                <a:latin typeface="NikoshBAN" pitchFamily="2" charset="0"/>
                <a:cs typeface="NikoshBAN" pitchFamily="2" charset="0"/>
              </a:rPr>
              <a:t>আগষ্ট</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ভারত বৃটিশদের কাছ থেকে স্বাধীনতা লাভ করে।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5497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16</a:t>
            </a:fld>
            <a:endParaRPr lang="en-US"/>
          </a:p>
        </p:txBody>
      </p:sp>
      <p:pic>
        <p:nvPicPr>
          <p:cNvPr id="4" name="Picture 3" descr="333333.jpg"/>
          <p:cNvPicPr>
            <a:picLocks noChangeAspect="1"/>
          </p:cNvPicPr>
          <p:nvPr/>
        </p:nvPicPr>
        <p:blipFill>
          <a:blip r:embed="rId2"/>
          <a:stretch>
            <a:fillRect/>
          </a:stretch>
        </p:blipFill>
        <p:spPr>
          <a:xfrm>
            <a:off x="24062" y="0"/>
            <a:ext cx="7045477" cy="6858000"/>
          </a:xfrm>
          <a:prstGeom prst="rect">
            <a:avLst/>
          </a:prstGeom>
        </p:spPr>
      </p:pic>
      <p:sp>
        <p:nvSpPr>
          <p:cNvPr id="5" name="TextBox 4"/>
          <p:cNvSpPr txBox="1"/>
          <p:nvPr/>
        </p:nvSpPr>
        <p:spPr>
          <a:xfrm>
            <a:off x="7069539" y="1767386"/>
            <a:ext cx="1965280" cy="1754326"/>
          </a:xfrm>
          <a:prstGeom prst="rect">
            <a:avLst/>
          </a:prstGeom>
          <a:solidFill>
            <a:schemeClr val="accent4">
              <a:lumMod val="20000"/>
              <a:lumOff val="80000"/>
            </a:schemeClr>
          </a:solidFill>
          <a:ln w="38100">
            <a:solidFill>
              <a:srgbClr val="FF33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600" dirty="0" smtClean="0">
                <a:latin typeface="NikoshBAN" pitchFamily="2" charset="0"/>
                <a:cs typeface="NikoshBAN" pitchFamily="2" charset="0"/>
              </a:rPr>
              <a:t>পাকিস্তানের দুইটি </a:t>
            </a:r>
            <a:r>
              <a:rPr lang="bn-IN" sz="3600" dirty="0" smtClean="0">
                <a:latin typeface="NikoshBAN" pitchFamily="2" charset="0"/>
                <a:cs typeface="NikoshBAN" pitchFamily="2" charset="0"/>
              </a:rPr>
              <a:t>অংশ</a:t>
            </a:r>
            <a:r>
              <a:rPr lang="bn-BD" sz="3600" dirty="0" smtClean="0">
                <a:latin typeface="NikoshBAN" pitchFamily="2" charset="0"/>
                <a:cs typeface="NikoshBAN" pitchFamily="2" charset="0"/>
              </a:rPr>
              <a:t> ছিল।</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7192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17</a:t>
            </a:fld>
            <a:endParaRPr lang="en-US"/>
          </a:p>
        </p:txBody>
      </p:sp>
      <p:pic>
        <p:nvPicPr>
          <p:cNvPr id="4" name="Picture 3" descr="inaaaadex.jpg"/>
          <p:cNvPicPr>
            <a:picLocks noChangeAspect="1"/>
          </p:cNvPicPr>
          <p:nvPr/>
        </p:nvPicPr>
        <p:blipFill>
          <a:blip r:embed="rId2"/>
          <a:stretch>
            <a:fillRect/>
          </a:stretch>
        </p:blipFill>
        <p:spPr>
          <a:xfrm>
            <a:off x="4510087" y="0"/>
            <a:ext cx="4621881" cy="495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descr="imagerrrrrrs.jpg"/>
          <p:cNvPicPr>
            <a:picLocks noChangeAspect="1"/>
          </p:cNvPicPr>
          <p:nvPr/>
        </p:nvPicPr>
        <p:blipFill>
          <a:blip r:embed="rId3"/>
          <a:stretch>
            <a:fillRect/>
          </a:stretch>
        </p:blipFill>
        <p:spPr>
          <a:xfrm>
            <a:off x="16042" y="0"/>
            <a:ext cx="4494045" cy="5029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0" y="5083621"/>
            <a:ext cx="9144000" cy="175432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5400" dirty="0" smtClean="0">
                <a:latin typeface="NikoshBAN" pitchFamily="2" charset="0"/>
                <a:cs typeface="NikoshBAN" pitchFamily="2" charset="0"/>
              </a:rPr>
              <a:t>একটি পূর্ব পাকিস্তান এবং অপরটি পশ্চিম পাকিস্তান।</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40470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18</a:t>
            </a:fld>
            <a:endParaRPr lang="en-US"/>
          </a:p>
        </p:txBody>
      </p:sp>
      <p:sp>
        <p:nvSpPr>
          <p:cNvPr id="8" name="Flowchart: Process 7"/>
          <p:cNvSpPr/>
          <p:nvPr/>
        </p:nvSpPr>
        <p:spPr>
          <a:xfrm>
            <a:off x="2486890" y="0"/>
            <a:ext cx="4156364" cy="762000"/>
          </a:xfrm>
          <a:prstGeom prst="flowChartProcess">
            <a:avLst/>
          </a:prstGeom>
          <a:solidFill>
            <a:schemeClr val="bg1"/>
          </a:solidFill>
          <a:ln w="38100">
            <a:solidFill>
              <a:srgbClr val="FDC5F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NikoshBAN" pitchFamily="2" charset="0"/>
                <a:cs typeface="NikoshBAN" pitchFamily="2" charset="0"/>
              </a:rPr>
              <a:t> </a:t>
            </a:r>
            <a:r>
              <a:rPr lang="bn-IN" sz="4000" b="1" dirty="0">
                <a:solidFill>
                  <a:sysClr val="windowText" lastClr="000000"/>
                </a:solidFill>
                <a:latin typeface="NikoshBAN" panose="02000000000000000000" pitchFamily="2" charset="0"/>
                <a:cs typeface="NikoshBAN" panose="02000000000000000000" pitchFamily="2" charset="0"/>
              </a:rPr>
              <a:t>ভাষা </a:t>
            </a:r>
            <a:r>
              <a:rPr lang="bn-IN" sz="4000" b="1" dirty="0" smtClean="0">
                <a:solidFill>
                  <a:sysClr val="windowText" lastClr="000000"/>
                </a:solidFill>
                <a:latin typeface="NikoshBAN" panose="02000000000000000000" pitchFamily="2" charset="0"/>
                <a:cs typeface="NikoshBAN" panose="02000000000000000000" pitchFamily="2" charset="0"/>
              </a:rPr>
              <a:t>আন্দোলন কী?</a:t>
            </a:r>
            <a:endParaRPr lang="en-US" sz="40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0" y="762000"/>
            <a:ext cx="9144000" cy="5755422"/>
          </a:xfrm>
          <a:prstGeom prst="rect">
            <a:avLst/>
          </a:prstGeom>
          <a:solidFill>
            <a:schemeClr val="bg1"/>
          </a:solidFill>
          <a:ln w="57150">
            <a:solidFill>
              <a:srgbClr val="FDC5F5"/>
            </a:solidFill>
          </a:ln>
          <a:scene3d>
            <a:camera prst="orthographicFront"/>
            <a:lightRig rig="threePt" dir="t"/>
          </a:scene3d>
          <a:sp3d>
            <a:bevelT prst="slope"/>
          </a:sp3d>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সাধারণতা কোন দেশের রাষ্ট্রভাষা হিসেবে সে দেশের সংখ্যাগরিষ্ঠ্য লোকের মুখের ভাষাকেই সংবিধানে স্বীকৃতি দেওয়া হয়।কিন্তু পশ্চিম পাকিস্তানের শাসকগোষ্টী সম্পূর্ণ অগণতান্ত্রিক উপায়ে পাকিস্তানের শতকরা ৫৬% জনের মুখের ভাষা বাংলাকে রাষ্ট্রভাষা না করে শতকরা ৮ জনের মুখের ভাষা উর্দুকে রাষ্ট্রভাষা করার হীন চক্রান্তে লিপ্ত হয়।এ চক্রান্ত রুখতে গিয়ে পূর্বপাকিস্তানের ছাত্র, শিক্ষক, বুদ্ধিজীবী তথা আপামর জনসাধারণ বাংলাকে রাষ্ট্রভাষা করার দাবীতে ১৯৫২ সালের ২১ শে ফেব্রুয়ারি যে দুর্বার আন্দোলন গড়ে তোলেন ইতিহাসে তাই ভাষা আন্দোলন নামে পরিচিত</a:t>
            </a:r>
            <a:r>
              <a:rPr lang="bn-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845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6763" y="6356352"/>
            <a:ext cx="2057400" cy="365125"/>
          </a:xfrm>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a:xfrm>
            <a:off x="6376063" y="6356352"/>
            <a:ext cx="2057400" cy="365125"/>
          </a:xfrm>
        </p:spPr>
        <p:txBody>
          <a:bodyPr/>
          <a:lstStyle/>
          <a:p>
            <a:fld id="{0326DCB2-0D2E-482A-BA28-6474889EE5EA}" type="slidenum">
              <a:rPr lang="en-US" smtClean="0"/>
              <a:t>19</a:t>
            </a:fld>
            <a:endParaRPr lang="en-US"/>
          </a:p>
        </p:txBody>
      </p:sp>
      <p:sp>
        <p:nvSpPr>
          <p:cNvPr id="7" name="Rectangle 6"/>
          <p:cNvSpPr/>
          <p:nvPr/>
        </p:nvSpPr>
        <p:spPr>
          <a:xfrm>
            <a:off x="2276716" y="0"/>
            <a:ext cx="4873075" cy="707886"/>
          </a:xfrm>
          <a:prstGeom prst="rect">
            <a:avLst/>
          </a:prstGeom>
          <a:solidFill>
            <a:schemeClr val="bg1"/>
          </a:solidFill>
          <a:ln w="38100">
            <a:solidFill>
              <a:srgbClr val="FF33CC"/>
            </a:solidFill>
          </a:ln>
          <a:effectLst>
            <a:innerShdw blurRad="114300">
              <a:prstClr val="black"/>
            </a:innerShdw>
          </a:effectLst>
        </p:spPr>
        <p:txBody>
          <a:bodyPr wrap="square" lIns="91440" tIns="45720" rIns="91440" bIns="45720">
            <a:spAutoFit/>
          </a:bodyPr>
          <a:lstStyle/>
          <a:p>
            <a:pPr algn="ctr"/>
            <a:r>
              <a:rPr lang="bn-IN" sz="4000" b="1" dirty="0">
                <a:solidFill>
                  <a:sysClr val="windowText" lastClr="000000"/>
                </a:solidFill>
                <a:latin typeface="NikoshBAN" panose="02000000000000000000" pitchFamily="2" charset="0"/>
                <a:cs typeface="NikoshBAN" panose="02000000000000000000" pitchFamily="2" charset="0"/>
              </a:rPr>
              <a:t>ভাষা </a:t>
            </a:r>
            <a:r>
              <a:rPr lang="bn-IN" sz="4000" b="1" dirty="0" smtClean="0">
                <a:solidFill>
                  <a:sysClr val="windowText" lastClr="000000"/>
                </a:solidFill>
                <a:latin typeface="NikoshBAN" panose="02000000000000000000" pitchFamily="2" charset="0"/>
                <a:cs typeface="NikoshBAN" panose="02000000000000000000" pitchFamily="2" charset="0"/>
              </a:rPr>
              <a:t>আন্দোলনের প্রেক্ষাপট</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0" y="707886"/>
            <a:ext cx="9144000" cy="6186309"/>
          </a:xfrm>
          <a:prstGeom prst="rect">
            <a:avLst/>
          </a:prstGeom>
          <a:solidFill>
            <a:schemeClr val="bg1"/>
          </a:solidFill>
          <a:effectLst/>
        </p:spPr>
        <p:txBody>
          <a:bodyPr wrap="square" rtlCol="0">
            <a:spAutoFit/>
          </a:bodyPr>
          <a:lstStyle/>
          <a:p>
            <a:pPr algn="just"/>
            <a:r>
              <a:rPr lang="bn-IN" sz="32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পাকিস্তান</a:t>
            </a:r>
            <a:r>
              <a:rPr lang="en-US" sz="2800" dirty="0" smtClean="0">
                <a:latin typeface="NikoshBAN" panose="02000000000000000000" pitchFamily="2" charset="0"/>
                <a:cs typeface="NikoshBAN" panose="02000000000000000000" pitchFamily="2" charset="0"/>
              </a:rPr>
              <a:t> </a:t>
            </a:r>
            <a:r>
              <a:rPr lang="bn-IN" sz="2800" spc="-150" dirty="0" smtClean="0">
                <a:latin typeface="NikoshBAN" pitchFamily="2" charset="0"/>
                <a:cs typeface="NikoshBAN" pitchFamily="2" charset="0"/>
              </a:rPr>
              <a:t>প্রতিষ্ঠার পর রাষ্টভাষা কী হবে সে প্রশ্নে পাকিস্তানের ক্ষমতাসীন নেতৃত্বের সাথে </a:t>
            </a:r>
            <a:r>
              <a:rPr lang="bn-IN" sz="2800" spc="-150" dirty="0" smtClean="0">
                <a:latin typeface="NikoshBAN" pitchFamily="2" charset="0"/>
                <a:cs typeface="NikoshBAN" pitchFamily="2" charset="0"/>
              </a:rPr>
              <a:t>পূর্বপাকিস্তানের </a:t>
            </a:r>
            <a:r>
              <a:rPr lang="bn-IN" sz="2800" spc="-150" dirty="0" smtClean="0">
                <a:latin typeface="NikoshBAN" pitchFamily="2" charset="0"/>
                <a:cs typeface="NikoshBAN" pitchFamily="2" charset="0"/>
              </a:rPr>
              <a:t>জনগনের বিরোধ দেখা দেয়।তবে হঠাৎ করেই এ অবস্থার সৃষ্টি হয়নি।</a:t>
            </a:r>
            <a:r>
              <a:rPr lang="en-US" sz="2800" spc="-150" dirty="0" smtClean="0">
                <a:latin typeface="NikoshBAN" pitchFamily="2" charset="0"/>
                <a:cs typeface="NikoshBAN" pitchFamily="2" charset="0"/>
              </a:rPr>
              <a:t> </a:t>
            </a:r>
            <a:r>
              <a:rPr lang="bn-IN" sz="2800" spc="-150" dirty="0" smtClean="0">
                <a:latin typeface="NikoshBAN" pitchFamily="2" charset="0"/>
                <a:cs typeface="NikoshBAN" pitchFamily="2" charset="0"/>
              </a:rPr>
              <a:t>পাকিস্তান সৃষ্টির বহু পুর্ব থেকে উর্দু বনাম বাংলা নিয়ে মুসলিম নেতৃবৃন্দের মধ্যে ভাষা বিতর্ক দেখা দেয়। ফলে ১৯০৬ সালে যখন ঢাকায় নিখিল ভারত মুসলিম লীগ প্রতিষ্ঠা লাভ করে সে অধিবেশনেও এ প্রশ্ন ওঠে। ১৯৩৭ সালে মুসলিম লীগের সভাপতি  কায়েদে আযম মোহাম্মদ আলী জিন্নাহ উর্দুকে দলের দাপ্তরিক ভাষা হিসেবে প্রবর্তনের একটি উদ্যোগ নিয়েছিলেন।কিন্তু শেরে বাংলা এ কে ফজলুল হকের নেতৃত্বে বাঙালি প্রতিনিধিদের বিরোধিতার কারণে সেদিনকার সে উদ্যোগ সফল হয়নি। পাকিস্তান প্রতিষ্ঠার পূর্বাহ্নে ভাষা বিতর্ক আরো স্পষ্ট রূপ নেয়। ১৯৪৭ সালের মে মাসে হায়দারাবাদে অনুষ্ঠিত এক উর্দু সম্মেলনে সভাপতির ভাষণে কেন্দ্রীয় মুসলিম লীগের নেতা চৌধুরি খালিকুজ্জামান  ঘোষণা  করেন যে উর্দু হবে পাকিস্তানের রাষ্ট্র ভাষা ।মুসলিম লীগের অবাঙালি নেতৃবৃন্দ ও বুদ্ধিজীবী সম্প্রদায় যে উর্দুকে নতুন রাষ্ট্রের একমাত্র রাষ্ট্র ভাষা করার পক্ষপাতী পাকিস্তান প্রতিষ্ঠার পূর্বেই স্পষ্ট ধারণা করা যাচ্ছিল।ভারত বিভক্তি ও পাকিস্তান সৃষ্টির প্রাক্কালে বঙ্গীয় মুসলিম লীগের সাধারণ সম্পাদক আবুল হাশিম ও তার অনুসারীরা  এ সম্বন্ধে বাঙালিদের সতর্ক করে দিয়েছিলেন।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24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3" name="Rectangle 2"/>
          <p:cNvSpPr/>
          <p:nvPr/>
        </p:nvSpPr>
        <p:spPr>
          <a:xfrm>
            <a:off x="1840683" y="585788"/>
            <a:ext cx="5544518" cy="1824902"/>
          </a:xfrm>
          <a:prstGeom prst="rect">
            <a:avLst/>
          </a:prstGeom>
          <a:noFill/>
        </p:spPr>
        <p:txBody>
          <a:bodyPr wrap="none" lIns="68580" tIns="34290" rIns="68580" bIns="34290" numCol="1">
            <a:prstTxWarp prst="textArchUpPour">
              <a:avLst>
                <a:gd name="adj1" fmla="val 9541200"/>
                <a:gd name="adj2" fmla="val 42645"/>
              </a:avLst>
            </a:prstTxWarp>
            <a:spAutoFit/>
          </a:bodyPr>
          <a:lstStyle/>
          <a:p>
            <a:pPr algn="ctr"/>
            <a:r>
              <a:rPr lang="bn-IN" sz="4050" b="1" u="sng" dirty="0">
                <a:ln w="12700">
                  <a:solidFill>
                    <a:schemeClr val="accent1"/>
                  </a:solidFill>
                  <a:prstDash val="solid"/>
                </a:ln>
                <a:solidFill>
                  <a:srgbClr val="FF0066"/>
                </a:solidFill>
                <a:effectLst>
                  <a:outerShdw dist="38100" dir="2640000" algn="bl" rotWithShape="0">
                    <a:schemeClr val="accent1"/>
                  </a:outerShdw>
                </a:effectLst>
                <a:latin typeface="NikoshBAN" panose="02000000000000000000" pitchFamily="2" charset="0"/>
                <a:cs typeface="NikoshBAN" panose="02000000000000000000" pitchFamily="2" charset="0"/>
              </a:rPr>
              <a:t>শিক্ষক</a:t>
            </a:r>
            <a:r>
              <a:rPr lang="bn-IN" sz="4050" b="1" dirty="0">
                <a:ln w="12700">
                  <a:solidFill>
                    <a:schemeClr val="accent1"/>
                  </a:solidFill>
                  <a:prstDash val="solid"/>
                </a:ln>
                <a:solidFill>
                  <a:srgbClr val="FF0066"/>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bn-IN" sz="4050" b="1" u="sng" dirty="0">
                <a:ln w="12700">
                  <a:solidFill>
                    <a:schemeClr val="accent1"/>
                  </a:solidFill>
                  <a:prstDash val="solid"/>
                </a:ln>
                <a:solidFill>
                  <a:srgbClr val="FF0066"/>
                </a:solidFill>
                <a:effectLst>
                  <a:outerShdw dist="38100" dir="2640000" algn="bl" rotWithShape="0">
                    <a:schemeClr val="accent1"/>
                  </a:outerShdw>
                </a:effectLst>
                <a:latin typeface="NikoshBAN" panose="02000000000000000000" pitchFamily="2" charset="0"/>
                <a:cs typeface="NikoshBAN" panose="02000000000000000000" pitchFamily="2" charset="0"/>
              </a:rPr>
              <a:t>পরিচিতি</a:t>
            </a:r>
            <a:endParaRPr lang="en-US" sz="4050" b="1" u="sng" dirty="0">
              <a:ln w="12700">
                <a:solidFill>
                  <a:schemeClr val="accent1"/>
                </a:solidFill>
                <a:prstDash val="solid"/>
              </a:ln>
              <a:solidFill>
                <a:srgbClr val="FF0066"/>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4" name="Rectangle 3"/>
          <p:cNvSpPr/>
          <p:nvPr/>
        </p:nvSpPr>
        <p:spPr>
          <a:xfrm>
            <a:off x="354842" y="2628900"/>
            <a:ext cx="8434315" cy="3590929"/>
          </a:xfrm>
          <a:prstGeom prst="rect">
            <a:avLst/>
          </a:prstGeom>
          <a:noFill/>
        </p:spPr>
        <p:txBody>
          <a:bodyPr wrap="none" lIns="68580" tIns="34290" rIns="68580" bIns="34290" numCol="1">
            <a:prstTxWarp prst="textStop">
              <a:avLst>
                <a:gd name="adj" fmla="val 23429"/>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950" b="1" dirty="0" err="1" smtClean="0">
                <a:ln/>
                <a:solidFill>
                  <a:srgbClr val="00B050"/>
                </a:solidFill>
                <a:latin typeface="NikoshBAN" panose="02000000000000000000" pitchFamily="2" charset="0"/>
                <a:cs typeface="NikoshBAN" panose="02000000000000000000" pitchFamily="2" charset="0"/>
              </a:rPr>
              <a:t>মোঃ</a:t>
            </a:r>
            <a:r>
              <a:rPr lang="en-US" sz="4950" b="1" dirty="0" smtClean="0">
                <a:ln/>
                <a:solidFill>
                  <a:srgbClr val="00B050"/>
                </a:solidFill>
                <a:latin typeface="NikoshBAN" panose="02000000000000000000" pitchFamily="2" charset="0"/>
                <a:cs typeface="NikoshBAN" panose="02000000000000000000" pitchFamily="2" charset="0"/>
              </a:rPr>
              <a:t> </a:t>
            </a:r>
            <a:r>
              <a:rPr lang="en-US" sz="4950" b="1" dirty="0" err="1" smtClean="0">
                <a:ln/>
                <a:solidFill>
                  <a:srgbClr val="00B050"/>
                </a:solidFill>
                <a:latin typeface="NikoshBAN" panose="02000000000000000000" pitchFamily="2" charset="0"/>
                <a:cs typeface="NikoshBAN" panose="02000000000000000000" pitchFamily="2" charset="0"/>
              </a:rPr>
              <a:t>এনামুল</a:t>
            </a:r>
            <a:r>
              <a:rPr lang="en-US" sz="4950" b="1" dirty="0" smtClean="0">
                <a:ln/>
                <a:solidFill>
                  <a:srgbClr val="00B050"/>
                </a:solidFill>
                <a:latin typeface="NikoshBAN" panose="02000000000000000000" pitchFamily="2" charset="0"/>
                <a:cs typeface="NikoshBAN" panose="02000000000000000000" pitchFamily="2" charset="0"/>
              </a:rPr>
              <a:t> </a:t>
            </a:r>
            <a:r>
              <a:rPr lang="en-US" sz="4950" b="1" dirty="0" err="1" smtClean="0">
                <a:ln/>
                <a:solidFill>
                  <a:srgbClr val="00B050"/>
                </a:solidFill>
                <a:latin typeface="NikoshBAN" panose="02000000000000000000" pitchFamily="2" charset="0"/>
                <a:cs typeface="NikoshBAN" panose="02000000000000000000" pitchFamily="2" charset="0"/>
              </a:rPr>
              <a:t>হক</a:t>
            </a:r>
            <a:endParaRPr lang="bn-IN" sz="4950" b="1" dirty="0">
              <a:ln/>
              <a:solidFill>
                <a:srgbClr val="00B050"/>
              </a:solidFill>
              <a:latin typeface="NikoshBAN" panose="02000000000000000000" pitchFamily="2" charset="0"/>
              <a:cs typeface="NikoshBAN" panose="02000000000000000000" pitchFamily="2" charset="0"/>
            </a:endParaRPr>
          </a:p>
          <a:p>
            <a:pPr algn="ctr"/>
            <a:r>
              <a:rPr lang="en-US" sz="4950" b="1" dirty="0" err="1" smtClean="0">
                <a:ln/>
                <a:solidFill>
                  <a:srgbClr val="FF0066"/>
                </a:solidFill>
                <a:latin typeface="NikoshBAN" panose="02000000000000000000" pitchFamily="2" charset="0"/>
                <a:cs typeface="NikoshBAN" panose="02000000000000000000" pitchFamily="2" charset="0"/>
              </a:rPr>
              <a:t>প্রভাষক</a:t>
            </a:r>
            <a:r>
              <a:rPr lang="en-US" sz="4950" b="1" dirty="0" smtClean="0">
                <a:ln/>
                <a:solidFill>
                  <a:srgbClr val="FF0066"/>
                </a:solidFill>
                <a:latin typeface="NikoshBAN" panose="02000000000000000000" pitchFamily="2" charset="0"/>
                <a:cs typeface="NikoshBAN" panose="02000000000000000000" pitchFamily="2" charset="0"/>
              </a:rPr>
              <a:t> </a:t>
            </a:r>
            <a:r>
              <a:rPr lang="en-US" sz="4950" b="1" dirty="0" err="1" smtClean="0">
                <a:ln/>
                <a:solidFill>
                  <a:srgbClr val="FF0066"/>
                </a:solidFill>
                <a:latin typeface="NikoshBAN" panose="02000000000000000000" pitchFamily="2" charset="0"/>
                <a:cs typeface="NikoshBAN" panose="02000000000000000000" pitchFamily="2" charset="0"/>
              </a:rPr>
              <a:t>সমাজবিজ্ঞান</a:t>
            </a:r>
            <a:endParaRPr lang="bn-IN" sz="4950" b="1" dirty="0">
              <a:ln/>
              <a:solidFill>
                <a:srgbClr val="FF0066"/>
              </a:solidFill>
              <a:latin typeface="NikoshBAN" panose="02000000000000000000" pitchFamily="2" charset="0"/>
              <a:cs typeface="NikoshBAN" panose="02000000000000000000" pitchFamily="2" charset="0"/>
            </a:endParaRPr>
          </a:p>
          <a:p>
            <a:pPr algn="ctr"/>
            <a:r>
              <a:rPr lang="en-US" sz="4950" b="1" dirty="0" err="1" smtClean="0">
                <a:ln/>
                <a:solidFill>
                  <a:srgbClr val="002060"/>
                </a:solidFill>
                <a:latin typeface="NikoshBAN" panose="02000000000000000000" pitchFamily="2" charset="0"/>
                <a:cs typeface="NikoshBAN" panose="02000000000000000000" pitchFamily="2" charset="0"/>
              </a:rPr>
              <a:t>কাকনহাট</a:t>
            </a:r>
            <a:r>
              <a:rPr lang="en-US" sz="4950" b="1" dirty="0" smtClean="0">
                <a:ln/>
                <a:solidFill>
                  <a:srgbClr val="002060"/>
                </a:solidFill>
                <a:latin typeface="NikoshBAN" panose="02000000000000000000" pitchFamily="2" charset="0"/>
                <a:cs typeface="NikoshBAN" panose="02000000000000000000" pitchFamily="2" charset="0"/>
              </a:rPr>
              <a:t> </a:t>
            </a:r>
            <a:r>
              <a:rPr lang="en-US" sz="4950" b="1" dirty="0" err="1" smtClean="0">
                <a:ln/>
                <a:solidFill>
                  <a:srgbClr val="002060"/>
                </a:solidFill>
                <a:latin typeface="NikoshBAN" panose="02000000000000000000" pitchFamily="2" charset="0"/>
                <a:cs typeface="NikoshBAN" panose="02000000000000000000" pitchFamily="2" charset="0"/>
              </a:rPr>
              <a:t>কলেজ,গোদাগাড়ী</a:t>
            </a:r>
            <a:r>
              <a:rPr lang="bn-IN" sz="4950" b="1" dirty="0" smtClean="0">
                <a:ln/>
                <a:solidFill>
                  <a:srgbClr val="002060"/>
                </a:solidFill>
                <a:latin typeface="NikoshBAN" panose="02000000000000000000" pitchFamily="2" charset="0"/>
                <a:cs typeface="NikoshBAN" panose="02000000000000000000" pitchFamily="2" charset="0"/>
              </a:rPr>
              <a:t>,</a:t>
            </a:r>
            <a:r>
              <a:rPr lang="en-US" sz="4950" b="1" dirty="0" err="1" smtClean="0">
                <a:ln/>
                <a:solidFill>
                  <a:srgbClr val="002060"/>
                </a:solidFill>
                <a:latin typeface="NikoshBAN" panose="02000000000000000000" pitchFamily="2" charset="0"/>
                <a:cs typeface="NikoshBAN" panose="02000000000000000000" pitchFamily="2" charset="0"/>
              </a:rPr>
              <a:t>রাজশাহী</a:t>
            </a:r>
            <a:r>
              <a:rPr lang="bn-IN" sz="4950" b="1" dirty="0" smtClean="0">
                <a:ln/>
                <a:solidFill>
                  <a:srgbClr val="002060"/>
                </a:solidFill>
                <a:latin typeface="NikoshBAN" panose="02000000000000000000" pitchFamily="2" charset="0"/>
                <a:cs typeface="NikoshBAN" panose="02000000000000000000" pitchFamily="2" charset="0"/>
              </a:rPr>
              <a:t>।</a:t>
            </a:r>
            <a:endParaRPr lang="en-US" sz="4950" b="1" dirty="0">
              <a:ln/>
              <a:solidFill>
                <a:srgbClr val="002060"/>
              </a:solidFill>
              <a:latin typeface="NikoshBAN" panose="02000000000000000000" pitchFamily="2" charset="0"/>
              <a:cs typeface="NikoshBAN" panose="02000000000000000000" pitchFamily="2" charset="0"/>
            </a:endParaRPr>
          </a:p>
          <a:p>
            <a:pPr algn="ctr"/>
            <a:r>
              <a:rPr lang="en-US" sz="4000" b="1" dirty="0">
                <a:ln/>
                <a:solidFill>
                  <a:srgbClr val="FF33CC"/>
                </a:solidFill>
                <a:latin typeface="NikoshBAN" panose="02000000000000000000" pitchFamily="2" charset="0"/>
                <a:cs typeface="NikoshBAN" panose="02000000000000000000" pitchFamily="2" charset="0"/>
              </a:rPr>
              <a:t>Email- </a:t>
            </a:r>
            <a:r>
              <a:rPr lang="en-US" sz="3200" b="1" dirty="0" smtClean="0">
                <a:ln/>
                <a:solidFill>
                  <a:srgbClr val="FF33CC"/>
                </a:solidFill>
                <a:latin typeface="NikoshBAN" panose="02000000000000000000" pitchFamily="2" charset="0"/>
                <a:cs typeface="NikoshBAN" panose="02000000000000000000" pitchFamily="2" charset="0"/>
              </a:rPr>
              <a:t>enamulbiroil</a:t>
            </a:r>
            <a:r>
              <a:rPr lang="en-US" sz="3200" b="1" dirty="0" smtClean="0">
                <a:ln/>
                <a:solidFill>
                  <a:srgbClr val="FF33CC"/>
                </a:solidFill>
                <a:latin typeface="Times New Roman" panose="02020603050405020304" pitchFamily="18" charset="0"/>
                <a:cs typeface="Times New Roman" panose="02020603050405020304" pitchFamily="18" charset="0"/>
              </a:rPr>
              <a:t>@gmail</a:t>
            </a:r>
            <a:r>
              <a:rPr lang="en-US" sz="4000" b="1" dirty="0" smtClean="0">
                <a:ln/>
                <a:solidFill>
                  <a:srgbClr val="FF33CC"/>
                </a:solidFill>
                <a:latin typeface="Times New Roman" panose="02020603050405020304" pitchFamily="18" charset="0"/>
                <a:cs typeface="Times New Roman" panose="02020603050405020304" pitchFamily="18" charset="0"/>
              </a:rPr>
              <a:t>.com</a:t>
            </a:r>
            <a:endParaRPr lang="bn-IN" sz="4000" b="1" dirty="0">
              <a:ln/>
              <a:solidFill>
                <a:srgbClr val="FF33CC"/>
              </a:solidFill>
              <a:latin typeface="NikoshBAN" panose="02000000000000000000" pitchFamily="2" charset="0"/>
              <a:cs typeface="NikoshBAN" panose="02000000000000000000" pitchFamily="2" charset="0"/>
            </a:endParaRPr>
          </a:p>
        </p:txBody>
      </p:sp>
      <p:sp>
        <p:nvSpPr>
          <p:cNvPr id="5" name="Date Placeholder 4"/>
          <p:cNvSpPr>
            <a:spLocks noGrp="1"/>
          </p:cNvSpPr>
          <p:nvPr>
            <p:ph type="dt" sz="half" idx="10"/>
          </p:nvPr>
        </p:nvSpPr>
        <p:spPr/>
        <p:txBody>
          <a:bodyPr/>
          <a:lstStyle/>
          <a:p>
            <a:fld id="{16E7F20E-5C1C-492A-AE39-B3C3C8DE0BCE}" type="datetime1">
              <a:rPr lang="en-US" smtClean="0"/>
              <a:t>8/10/2020</a:t>
            </a:fld>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2</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154" y="1354507"/>
            <a:ext cx="1171575" cy="1165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36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D44E3B-BD7C-46FB-8D17-48CD11639D88}" type="datetime1">
              <a:rPr lang="en-US" smtClean="0"/>
              <a:t>8/10/2020</a:t>
            </a:fld>
            <a:endParaRPr lang="en-US"/>
          </a:p>
        </p:txBody>
      </p:sp>
      <p:sp>
        <p:nvSpPr>
          <p:cNvPr id="8" name="Slide Number Placeholder 7"/>
          <p:cNvSpPr>
            <a:spLocks noGrp="1"/>
          </p:cNvSpPr>
          <p:nvPr>
            <p:ph type="sldNum" sz="quarter" idx="12"/>
          </p:nvPr>
        </p:nvSpPr>
        <p:spPr/>
        <p:txBody>
          <a:bodyPr/>
          <a:lstStyle/>
          <a:p>
            <a:fld id="{0326DCB2-0D2E-482A-BA28-6474889EE5EA}" type="slidenum">
              <a:rPr lang="en-US" smtClean="0"/>
              <a:t>20</a:t>
            </a:fld>
            <a:endParaRPr lang="en-US"/>
          </a:p>
        </p:txBody>
      </p:sp>
      <p:sp>
        <p:nvSpPr>
          <p:cNvPr id="11" name="Rounded Rectangle 10"/>
          <p:cNvSpPr/>
          <p:nvPr/>
        </p:nvSpPr>
        <p:spPr>
          <a:xfrm>
            <a:off x="682814" y="6862"/>
            <a:ext cx="7778371" cy="838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Tx/>
              <a:buNone/>
            </a:pPr>
            <a:r>
              <a:rPr lang="bn-BD" sz="6600" spc="-15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54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ভাষা আন্দোলনের বিভিন্ন পর্যায়</a:t>
            </a:r>
            <a:r>
              <a:rPr lang="bn-BD" sz="54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48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6000" spc="-15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0" y="845062"/>
            <a:ext cx="6573078" cy="4955203"/>
          </a:xfrm>
          <a:prstGeom prst="rect">
            <a:avLst/>
          </a:prstGeom>
          <a:solidFill>
            <a:schemeClr val="bg1"/>
          </a:solidFill>
          <a:ln>
            <a:noFill/>
          </a:ln>
          <a:effectLst/>
        </p:spPr>
        <p:txBody>
          <a:bodyPr wrap="square" rtlCol="0">
            <a:spAutoFit/>
          </a:bodyPr>
          <a:lstStyle/>
          <a:p>
            <a:pPr algn="just"/>
            <a:r>
              <a:rPr lang="bn-IN" sz="2000" dirty="0" smtClean="0"/>
              <a:t>	</a:t>
            </a:r>
            <a:r>
              <a:rPr lang="bn-IN" sz="2400" b="1" dirty="0" smtClean="0"/>
              <a:t>ভাষা আন্দোলনের প্রথম পর্যায়(১৯৪৭-১৯৫০)</a:t>
            </a:r>
            <a:r>
              <a:rPr lang="en-US" sz="2800" b="1" dirty="0" smtClean="0"/>
              <a:t>:</a:t>
            </a:r>
            <a:r>
              <a:rPr lang="bn-IN" sz="2800" b="1" dirty="0" smtClean="0"/>
              <a:t> </a:t>
            </a:r>
            <a:r>
              <a:rPr lang="bn-IN" sz="2400" dirty="0" smtClean="0"/>
              <a:t>১৯৪৭ সালের ৬ ও ৭ সেপ্টেম্বর পূর্বপাকিস্তান যুব কর্মী সম্মেলনে বাংলা ভাষাকে পূর্ব পাকিস্তানের শিক্ষার বাহন ও আইন-আদালতের ভাষা করার প্রস্তাব গ্রহন করা হয়।</a:t>
            </a:r>
            <a:r>
              <a:rPr lang="bn-IN" sz="2400" dirty="0"/>
              <a:t> ১৯৪৭ </a:t>
            </a:r>
            <a:r>
              <a:rPr lang="bn-IN" sz="2400" dirty="0" smtClean="0"/>
              <a:t>সালের ২</a:t>
            </a:r>
            <a:r>
              <a:rPr lang="bn-IN" sz="2400" dirty="0"/>
              <a:t> </a:t>
            </a:r>
            <a:r>
              <a:rPr lang="bn-IN" sz="2400" dirty="0" smtClean="0"/>
              <a:t>সেপ্টেম্বর ঢাকা বিশ্ববিদ্যালয়ের তরুন অধ্যাপক আবুল কাশেমের নেতৃত্বে ৩ সদস্যবিশিষ্ট “তমুদ্দুন মজলিস”নামক একটি সাংস্কৃতিক প্রতিষ্ঠান গঠন করা হয়।এ সংগঠনের অপর সদস্যদ্বয় ছিলেন সৈয়দ নজরুল ইসলাম এবং শামসুল আলম।এ সংগঠনটি বাংলা ভাষাকে শিক্ষার মাধ্যম ও আইন-আদালতের ভাষা করার পক্ষে প্রচারণা চালায়। </a:t>
            </a:r>
            <a:endParaRPr lang="en-US" sz="2400" dirty="0"/>
          </a:p>
        </p:txBody>
      </p:sp>
      <p:sp>
        <p:nvSpPr>
          <p:cNvPr id="9" name="Title 1"/>
          <p:cNvSpPr txBox="1">
            <a:spLocks/>
          </p:cNvSpPr>
          <p:nvPr/>
        </p:nvSpPr>
        <p:spPr>
          <a:xfrm>
            <a:off x="6811618" y="1401149"/>
            <a:ext cx="2332382" cy="5500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3200" dirty="0" smtClean="0">
                <a:latin typeface="NikoshBAN" panose="02000000000000000000" pitchFamily="2" charset="0"/>
                <a:cs typeface="NikoshBAN" panose="02000000000000000000" pitchFamily="2" charset="0"/>
              </a:rPr>
              <a:t>তমদ্দুন মজলিস </a:t>
            </a:r>
            <a:endParaRPr lang="en-US" sz="3200" dirty="0">
              <a:latin typeface="NikoshBAN" panose="02000000000000000000" pitchFamily="2" charset="0"/>
              <a:cs typeface="NikoshBAN" panose="02000000000000000000" pitchFamily="2" charset="0"/>
            </a:endParaRPr>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828" y="1951151"/>
            <a:ext cx="2431172" cy="2952154"/>
          </a:xfrm>
          <a:prstGeom prst="rect">
            <a:avLst/>
          </a:prstGeom>
        </p:spPr>
      </p:pic>
      <p:sp>
        <p:nvSpPr>
          <p:cNvPr id="4" name="TextBox 3"/>
          <p:cNvSpPr txBox="1"/>
          <p:nvPr/>
        </p:nvSpPr>
        <p:spPr>
          <a:xfrm>
            <a:off x="6712828" y="4929809"/>
            <a:ext cx="2431172" cy="461665"/>
          </a:xfrm>
          <a:prstGeom prst="rect">
            <a:avLst/>
          </a:prstGeom>
          <a:noFill/>
        </p:spPr>
        <p:txBody>
          <a:bodyPr wrap="square" rtlCol="0">
            <a:spAutoFit/>
          </a:bodyPr>
          <a:lstStyle/>
          <a:p>
            <a:pPr algn="ctr"/>
            <a:r>
              <a:rPr lang="bn-IN" sz="2400" dirty="0">
                <a:solidFill>
                  <a:schemeClr val="tx1">
                    <a:lumMod val="95000"/>
                    <a:lumOff val="5000"/>
                  </a:schemeClr>
                </a:solidFill>
                <a:latin typeface="NikoshBAN" panose="02000000000000000000" pitchFamily="2" charset="0"/>
                <a:cs typeface="NikoshBAN" panose="02000000000000000000" pitchFamily="2" charset="0"/>
              </a:rPr>
              <a:t>অধ্যাপক আবুল </a:t>
            </a:r>
            <a:r>
              <a:rPr lang="bn-IN" sz="2400" dirty="0" smtClean="0">
                <a:solidFill>
                  <a:schemeClr val="tx1">
                    <a:lumMod val="95000"/>
                    <a:lumOff val="5000"/>
                  </a:schemeClr>
                </a:solidFill>
                <a:latin typeface="NikoshBAN" panose="02000000000000000000" pitchFamily="2" charset="0"/>
                <a:cs typeface="NikoshBAN" panose="02000000000000000000" pitchFamily="2" charset="0"/>
              </a:rPr>
              <a:t>কাশেম</a:t>
            </a:r>
            <a:endParaRPr lang="en-US" sz="24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886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17E60787-37A1-44A7-9300-7A0C4C3A2758}" type="datetime1">
              <a:rPr lang="en-US" smtClean="0"/>
              <a:t>8/10/2020</a:t>
            </a:fld>
            <a:endParaRPr lang="en-US"/>
          </a:p>
        </p:txBody>
      </p:sp>
      <p:sp>
        <p:nvSpPr>
          <p:cNvPr id="10" name="Slide Number Placeholder 9"/>
          <p:cNvSpPr>
            <a:spLocks noGrp="1"/>
          </p:cNvSpPr>
          <p:nvPr>
            <p:ph type="sldNum" sz="quarter" idx="12"/>
          </p:nvPr>
        </p:nvSpPr>
        <p:spPr/>
        <p:txBody>
          <a:bodyPr/>
          <a:lstStyle/>
          <a:p>
            <a:fld id="{0326DCB2-0D2E-482A-BA28-6474889EE5EA}" type="slidenum">
              <a:rPr lang="en-US" smtClean="0"/>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8" name="TextBox 7"/>
          <p:cNvSpPr txBox="1"/>
          <p:nvPr/>
        </p:nvSpPr>
        <p:spPr>
          <a:xfrm>
            <a:off x="368490" y="389580"/>
            <a:ext cx="8366077" cy="8032968"/>
          </a:xfrm>
          <a:prstGeom prst="rect">
            <a:avLst/>
          </a:prstGeom>
          <a:noFill/>
        </p:spPr>
        <p:txBody>
          <a:bodyPr wrap="square" rtlCol="0">
            <a:spAutoFit/>
          </a:bodyPr>
          <a:lstStyle/>
          <a:p>
            <a:pPr lvl="0" algn="just"/>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১৯৪৭ সালের সেপ্টেম্বর মাসে অধ্যাপক কাজী মোতাহার হোসেন,আবুল মনসুর আহমদ ও আবুল কাশেমের তিনটি প্রবন্ধ নিয়ে “পাকিস্তানের রাষ্ট্র ভাষা বাংলা না উর্দু” শীর্ষক একটি পুস্তিকা বের করে।এ</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পুস্তিকার মাধ্যমে বাংলাকে পাকিস্তানের অন্যতম রাষ্ট্র ভাষা করার আহবান জানানো হয়। ১৯৪৭ সালের নভেম্বর মাসে ডঃ এনামুল হক এক নিবন্ধে লেখেন যে “উর্দু বহিয়া আনিবে পূর্ব পাকিস্তানের জন্য রাজনৈতিক, রাষ্ট্রিক, সাংস্কৃতিক ও অর্থনৈতিক মৃত্যু।”এ সময় ভাষাতাত্ত্বিক ডঃ মুহম্মদ  </a:t>
            </a:r>
            <a:r>
              <a:rPr lang="bn-IN" sz="3600" dirty="0">
                <a:latin typeface="NikoshBAN" panose="02000000000000000000" pitchFamily="2" charset="0"/>
                <a:cs typeface="NikoshBAN" panose="02000000000000000000" pitchFamily="2" charset="0"/>
              </a:rPr>
              <a:t>শহীদুল্লাহ,আবুল কালাম সামসুদ্দীনসহ অনেকে বাংলাকে অন্যতম </a:t>
            </a:r>
            <a:r>
              <a:rPr lang="bn-IN" sz="3600" dirty="0" smtClean="0">
                <a:latin typeface="NikoshBAN" panose="02000000000000000000" pitchFamily="2" charset="0"/>
                <a:cs typeface="NikoshBAN" panose="02000000000000000000" pitchFamily="2" charset="0"/>
              </a:rPr>
              <a:t>রাষ্ট্র ভাষা করার পক্ষে বিভিন্ন প্রবন্ধ লেখেন।</a:t>
            </a:r>
            <a:endParaRPr lang="en-US" sz="3600" dirty="0">
              <a:latin typeface="NikoshBAN" panose="02000000000000000000" pitchFamily="2" charset="0"/>
              <a:cs typeface="NikoshBAN" panose="02000000000000000000" pitchFamily="2" charset="0"/>
            </a:endParaRPr>
          </a:p>
          <a:p>
            <a:pPr algn="just"/>
            <a:endParaRPr lang="en-US" sz="4000" dirty="0">
              <a:latin typeface="NikoshBAN" panose="02000000000000000000" pitchFamily="2" charset="0"/>
              <a:cs typeface="NikoshBAN" panose="02000000000000000000" pitchFamily="2" charset="0"/>
            </a:endParaRPr>
          </a:p>
          <a:p>
            <a:pPr lvl="0" algn="just"/>
            <a:endParaRPr lang="en-US" sz="4000" dirty="0">
              <a:latin typeface="NikoshBAN" panose="02000000000000000000" pitchFamily="2" charset="0"/>
              <a:cs typeface="NikoshBAN" panose="02000000000000000000" pitchFamily="2" charset="0"/>
            </a:endParaRPr>
          </a:p>
          <a:p>
            <a:pPr algn="just"/>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1064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8" name="TextBox 7"/>
          <p:cNvSpPr txBox="1"/>
          <p:nvPr/>
        </p:nvSpPr>
        <p:spPr>
          <a:xfrm>
            <a:off x="0" y="0"/>
            <a:ext cx="7315200" cy="6370975"/>
          </a:xfrm>
          <a:prstGeom prst="rect">
            <a:avLst/>
          </a:prstGeom>
          <a:noFill/>
        </p:spPr>
        <p:txBody>
          <a:bodyPr wrap="square" rtlCol="0">
            <a:spAutoFit/>
          </a:bodyPr>
          <a:lstStyle/>
          <a:p>
            <a:pPr algn="just"/>
            <a:r>
              <a:rPr lang="bn-IN" sz="2400" dirty="0" smtClean="0">
                <a:latin typeface="+mj-lt"/>
              </a:rPr>
              <a:t>	</a:t>
            </a:r>
            <a:r>
              <a:rPr lang="en-US" sz="2400" dirty="0" smtClean="0">
                <a:latin typeface="+mj-lt"/>
              </a:rPr>
              <a:t>১৯৪৭ </a:t>
            </a:r>
            <a:r>
              <a:rPr lang="en-US" sz="2400" dirty="0" err="1" smtClean="0">
                <a:latin typeface="+mj-lt"/>
              </a:rPr>
              <a:t>সালের</a:t>
            </a:r>
            <a:r>
              <a:rPr lang="en-US" sz="2400" dirty="0" smtClean="0">
                <a:latin typeface="+mj-lt"/>
              </a:rPr>
              <a:t> </a:t>
            </a:r>
            <a:r>
              <a:rPr lang="en-US" sz="2400" dirty="0" err="1" smtClean="0">
                <a:latin typeface="+mj-lt"/>
              </a:rPr>
              <a:t>ডিসেম্বর</a:t>
            </a:r>
            <a:r>
              <a:rPr lang="en-US" sz="2400" dirty="0" smtClean="0">
                <a:latin typeface="+mj-lt"/>
              </a:rPr>
              <a:t> </a:t>
            </a:r>
            <a:r>
              <a:rPr lang="en-US" sz="2400" dirty="0" err="1" smtClean="0">
                <a:latin typeface="+mj-lt"/>
              </a:rPr>
              <a:t>মাসে</a:t>
            </a:r>
            <a:r>
              <a:rPr lang="en-US" sz="2400" dirty="0" smtClean="0">
                <a:latin typeface="+mj-lt"/>
              </a:rPr>
              <a:t> </a:t>
            </a:r>
            <a:r>
              <a:rPr lang="en-US" sz="2400" dirty="0" err="1" smtClean="0">
                <a:latin typeface="+mj-lt"/>
              </a:rPr>
              <a:t>কেন্দ্রীয়</a:t>
            </a:r>
            <a:r>
              <a:rPr lang="en-US" sz="2400" dirty="0" smtClean="0">
                <a:latin typeface="+mj-lt"/>
              </a:rPr>
              <a:t> </a:t>
            </a:r>
            <a:r>
              <a:rPr lang="en-US" sz="2400" dirty="0" err="1" smtClean="0">
                <a:latin typeface="+mj-lt"/>
              </a:rPr>
              <a:t>শিক্ষা</a:t>
            </a:r>
            <a:r>
              <a:rPr lang="en-US" sz="2400" dirty="0">
                <a:latin typeface="+mj-lt"/>
              </a:rPr>
              <a:t> </a:t>
            </a:r>
            <a:r>
              <a:rPr lang="en-US" sz="2400" dirty="0" err="1">
                <a:latin typeface="+mj-lt"/>
              </a:rPr>
              <a:t>সম্মেলন</a:t>
            </a:r>
            <a:r>
              <a:rPr lang="en-US" sz="2400" dirty="0">
                <a:latin typeface="+mj-lt"/>
              </a:rPr>
              <a:t> </a:t>
            </a:r>
            <a:r>
              <a:rPr lang="en-US" sz="2400" dirty="0" err="1" smtClean="0">
                <a:latin typeface="+mj-lt"/>
              </a:rPr>
              <a:t>অনুষ্ঠিত</a:t>
            </a:r>
            <a:r>
              <a:rPr lang="en-US" sz="2400" dirty="0" smtClean="0">
                <a:latin typeface="+mj-lt"/>
              </a:rPr>
              <a:t> </a:t>
            </a:r>
            <a:r>
              <a:rPr lang="en-US" sz="2400" dirty="0" err="1" smtClean="0">
                <a:latin typeface="+mj-lt"/>
              </a:rPr>
              <a:t>হয়।এ</a:t>
            </a:r>
            <a:r>
              <a:rPr lang="en-US" sz="2400" dirty="0" smtClean="0">
                <a:latin typeface="+mj-lt"/>
              </a:rPr>
              <a:t> </a:t>
            </a:r>
            <a:r>
              <a:rPr lang="en-US" sz="2400" dirty="0" err="1" smtClean="0">
                <a:latin typeface="+mj-lt"/>
              </a:rPr>
              <a:t>সম্মেলনে</a:t>
            </a:r>
            <a:r>
              <a:rPr lang="en-US" sz="2400" dirty="0" smtClean="0">
                <a:latin typeface="+mj-lt"/>
              </a:rPr>
              <a:t> </a:t>
            </a:r>
            <a:r>
              <a:rPr lang="en-US" sz="2400" dirty="0" err="1" smtClean="0">
                <a:latin typeface="+mj-lt"/>
              </a:rPr>
              <a:t>উর্দুকে</a:t>
            </a:r>
            <a:r>
              <a:rPr lang="en-US" sz="2400" dirty="0" smtClean="0">
                <a:latin typeface="+mj-lt"/>
              </a:rPr>
              <a:t> </a:t>
            </a:r>
            <a:r>
              <a:rPr lang="en-US" sz="2400" dirty="0" err="1" smtClean="0">
                <a:latin typeface="+mj-lt"/>
              </a:rPr>
              <a:t>পাকিস্থানের</a:t>
            </a:r>
            <a:r>
              <a:rPr lang="en-US" sz="2400" dirty="0" smtClean="0">
                <a:latin typeface="+mj-lt"/>
              </a:rPr>
              <a:t> </a:t>
            </a:r>
            <a:r>
              <a:rPr lang="en-US" sz="2400" dirty="0" err="1" smtClean="0">
                <a:latin typeface="+mj-lt"/>
              </a:rPr>
              <a:t>একমাত্র</a:t>
            </a:r>
            <a:r>
              <a:rPr lang="en-US" sz="2400" dirty="0" smtClean="0">
                <a:latin typeface="+mj-lt"/>
              </a:rPr>
              <a:t> </a:t>
            </a:r>
            <a:r>
              <a:rPr lang="en-US" sz="2400" dirty="0" err="1" smtClean="0">
                <a:latin typeface="+mj-lt"/>
              </a:rPr>
              <a:t>রাষ্ট্র</a:t>
            </a:r>
            <a:r>
              <a:rPr lang="en-US" sz="2400" dirty="0" smtClean="0">
                <a:latin typeface="+mj-lt"/>
              </a:rPr>
              <a:t> </a:t>
            </a:r>
            <a:r>
              <a:rPr lang="en-US" sz="2400" dirty="0" err="1" smtClean="0">
                <a:latin typeface="+mj-lt"/>
              </a:rPr>
              <a:t>ভাষা</a:t>
            </a:r>
            <a:r>
              <a:rPr lang="en-US" sz="2400" dirty="0" smtClean="0">
                <a:latin typeface="+mj-lt"/>
              </a:rPr>
              <a:t> </a:t>
            </a:r>
            <a:r>
              <a:rPr lang="en-US" sz="2400" dirty="0" err="1" smtClean="0">
                <a:latin typeface="+mj-lt"/>
              </a:rPr>
              <a:t>করার</a:t>
            </a:r>
            <a:r>
              <a:rPr lang="en-US" sz="2400" dirty="0" smtClean="0">
                <a:latin typeface="+mj-lt"/>
              </a:rPr>
              <a:t> </a:t>
            </a:r>
            <a:r>
              <a:rPr lang="en-US" sz="2400" dirty="0" err="1" smtClean="0">
                <a:latin typeface="+mj-lt"/>
              </a:rPr>
              <a:t>প্রস্তাব</a:t>
            </a:r>
            <a:r>
              <a:rPr lang="en-US" sz="2400" dirty="0" smtClean="0">
                <a:latin typeface="+mj-lt"/>
              </a:rPr>
              <a:t> </a:t>
            </a:r>
            <a:r>
              <a:rPr lang="en-US" sz="2400" dirty="0" err="1" smtClean="0">
                <a:latin typeface="+mj-lt"/>
              </a:rPr>
              <a:t>গৃহীত</a:t>
            </a:r>
            <a:r>
              <a:rPr lang="en-US" sz="2400" dirty="0" smtClean="0">
                <a:latin typeface="+mj-lt"/>
              </a:rPr>
              <a:t> </a:t>
            </a:r>
            <a:r>
              <a:rPr lang="en-US" sz="2400" dirty="0" err="1" smtClean="0">
                <a:latin typeface="+mj-lt"/>
              </a:rPr>
              <a:t>হয়।এর</a:t>
            </a:r>
            <a:r>
              <a:rPr lang="en-US" sz="2400" dirty="0" smtClean="0">
                <a:latin typeface="+mj-lt"/>
              </a:rPr>
              <a:t> </a:t>
            </a:r>
            <a:r>
              <a:rPr lang="en-US" sz="2400" dirty="0" err="1" smtClean="0">
                <a:latin typeface="+mj-lt"/>
              </a:rPr>
              <a:t>ফলে</a:t>
            </a:r>
            <a:r>
              <a:rPr lang="en-US" sz="2400" dirty="0" smtClean="0">
                <a:latin typeface="+mj-lt"/>
              </a:rPr>
              <a:t> </a:t>
            </a:r>
            <a:r>
              <a:rPr lang="en-US" sz="2400" dirty="0" err="1" smtClean="0">
                <a:latin typeface="+mj-lt"/>
              </a:rPr>
              <a:t>পূর্ব</a:t>
            </a:r>
            <a:r>
              <a:rPr lang="en-US" sz="2400" dirty="0" smtClean="0">
                <a:latin typeface="+mj-lt"/>
              </a:rPr>
              <a:t> </a:t>
            </a:r>
            <a:r>
              <a:rPr lang="en-US" sz="2400" dirty="0" err="1" smtClean="0">
                <a:latin typeface="+mj-lt"/>
              </a:rPr>
              <a:t>বাংলার</a:t>
            </a:r>
            <a:r>
              <a:rPr lang="en-US" sz="2400" dirty="0" smtClean="0">
                <a:latin typeface="+mj-lt"/>
              </a:rPr>
              <a:t> </a:t>
            </a:r>
            <a:r>
              <a:rPr lang="en-US" sz="2400" dirty="0" err="1" smtClean="0">
                <a:latin typeface="+mj-lt"/>
              </a:rPr>
              <a:t>ছাত্র</a:t>
            </a:r>
            <a:r>
              <a:rPr lang="en-US" sz="2400" dirty="0" smtClean="0">
                <a:latin typeface="+mj-lt"/>
              </a:rPr>
              <a:t> ও </a:t>
            </a:r>
            <a:r>
              <a:rPr lang="en-US" sz="2400" dirty="0" err="1" smtClean="0">
                <a:latin typeface="+mj-lt"/>
              </a:rPr>
              <a:t>বুদ্ধিজীবী</a:t>
            </a:r>
            <a:r>
              <a:rPr lang="en-US" sz="2400" dirty="0" smtClean="0">
                <a:latin typeface="+mj-lt"/>
              </a:rPr>
              <a:t> </a:t>
            </a:r>
            <a:r>
              <a:rPr lang="en-US" sz="2400" dirty="0" err="1" smtClean="0">
                <a:latin typeface="+mj-lt"/>
              </a:rPr>
              <a:t>মহলে</a:t>
            </a:r>
            <a:r>
              <a:rPr lang="en-US" sz="2400" dirty="0" smtClean="0">
                <a:latin typeface="+mj-lt"/>
              </a:rPr>
              <a:t> </a:t>
            </a:r>
            <a:r>
              <a:rPr lang="en-US" sz="2400" dirty="0" err="1" smtClean="0">
                <a:latin typeface="+mj-lt"/>
              </a:rPr>
              <a:t>তীব্র</a:t>
            </a:r>
            <a:r>
              <a:rPr lang="en-US" sz="2400" dirty="0" smtClean="0">
                <a:latin typeface="+mj-lt"/>
              </a:rPr>
              <a:t> </a:t>
            </a:r>
            <a:r>
              <a:rPr lang="en-US" sz="2400" dirty="0" err="1" smtClean="0">
                <a:latin typeface="+mj-lt"/>
              </a:rPr>
              <a:t>ক্ষো</a:t>
            </a:r>
            <a:r>
              <a:rPr lang="en-US" sz="2400" dirty="0" err="1" smtClean="0">
                <a:latin typeface="+mj-lt"/>
              </a:rPr>
              <a:t>ভের</a:t>
            </a:r>
            <a:r>
              <a:rPr lang="en-US" sz="2400" dirty="0" smtClean="0">
                <a:latin typeface="+mj-lt"/>
              </a:rPr>
              <a:t> </a:t>
            </a:r>
            <a:r>
              <a:rPr lang="en-US" sz="2400" dirty="0" err="1" smtClean="0">
                <a:latin typeface="+mj-lt"/>
              </a:rPr>
              <a:t>সৃষ্টি</a:t>
            </a:r>
            <a:r>
              <a:rPr lang="en-US" sz="2400" dirty="0" smtClean="0">
                <a:latin typeface="+mj-lt"/>
              </a:rPr>
              <a:t> </a:t>
            </a:r>
            <a:r>
              <a:rPr lang="en-US" sz="2400" dirty="0" err="1" smtClean="0">
                <a:latin typeface="+mj-lt"/>
              </a:rPr>
              <a:t>হয়</a:t>
            </a:r>
            <a:r>
              <a:rPr lang="en-US" sz="2400" dirty="0" smtClean="0">
                <a:latin typeface="+mj-lt"/>
              </a:rPr>
              <a:t>।</a:t>
            </a:r>
            <a:endParaRPr lang="bn-IN" sz="2400" dirty="0" smtClean="0">
              <a:latin typeface="+mj-lt"/>
            </a:endParaRPr>
          </a:p>
          <a:p>
            <a:pPr algn="just"/>
            <a:r>
              <a:rPr lang="bn-IN" sz="2400" dirty="0" smtClean="0">
                <a:latin typeface="+mj-lt"/>
              </a:rPr>
              <a:t>	</a:t>
            </a:r>
            <a:r>
              <a:rPr lang="en-US" sz="2400" dirty="0" smtClean="0">
                <a:solidFill>
                  <a:srgbClr val="FF0000"/>
                </a:solidFill>
                <a:latin typeface="+mj-lt"/>
              </a:rPr>
              <a:t>১৯৪৮ </a:t>
            </a:r>
            <a:r>
              <a:rPr lang="en-US" sz="2400" dirty="0" err="1" smtClean="0">
                <a:solidFill>
                  <a:srgbClr val="FF0000"/>
                </a:solidFill>
                <a:latin typeface="+mj-lt"/>
              </a:rPr>
              <a:t>সালের</a:t>
            </a:r>
            <a:r>
              <a:rPr lang="en-US" sz="2400" dirty="0" smtClean="0">
                <a:solidFill>
                  <a:srgbClr val="FF0000"/>
                </a:solidFill>
                <a:latin typeface="+mj-lt"/>
              </a:rPr>
              <a:t> ২৩ </a:t>
            </a:r>
            <a:r>
              <a:rPr lang="en-US" sz="2400" dirty="0" err="1" smtClean="0">
                <a:solidFill>
                  <a:srgbClr val="FF0000"/>
                </a:solidFill>
                <a:latin typeface="+mj-lt"/>
              </a:rPr>
              <a:t>ফেব্রুয়ারি</a:t>
            </a:r>
            <a:r>
              <a:rPr lang="en-US" sz="2400" dirty="0" smtClean="0">
                <a:solidFill>
                  <a:srgbClr val="FF0000"/>
                </a:solidFill>
                <a:latin typeface="+mj-lt"/>
              </a:rPr>
              <a:t> </a:t>
            </a:r>
            <a:r>
              <a:rPr lang="en-US" sz="2400" dirty="0" err="1" smtClean="0">
                <a:solidFill>
                  <a:srgbClr val="FF0000"/>
                </a:solidFill>
                <a:latin typeface="+mj-lt"/>
              </a:rPr>
              <a:t>পাকিস্থান</a:t>
            </a:r>
            <a:r>
              <a:rPr lang="en-US" sz="2400" dirty="0" smtClean="0">
                <a:solidFill>
                  <a:srgbClr val="FF0000"/>
                </a:solidFill>
                <a:latin typeface="+mj-lt"/>
              </a:rPr>
              <a:t> </a:t>
            </a:r>
            <a:r>
              <a:rPr lang="en-US" sz="2400" dirty="0" err="1" smtClean="0">
                <a:solidFill>
                  <a:srgbClr val="FF0000"/>
                </a:solidFill>
                <a:latin typeface="+mj-lt"/>
              </a:rPr>
              <a:t>গণপরিষদের</a:t>
            </a:r>
            <a:r>
              <a:rPr lang="en-US" sz="2400" dirty="0" smtClean="0">
                <a:solidFill>
                  <a:srgbClr val="FF0000"/>
                </a:solidFill>
                <a:latin typeface="+mj-lt"/>
              </a:rPr>
              <a:t> </a:t>
            </a:r>
            <a:r>
              <a:rPr lang="en-US" sz="2400" dirty="0" err="1" smtClean="0">
                <a:solidFill>
                  <a:srgbClr val="FF0000"/>
                </a:solidFill>
                <a:latin typeface="+mj-lt"/>
              </a:rPr>
              <a:t>প্রথম</a:t>
            </a:r>
            <a:r>
              <a:rPr lang="en-US" sz="2400" dirty="0" smtClean="0">
                <a:solidFill>
                  <a:srgbClr val="FF0000"/>
                </a:solidFill>
                <a:latin typeface="+mj-lt"/>
              </a:rPr>
              <a:t> </a:t>
            </a:r>
            <a:r>
              <a:rPr lang="en-US" sz="2400" dirty="0" err="1" smtClean="0">
                <a:solidFill>
                  <a:srgbClr val="FF0000"/>
                </a:solidFill>
                <a:latin typeface="+mj-lt"/>
              </a:rPr>
              <a:t>অধিবেশন</a:t>
            </a:r>
            <a:r>
              <a:rPr lang="en-US" sz="2400" dirty="0" smtClean="0">
                <a:solidFill>
                  <a:srgbClr val="FF0000"/>
                </a:solidFill>
                <a:latin typeface="+mj-lt"/>
              </a:rPr>
              <a:t> </a:t>
            </a:r>
            <a:r>
              <a:rPr lang="en-US" sz="2400" dirty="0" err="1" smtClean="0">
                <a:solidFill>
                  <a:srgbClr val="FF0000"/>
                </a:solidFill>
                <a:latin typeface="+mj-lt"/>
              </a:rPr>
              <a:t>শুরু</a:t>
            </a:r>
            <a:r>
              <a:rPr lang="en-US" sz="2400" dirty="0" smtClean="0">
                <a:solidFill>
                  <a:srgbClr val="FF0000"/>
                </a:solidFill>
                <a:latin typeface="+mj-lt"/>
              </a:rPr>
              <a:t> </a:t>
            </a:r>
            <a:r>
              <a:rPr lang="en-US" sz="2400" dirty="0" err="1" smtClean="0">
                <a:solidFill>
                  <a:srgbClr val="FF0000"/>
                </a:solidFill>
                <a:latin typeface="+mj-lt"/>
              </a:rPr>
              <a:t>হয়।এ</a:t>
            </a:r>
            <a:r>
              <a:rPr lang="en-US" sz="2400" dirty="0" smtClean="0">
                <a:solidFill>
                  <a:srgbClr val="FF0000"/>
                </a:solidFill>
                <a:latin typeface="+mj-lt"/>
              </a:rPr>
              <a:t> </a:t>
            </a:r>
            <a:r>
              <a:rPr lang="en-US" sz="2400" dirty="0" err="1" smtClean="0">
                <a:solidFill>
                  <a:srgbClr val="FF0000"/>
                </a:solidFill>
                <a:latin typeface="+mj-lt"/>
              </a:rPr>
              <a:t>অধিবেশনে</a:t>
            </a:r>
            <a:r>
              <a:rPr lang="en-US" sz="2400" dirty="0" smtClean="0">
                <a:solidFill>
                  <a:srgbClr val="FF0000"/>
                </a:solidFill>
                <a:latin typeface="+mj-lt"/>
              </a:rPr>
              <a:t> </a:t>
            </a:r>
            <a:r>
              <a:rPr lang="en-US" sz="2400" dirty="0" err="1" smtClean="0">
                <a:solidFill>
                  <a:srgbClr val="FF0000"/>
                </a:solidFill>
                <a:latin typeface="+mj-lt"/>
              </a:rPr>
              <a:t>কুমিল্লা</a:t>
            </a:r>
            <a:r>
              <a:rPr lang="en-US" sz="2400" dirty="0" smtClean="0">
                <a:solidFill>
                  <a:srgbClr val="FF0000"/>
                </a:solidFill>
                <a:latin typeface="+mj-lt"/>
              </a:rPr>
              <a:t> </a:t>
            </a:r>
            <a:r>
              <a:rPr lang="en-US" sz="2400" dirty="0" err="1" smtClean="0">
                <a:solidFill>
                  <a:srgbClr val="FF0000"/>
                </a:solidFill>
                <a:latin typeface="+mj-lt"/>
              </a:rPr>
              <a:t>থেকে</a:t>
            </a:r>
            <a:r>
              <a:rPr lang="en-US" sz="2400" dirty="0" smtClean="0">
                <a:solidFill>
                  <a:srgbClr val="FF0000"/>
                </a:solidFill>
                <a:latin typeface="+mj-lt"/>
              </a:rPr>
              <a:t> </a:t>
            </a:r>
            <a:r>
              <a:rPr lang="en-US" sz="2400" dirty="0" err="1" smtClean="0">
                <a:solidFill>
                  <a:srgbClr val="FF0000"/>
                </a:solidFill>
                <a:latin typeface="+mj-lt"/>
              </a:rPr>
              <a:t>নির্বাচিত</a:t>
            </a:r>
            <a:r>
              <a:rPr lang="en-US" sz="2400" dirty="0" smtClean="0">
                <a:solidFill>
                  <a:srgbClr val="FF0000"/>
                </a:solidFill>
                <a:latin typeface="+mj-lt"/>
              </a:rPr>
              <a:t> </a:t>
            </a:r>
            <a:r>
              <a:rPr lang="en-US" sz="2400" dirty="0" err="1" smtClean="0">
                <a:solidFill>
                  <a:srgbClr val="FF0000"/>
                </a:solidFill>
                <a:latin typeface="+mj-lt"/>
              </a:rPr>
              <a:t>গণপরিষদ</a:t>
            </a:r>
            <a:r>
              <a:rPr lang="en-US" sz="2400" dirty="0" smtClean="0">
                <a:solidFill>
                  <a:srgbClr val="FF0000"/>
                </a:solidFill>
                <a:latin typeface="+mj-lt"/>
              </a:rPr>
              <a:t> </a:t>
            </a:r>
            <a:r>
              <a:rPr lang="en-US" sz="2400" dirty="0" err="1" smtClean="0">
                <a:solidFill>
                  <a:srgbClr val="FF0000"/>
                </a:solidFill>
                <a:latin typeface="+mj-lt"/>
              </a:rPr>
              <a:t>সদস্য</a:t>
            </a:r>
            <a:r>
              <a:rPr lang="en-US" sz="2400" dirty="0" smtClean="0">
                <a:solidFill>
                  <a:srgbClr val="FF0000"/>
                </a:solidFill>
                <a:latin typeface="+mj-lt"/>
              </a:rPr>
              <a:t> </a:t>
            </a:r>
            <a:r>
              <a:rPr lang="en-US" sz="2400" dirty="0" err="1" smtClean="0">
                <a:solidFill>
                  <a:srgbClr val="FF0000"/>
                </a:solidFill>
                <a:latin typeface="+mj-lt"/>
              </a:rPr>
              <a:t>ধীরেন্দ্রনাথ</a:t>
            </a:r>
            <a:r>
              <a:rPr lang="en-US" sz="2400" dirty="0" smtClean="0">
                <a:solidFill>
                  <a:srgbClr val="FF0000"/>
                </a:solidFill>
                <a:latin typeface="+mj-lt"/>
              </a:rPr>
              <a:t> </a:t>
            </a:r>
            <a:r>
              <a:rPr lang="en-US" sz="2400" dirty="0" err="1" smtClean="0">
                <a:solidFill>
                  <a:srgbClr val="FF0000"/>
                </a:solidFill>
                <a:latin typeface="+mj-lt"/>
              </a:rPr>
              <a:t>দত্ত</a:t>
            </a:r>
            <a:r>
              <a:rPr lang="en-US" sz="2400" dirty="0" smtClean="0">
                <a:solidFill>
                  <a:srgbClr val="FF0000"/>
                </a:solidFill>
                <a:latin typeface="+mj-lt"/>
              </a:rPr>
              <a:t> </a:t>
            </a:r>
            <a:r>
              <a:rPr lang="en-US" sz="2400" dirty="0" err="1" smtClean="0">
                <a:solidFill>
                  <a:srgbClr val="FF0000"/>
                </a:solidFill>
                <a:latin typeface="+mj-lt"/>
              </a:rPr>
              <a:t>উর্দু</a:t>
            </a:r>
            <a:r>
              <a:rPr lang="en-US" sz="2400" dirty="0" smtClean="0">
                <a:solidFill>
                  <a:srgbClr val="FF0000"/>
                </a:solidFill>
                <a:latin typeface="+mj-lt"/>
              </a:rPr>
              <a:t> ও </a:t>
            </a:r>
            <a:r>
              <a:rPr lang="en-US" sz="2400" dirty="0" err="1" smtClean="0">
                <a:solidFill>
                  <a:srgbClr val="FF0000"/>
                </a:solidFill>
                <a:latin typeface="+mj-lt"/>
              </a:rPr>
              <a:t>ইংরেজীর</a:t>
            </a:r>
            <a:r>
              <a:rPr lang="en-US" sz="2400" dirty="0" smtClean="0">
                <a:solidFill>
                  <a:srgbClr val="FF0000"/>
                </a:solidFill>
                <a:latin typeface="+mj-lt"/>
              </a:rPr>
              <a:t> </a:t>
            </a:r>
            <a:r>
              <a:rPr lang="en-US" sz="2400" dirty="0" err="1" smtClean="0">
                <a:solidFill>
                  <a:srgbClr val="FF0000"/>
                </a:solidFill>
                <a:latin typeface="+mj-lt"/>
              </a:rPr>
              <a:t>সঙ্গে</a:t>
            </a:r>
            <a:r>
              <a:rPr lang="en-US" sz="2400" dirty="0" smtClean="0">
                <a:solidFill>
                  <a:srgbClr val="FF0000"/>
                </a:solidFill>
                <a:latin typeface="+mj-lt"/>
              </a:rPr>
              <a:t> </a:t>
            </a:r>
            <a:r>
              <a:rPr lang="en-US" sz="2400" dirty="0" err="1" smtClean="0">
                <a:solidFill>
                  <a:srgbClr val="FF0000"/>
                </a:solidFill>
                <a:latin typeface="+mj-lt"/>
              </a:rPr>
              <a:t>বাংলাকেও</a:t>
            </a:r>
            <a:r>
              <a:rPr lang="en-US" sz="2400" dirty="0">
                <a:solidFill>
                  <a:srgbClr val="FF0000"/>
                </a:solidFill>
                <a:latin typeface="+mj-lt"/>
              </a:rPr>
              <a:t> </a:t>
            </a:r>
            <a:r>
              <a:rPr lang="en-US" sz="2400" dirty="0" err="1" smtClean="0">
                <a:solidFill>
                  <a:srgbClr val="FF0000"/>
                </a:solidFill>
                <a:latin typeface="+mj-lt"/>
              </a:rPr>
              <a:t>গণপরিষদের</a:t>
            </a:r>
            <a:r>
              <a:rPr lang="en-US" sz="2400" dirty="0" smtClean="0">
                <a:solidFill>
                  <a:srgbClr val="FF0000"/>
                </a:solidFill>
                <a:latin typeface="+mj-lt"/>
              </a:rPr>
              <a:t> </a:t>
            </a:r>
            <a:r>
              <a:rPr lang="en-US" sz="2400" dirty="0" err="1" smtClean="0">
                <a:solidFill>
                  <a:srgbClr val="FF0000"/>
                </a:solidFill>
                <a:latin typeface="+mj-lt"/>
              </a:rPr>
              <a:t>অন্যতম</a:t>
            </a:r>
            <a:r>
              <a:rPr lang="en-US" sz="2400" dirty="0" smtClean="0">
                <a:solidFill>
                  <a:srgbClr val="FF0000"/>
                </a:solidFill>
                <a:latin typeface="+mj-lt"/>
              </a:rPr>
              <a:t> </a:t>
            </a:r>
            <a:r>
              <a:rPr lang="en-US" sz="2400" dirty="0" err="1" smtClean="0">
                <a:solidFill>
                  <a:srgbClr val="FF0000"/>
                </a:solidFill>
                <a:latin typeface="+mj-lt"/>
              </a:rPr>
              <a:t>ভাষা</a:t>
            </a:r>
            <a:r>
              <a:rPr lang="en-US" sz="2400" dirty="0" smtClean="0">
                <a:solidFill>
                  <a:srgbClr val="FF0000"/>
                </a:solidFill>
                <a:latin typeface="+mj-lt"/>
              </a:rPr>
              <a:t> </a:t>
            </a:r>
            <a:r>
              <a:rPr lang="en-US" sz="2400" dirty="0" err="1" smtClean="0">
                <a:solidFill>
                  <a:srgbClr val="FF0000"/>
                </a:solidFill>
                <a:latin typeface="+mj-lt"/>
              </a:rPr>
              <a:t>হিসেবে</a:t>
            </a:r>
            <a:r>
              <a:rPr lang="en-US" sz="2400" dirty="0" smtClean="0">
                <a:solidFill>
                  <a:srgbClr val="FF0000"/>
                </a:solidFill>
                <a:latin typeface="+mj-lt"/>
              </a:rPr>
              <a:t> </a:t>
            </a:r>
            <a:r>
              <a:rPr lang="en-US" sz="2400" dirty="0" err="1" smtClean="0">
                <a:solidFill>
                  <a:srgbClr val="FF0000"/>
                </a:solidFill>
                <a:latin typeface="+mj-lt"/>
              </a:rPr>
              <a:t>ব্যবহার</a:t>
            </a:r>
            <a:r>
              <a:rPr lang="en-US" sz="2400" dirty="0" smtClean="0">
                <a:solidFill>
                  <a:srgbClr val="FF0000"/>
                </a:solidFill>
                <a:latin typeface="+mj-lt"/>
              </a:rPr>
              <a:t> </a:t>
            </a:r>
            <a:r>
              <a:rPr lang="en-US" sz="2400" dirty="0" err="1" smtClean="0">
                <a:solidFill>
                  <a:srgbClr val="FF0000"/>
                </a:solidFill>
                <a:latin typeface="+mj-lt"/>
              </a:rPr>
              <a:t>করার</a:t>
            </a:r>
            <a:r>
              <a:rPr lang="en-US" sz="2400" dirty="0" smtClean="0">
                <a:solidFill>
                  <a:srgbClr val="FF0000"/>
                </a:solidFill>
                <a:latin typeface="+mj-lt"/>
              </a:rPr>
              <a:t> </a:t>
            </a:r>
            <a:r>
              <a:rPr lang="en-US" sz="2400" dirty="0" err="1" smtClean="0">
                <a:solidFill>
                  <a:srgbClr val="FF0000"/>
                </a:solidFill>
                <a:latin typeface="+mj-lt"/>
              </a:rPr>
              <a:t>দাবি</a:t>
            </a:r>
            <a:r>
              <a:rPr lang="en-US" sz="2400" dirty="0" smtClean="0">
                <a:solidFill>
                  <a:srgbClr val="FF0000"/>
                </a:solidFill>
                <a:latin typeface="+mj-lt"/>
              </a:rPr>
              <a:t> </a:t>
            </a:r>
            <a:r>
              <a:rPr lang="en-US" sz="2400" dirty="0" err="1" smtClean="0">
                <a:solidFill>
                  <a:srgbClr val="FF0000"/>
                </a:solidFill>
                <a:latin typeface="+mj-lt"/>
              </a:rPr>
              <a:t>উত্থাপন</a:t>
            </a:r>
            <a:r>
              <a:rPr lang="en-US" sz="2400" dirty="0" smtClean="0">
                <a:solidFill>
                  <a:srgbClr val="FF0000"/>
                </a:solidFill>
                <a:latin typeface="+mj-lt"/>
              </a:rPr>
              <a:t> </a:t>
            </a:r>
            <a:r>
              <a:rPr lang="en-US" sz="2400" dirty="0" err="1" smtClean="0">
                <a:solidFill>
                  <a:srgbClr val="FF0000"/>
                </a:solidFill>
                <a:latin typeface="+mj-lt"/>
              </a:rPr>
              <a:t>করেন।</a:t>
            </a:r>
            <a:r>
              <a:rPr lang="en-US" sz="2400" dirty="0" err="1" smtClean="0">
                <a:latin typeface="+mj-lt"/>
              </a:rPr>
              <a:t>কিন্তু</a:t>
            </a:r>
            <a:r>
              <a:rPr lang="en-US" sz="2400" dirty="0" smtClean="0">
                <a:latin typeface="+mj-lt"/>
              </a:rPr>
              <a:t> </a:t>
            </a:r>
            <a:r>
              <a:rPr lang="en-US" sz="2400" dirty="0" err="1" smtClean="0">
                <a:latin typeface="+mj-lt"/>
              </a:rPr>
              <a:t>মুসলিম</a:t>
            </a:r>
            <a:r>
              <a:rPr lang="en-US" sz="2400" dirty="0" smtClean="0">
                <a:latin typeface="+mj-lt"/>
              </a:rPr>
              <a:t> </a:t>
            </a:r>
            <a:r>
              <a:rPr lang="en-US" sz="2400" dirty="0" err="1" smtClean="0">
                <a:latin typeface="+mj-lt"/>
              </a:rPr>
              <a:t>লীগের</a:t>
            </a:r>
            <a:r>
              <a:rPr lang="en-US" sz="2400" dirty="0" smtClean="0">
                <a:latin typeface="+mj-lt"/>
              </a:rPr>
              <a:t> </a:t>
            </a:r>
            <a:r>
              <a:rPr lang="en-US" sz="2400" dirty="0" err="1" smtClean="0">
                <a:latin typeface="+mj-lt"/>
              </a:rPr>
              <a:t>শাসক</a:t>
            </a:r>
            <a:r>
              <a:rPr lang="en-US" sz="2400" dirty="0" smtClean="0">
                <a:latin typeface="+mj-lt"/>
              </a:rPr>
              <a:t> </a:t>
            </a:r>
            <a:r>
              <a:rPr lang="en-US" sz="2400" dirty="0" err="1" smtClean="0">
                <a:latin typeface="+mj-lt"/>
              </a:rPr>
              <a:t>গোষ্টীর</a:t>
            </a:r>
            <a:r>
              <a:rPr lang="en-US" sz="2400" dirty="0" smtClean="0">
                <a:latin typeface="+mj-lt"/>
              </a:rPr>
              <a:t> </a:t>
            </a:r>
            <a:r>
              <a:rPr lang="en-US" sz="2400" dirty="0" err="1" smtClean="0">
                <a:latin typeface="+mj-lt"/>
              </a:rPr>
              <a:t>সদস্যগণ</a:t>
            </a:r>
            <a:r>
              <a:rPr lang="en-US" sz="2400" dirty="0" smtClean="0">
                <a:latin typeface="+mj-lt"/>
              </a:rPr>
              <a:t> এ </a:t>
            </a:r>
            <a:r>
              <a:rPr lang="en-US" sz="2400" dirty="0" err="1" smtClean="0">
                <a:latin typeface="+mj-lt"/>
              </a:rPr>
              <a:t>প্রস্তাবের</a:t>
            </a:r>
            <a:r>
              <a:rPr lang="en-US" sz="2400" dirty="0" smtClean="0">
                <a:latin typeface="+mj-lt"/>
              </a:rPr>
              <a:t> </a:t>
            </a:r>
            <a:r>
              <a:rPr lang="en-US" sz="2400" dirty="0" err="1" smtClean="0">
                <a:latin typeface="+mj-lt"/>
              </a:rPr>
              <a:t>বিরোধিতা</a:t>
            </a:r>
            <a:r>
              <a:rPr lang="en-US" sz="2400" dirty="0" smtClean="0">
                <a:latin typeface="+mj-lt"/>
              </a:rPr>
              <a:t> </a:t>
            </a:r>
            <a:r>
              <a:rPr lang="en-US" sz="2400" dirty="0" err="1" smtClean="0">
                <a:latin typeface="+mj-lt"/>
              </a:rPr>
              <a:t>করে।ফলে</a:t>
            </a:r>
            <a:r>
              <a:rPr lang="en-US" sz="2400" dirty="0" smtClean="0">
                <a:latin typeface="+mj-lt"/>
              </a:rPr>
              <a:t> ১৯৪৮ </a:t>
            </a:r>
            <a:r>
              <a:rPr lang="en-US" sz="2400" dirty="0" err="1" smtClean="0">
                <a:latin typeface="+mj-lt"/>
              </a:rPr>
              <a:t>সালের</a:t>
            </a:r>
            <a:r>
              <a:rPr lang="en-US" sz="2400" dirty="0" smtClean="0">
                <a:latin typeface="+mj-lt"/>
              </a:rPr>
              <a:t> ২৬ </a:t>
            </a:r>
            <a:r>
              <a:rPr lang="en-US" sz="2400" dirty="0" err="1" smtClean="0">
                <a:latin typeface="+mj-lt"/>
              </a:rPr>
              <a:t>ফেব্রুয়ারি</a:t>
            </a:r>
            <a:r>
              <a:rPr lang="en-US" sz="2400" dirty="0" smtClean="0">
                <a:latin typeface="+mj-lt"/>
              </a:rPr>
              <a:t> </a:t>
            </a:r>
            <a:r>
              <a:rPr lang="en-US" sz="2400" dirty="0" err="1" smtClean="0">
                <a:latin typeface="+mj-lt"/>
              </a:rPr>
              <a:t>ছাত্র</a:t>
            </a:r>
            <a:r>
              <a:rPr lang="en-US" sz="2400" dirty="0" smtClean="0">
                <a:latin typeface="+mj-lt"/>
              </a:rPr>
              <a:t> </a:t>
            </a:r>
            <a:r>
              <a:rPr lang="en-US" sz="2400" dirty="0" err="1" smtClean="0">
                <a:latin typeface="+mj-lt"/>
              </a:rPr>
              <a:t>ধর্মঘট</a:t>
            </a:r>
            <a:r>
              <a:rPr lang="en-US" sz="2400" dirty="0" smtClean="0">
                <a:latin typeface="+mj-lt"/>
              </a:rPr>
              <a:t> </a:t>
            </a:r>
            <a:r>
              <a:rPr lang="en-US" sz="2400" dirty="0" err="1" smtClean="0">
                <a:latin typeface="+mj-lt"/>
              </a:rPr>
              <a:t>পালিত</a:t>
            </a:r>
            <a:r>
              <a:rPr lang="en-US" sz="2400" dirty="0" smtClean="0">
                <a:latin typeface="+mj-lt"/>
              </a:rPr>
              <a:t> </a:t>
            </a:r>
            <a:r>
              <a:rPr lang="en-US" sz="2400" dirty="0" err="1" smtClean="0">
                <a:latin typeface="+mj-lt"/>
              </a:rPr>
              <a:t>হয়।পাকিস্তানি</a:t>
            </a:r>
            <a:r>
              <a:rPr lang="en-US" sz="2400" dirty="0" smtClean="0">
                <a:latin typeface="+mj-lt"/>
              </a:rPr>
              <a:t> </a:t>
            </a:r>
            <a:r>
              <a:rPr lang="en-US" sz="2400" dirty="0" err="1" smtClean="0">
                <a:latin typeface="+mj-lt"/>
              </a:rPr>
              <a:t>শাসকগোষ্টীর</a:t>
            </a:r>
            <a:r>
              <a:rPr lang="en-US" sz="2400" dirty="0" smtClean="0">
                <a:latin typeface="+mj-lt"/>
              </a:rPr>
              <a:t> </a:t>
            </a:r>
            <a:r>
              <a:rPr lang="en-US" sz="2400" dirty="0" err="1" smtClean="0">
                <a:latin typeface="+mj-lt"/>
              </a:rPr>
              <a:t>ভাষা</a:t>
            </a:r>
            <a:r>
              <a:rPr lang="en-US" sz="2400" dirty="0" smtClean="0">
                <a:latin typeface="+mj-lt"/>
              </a:rPr>
              <a:t> </a:t>
            </a:r>
            <a:r>
              <a:rPr lang="en-US" sz="2400" dirty="0" err="1" smtClean="0">
                <a:latin typeface="+mj-lt"/>
              </a:rPr>
              <a:t>বিরোধি</a:t>
            </a:r>
            <a:r>
              <a:rPr lang="en-US" sz="2400" dirty="0" smtClean="0">
                <a:latin typeface="+mj-lt"/>
              </a:rPr>
              <a:t> </a:t>
            </a:r>
            <a:r>
              <a:rPr lang="en-US" sz="2400" dirty="0" err="1" smtClean="0">
                <a:latin typeface="+mj-lt"/>
              </a:rPr>
              <a:t>নীতি</a:t>
            </a:r>
            <a:r>
              <a:rPr lang="en-US" sz="2400" dirty="0" smtClean="0">
                <a:latin typeface="+mj-lt"/>
              </a:rPr>
              <a:t> ও </a:t>
            </a:r>
            <a:r>
              <a:rPr lang="en-US" sz="2400" dirty="0" err="1" smtClean="0">
                <a:latin typeface="+mj-lt"/>
              </a:rPr>
              <a:t>কার্যকলাপের</a:t>
            </a:r>
            <a:r>
              <a:rPr lang="en-US" sz="2400" dirty="0" smtClean="0">
                <a:latin typeface="+mj-lt"/>
              </a:rPr>
              <a:t> </a:t>
            </a:r>
            <a:r>
              <a:rPr lang="en-US" sz="2400" dirty="0" err="1" smtClean="0">
                <a:latin typeface="+mj-lt"/>
              </a:rPr>
              <a:t>বিরুদ্ধে</a:t>
            </a:r>
            <a:r>
              <a:rPr lang="en-US" sz="2400" dirty="0" smtClean="0">
                <a:latin typeface="+mj-lt"/>
              </a:rPr>
              <a:t> </a:t>
            </a:r>
            <a:r>
              <a:rPr lang="en-US" sz="2400" dirty="0" err="1" smtClean="0">
                <a:latin typeface="+mj-lt"/>
              </a:rPr>
              <a:t>আন্দোলন</a:t>
            </a:r>
            <a:r>
              <a:rPr lang="en-US" sz="2400" dirty="0" smtClean="0">
                <a:latin typeface="+mj-lt"/>
              </a:rPr>
              <a:t> </a:t>
            </a:r>
            <a:r>
              <a:rPr lang="en-US" sz="2400" dirty="0" err="1" smtClean="0">
                <a:latin typeface="+mj-lt"/>
              </a:rPr>
              <a:t>গড়ে</a:t>
            </a:r>
            <a:r>
              <a:rPr lang="en-US" sz="2400" dirty="0" smtClean="0">
                <a:latin typeface="+mj-lt"/>
              </a:rPr>
              <a:t> </a:t>
            </a:r>
            <a:r>
              <a:rPr lang="en-US" sz="2400" dirty="0" err="1" smtClean="0">
                <a:latin typeface="+mj-lt"/>
              </a:rPr>
              <a:t>তোলার</a:t>
            </a:r>
            <a:r>
              <a:rPr lang="en-US" sz="2400" dirty="0" smtClean="0">
                <a:latin typeface="+mj-lt"/>
              </a:rPr>
              <a:t> </a:t>
            </a:r>
            <a:r>
              <a:rPr lang="en-US" sz="2400" dirty="0" err="1" smtClean="0">
                <a:latin typeface="+mj-lt"/>
              </a:rPr>
              <a:t>লক্ষ্যে</a:t>
            </a:r>
            <a:r>
              <a:rPr lang="en-US" sz="2400" dirty="0" smtClean="0">
                <a:latin typeface="+mj-lt"/>
              </a:rPr>
              <a:t> </a:t>
            </a:r>
            <a:r>
              <a:rPr lang="en-US" sz="2400" dirty="0" smtClean="0">
                <a:solidFill>
                  <a:srgbClr val="FF0000"/>
                </a:solidFill>
                <a:latin typeface="+mj-lt"/>
              </a:rPr>
              <a:t>১৯৪৮ </a:t>
            </a:r>
            <a:r>
              <a:rPr lang="en-US" sz="2400" dirty="0" err="1" smtClean="0">
                <a:solidFill>
                  <a:srgbClr val="FF0000"/>
                </a:solidFill>
                <a:latin typeface="+mj-lt"/>
              </a:rPr>
              <a:t>সালের</a:t>
            </a:r>
            <a:r>
              <a:rPr lang="en-US" sz="2400" dirty="0" smtClean="0">
                <a:solidFill>
                  <a:srgbClr val="FF0000"/>
                </a:solidFill>
                <a:latin typeface="+mj-lt"/>
              </a:rPr>
              <a:t> ২ </a:t>
            </a:r>
            <a:r>
              <a:rPr lang="en-US" sz="2400" dirty="0" err="1" smtClean="0">
                <a:solidFill>
                  <a:srgbClr val="FF0000"/>
                </a:solidFill>
                <a:latin typeface="+mj-lt"/>
              </a:rPr>
              <a:t>মার্চ</a:t>
            </a:r>
            <a:r>
              <a:rPr lang="en-US" sz="2400" dirty="0" smtClean="0">
                <a:solidFill>
                  <a:srgbClr val="FF0000"/>
                </a:solidFill>
                <a:latin typeface="+mj-lt"/>
              </a:rPr>
              <a:t> </a:t>
            </a:r>
            <a:r>
              <a:rPr lang="en-US" sz="2400" dirty="0" err="1" smtClean="0">
                <a:solidFill>
                  <a:srgbClr val="FF0000"/>
                </a:solidFill>
                <a:latin typeface="+mj-lt"/>
              </a:rPr>
              <a:t>পুর্ব</a:t>
            </a:r>
            <a:r>
              <a:rPr lang="en-US" sz="2400" dirty="0" smtClean="0">
                <a:solidFill>
                  <a:srgbClr val="FF0000"/>
                </a:solidFill>
                <a:latin typeface="+mj-lt"/>
              </a:rPr>
              <a:t> </a:t>
            </a:r>
            <a:r>
              <a:rPr lang="en-US" sz="2400" dirty="0" err="1" smtClean="0">
                <a:latin typeface="+mj-lt"/>
              </a:rPr>
              <a:t>পাকিস্তান</a:t>
            </a:r>
            <a:r>
              <a:rPr lang="en-US" sz="2400" dirty="0" smtClean="0">
                <a:latin typeface="+mj-lt"/>
              </a:rPr>
              <a:t> </a:t>
            </a:r>
            <a:r>
              <a:rPr lang="en-US" sz="2400" dirty="0" err="1" smtClean="0">
                <a:latin typeface="+mj-lt"/>
              </a:rPr>
              <a:t>মুসলিম</a:t>
            </a:r>
            <a:r>
              <a:rPr lang="en-US" sz="2400" dirty="0" smtClean="0">
                <a:latin typeface="+mj-lt"/>
              </a:rPr>
              <a:t> </a:t>
            </a:r>
            <a:r>
              <a:rPr lang="en-US" sz="2400" dirty="0" err="1" smtClean="0">
                <a:latin typeface="+mj-lt"/>
              </a:rPr>
              <a:t>ছাত্র</a:t>
            </a:r>
            <a:r>
              <a:rPr lang="en-US" sz="2400" dirty="0" smtClean="0">
                <a:latin typeface="+mj-lt"/>
              </a:rPr>
              <a:t> </a:t>
            </a:r>
            <a:r>
              <a:rPr lang="en-US" sz="2400" dirty="0" err="1" smtClean="0">
                <a:latin typeface="+mj-lt"/>
              </a:rPr>
              <a:t>লীগ,বিশ্ববিদ্যলয়ের</a:t>
            </a:r>
            <a:r>
              <a:rPr lang="en-US" sz="2400" dirty="0" smtClean="0">
                <a:latin typeface="+mj-lt"/>
              </a:rPr>
              <a:t> </a:t>
            </a:r>
            <a:r>
              <a:rPr lang="en-US" sz="2400" dirty="0" err="1" smtClean="0">
                <a:latin typeface="+mj-lt"/>
              </a:rPr>
              <a:t>বিভিন্ন</a:t>
            </a:r>
            <a:r>
              <a:rPr lang="en-US" sz="2400" dirty="0" smtClean="0">
                <a:latin typeface="+mj-lt"/>
              </a:rPr>
              <a:t> </a:t>
            </a:r>
            <a:r>
              <a:rPr lang="en-US" sz="2400" dirty="0" err="1" smtClean="0">
                <a:latin typeface="+mj-lt"/>
              </a:rPr>
              <a:t>ছাত্রাবাস</a:t>
            </a:r>
            <a:r>
              <a:rPr lang="en-US" sz="2400" dirty="0" smtClean="0">
                <a:latin typeface="+mj-lt"/>
              </a:rPr>
              <a:t> ও </a:t>
            </a:r>
            <a:r>
              <a:rPr lang="en-US" sz="2400" dirty="0" err="1" smtClean="0">
                <a:latin typeface="+mj-lt"/>
              </a:rPr>
              <a:t>তমুদ্দুন</a:t>
            </a:r>
            <a:r>
              <a:rPr lang="en-US" sz="2400" dirty="0" smtClean="0">
                <a:latin typeface="+mj-lt"/>
              </a:rPr>
              <a:t> </a:t>
            </a:r>
            <a:r>
              <a:rPr lang="en-US" sz="2400" dirty="0" err="1" smtClean="0">
                <a:latin typeface="+mj-lt"/>
              </a:rPr>
              <a:t>মজলিসের</a:t>
            </a:r>
            <a:r>
              <a:rPr lang="en-US" sz="2400" dirty="0" smtClean="0">
                <a:latin typeface="+mj-lt"/>
              </a:rPr>
              <a:t> </a:t>
            </a:r>
            <a:r>
              <a:rPr lang="en-US" sz="2400" dirty="0" err="1" smtClean="0">
                <a:latin typeface="+mj-lt"/>
              </a:rPr>
              <a:t>যৌথ</a:t>
            </a:r>
            <a:r>
              <a:rPr lang="en-US" sz="2400" dirty="0" smtClean="0">
                <a:latin typeface="+mj-lt"/>
              </a:rPr>
              <a:t> </a:t>
            </a:r>
            <a:r>
              <a:rPr lang="en-US" sz="2400" dirty="0" err="1" smtClean="0">
                <a:latin typeface="+mj-lt"/>
              </a:rPr>
              <a:t>উদ্যোগে</a:t>
            </a:r>
            <a:r>
              <a:rPr lang="en-US" sz="2400" dirty="0" smtClean="0">
                <a:latin typeface="+mj-lt"/>
              </a:rPr>
              <a:t> </a:t>
            </a:r>
            <a:r>
              <a:rPr lang="en-US" sz="2400" dirty="0" err="1" smtClean="0">
                <a:latin typeface="+mj-lt"/>
              </a:rPr>
              <a:t>ফজলুল</a:t>
            </a:r>
            <a:r>
              <a:rPr lang="en-US" sz="2400" dirty="0" smtClean="0">
                <a:latin typeface="+mj-lt"/>
              </a:rPr>
              <a:t> </a:t>
            </a:r>
            <a:r>
              <a:rPr lang="en-US" sz="2400" dirty="0" err="1" smtClean="0">
                <a:latin typeface="+mj-lt"/>
              </a:rPr>
              <a:t>হক</a:t>
            </a:r>
            <a:r>
              <a:rPr lang="en-US" sz="2400" dirty="0" smtClean="0">
                <a:latin typeface="+mj-lt"/>
              </a:rPr>
              <a:t> </a:t>
            </a:r>
            <a:r>
              <a:rPr lang="en-US" sz="2400" dirty="0" err="1" smtClean="0">
                <a:latin typeface="+mj-lt"/>
              </a:rPr>
              <a:t>হলে</a:t>
            </a:r>
            <a:r>
              <a:rPr lang="en-US" sz="2400" dirty="0" smtClean="0">
                <a:latin typeface="+mj-lt"/>
              </a:rPr>
              <a:t> </a:t>
            </a:r>
            <a:r>
              <a:rPr lang="en-US" sz="2400" dirty="0" err="1" smtClean="0">
                <a:latin typeface="+mj-lt"/>
              </a:rPr>
              <a:t>সাংস্কৃতিক</a:t>
            </a:r>
            <a:r>
              <a:rPr lang="en-US" sz="2400" dirty="0" smtClean="0">
                <a:latin typeface="+mj-lt"/>
              </a:rPr>
              <a:t> ও </a:t>
            </a:r>
            <a:r>
              <a:rPr lang="en-US" sz="2400" dirty="0" err="1" smtClean="0">
                <a:latin typeface="+mj-lt"/>
              </a:rPr>
              <a:t>রাজনৈতিক</a:t>
            </a:r>
            <a:r>
              <a:rPr lang="en-US" sz="2400" dirty="0" smtClean="0">
                <a:latin typeface="+mj-lt"/>
              </a:rPr>
              <a:t> </a:t>
            </a:r>
            <a:r>
              <a:rPr lang="en-US" sz="2400" dirty="0" err="1" smtClean="0">
                <a:latin typeface="+mj-lt"/>
              </a:rPr>
              <a:t>কর্মীদের</a:t>
            </a:r>
            <a:r>
              <a:rPr lang="en-US" sz="2400" dirty="0" smtClean="0">
                <a:latin typeface="+mj-lt"/>
              </a:rPr>
              <a:t> </a:t>
            </a:r>
            <a:r>
              <a:rPr lang="en-US" sz="2400" dirty="0" err="1" smtClean="0">
                <a:latin typeface="+mj-lt"/>
              </a:rPr>
              <a:t>একটি</a:t>
            </a:r>
            <a:r>
              <a:rPr lang="en-US" sz="2400" dirty="0" smtClean="0">
                <a:latin typeface="+mj-lt"/>
              </a:rPr>
              <a:t> </a:t>
            </a:r>
            <a:r>
              <a:rPr lang="en-US" sz="2400" dirty="0" err="1" smtClean="0">
                <a:latin typeface="+mj-lt"/>
              </a:rPr>
              <a:t>সভা</a:t>
            </a:r>
            <a:r>
              <a:rPr lang="en-US" sz="2400" dirty="0" smtClean="0">
                <a:latin typeface="+mj-lt"/>
              </a:rPr>
              <a:t> </a:t>
            </a:r>
            <a:r>
              <a:rPr lang="en-US" sz="2400" dirty="0" err="1" smtClean="0">
                <a:latin typeface="+mj-lt"/>
              </a:rPr>
              <a:t>অনুষ্ঠিত</a:t>
            </a:r>
            <a:r>
              <a:rPr lang="en-US" sz="2400" dirty="0" smtClean="0">
                <a:latin typeface="+mj-lt"/>
              </a:rPr>
              <a:t> </a:t>
            </a:r>
            <a:r>
              <a:rPr lang="en-US" sz="2400" dirty="0" err="1" smtClean="0">
                <a:latin typeface="+mj-lt"/>
              </a:rPr>
              <a:t>হয়</a:t>
            </a:r>
            <a:r>
              <a:rPr lang="en-US" sz="2400" dirty="0" smtClean="0">
                <a:latin typeface="+mj-lt"/>
              </a:rPr>
              <a:t>।</a:t>
            </a:r>
            <a:endParaRPr lang="en-US" sz="2400" dirty="0"/>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795131"/>
            <a:ext cx="1828800" cy="2464530"/>
          </a:xfrm>
          <a:prstGeom prst="rect">
            <a:avLst/>
          </a:prstGeom>
        </p:spPr>
      </p:pic>
      <p:sp>
        <p:nvSpPr>
          <p:cNvPr id="4" name="TextBox 3"/>
          <p:cNvSpPr txBox="1"/>
          <p:nvPr/>
        </p:nvSpPr>
        <p:spPr>
          <a:xfrm>
            <a:off x="7315200" y="3410771"/>
            <a:ext cx="1828800" cy="523220"/>
          </a:xfrm>
          <a:prstGeom prst="rect">
            <a:avLst/>
          </a:prstGeom>
          <a:noFill/>
        </p:spPr>
        <p:txBody>
          <a:bodyPr wrap="square" rtlCol="0">
            <a:spAutoFit/>
          </a:bodyPr>
          <a:lstStyle/>
          <a:p>
            <a:pPr algn="ctr"/>
            <a:r>
              <a:rPr lang="bn-IN" sz="2800" dirty="0">
                <a:solidFill>
                  <a:schemeClr val="tx1">
                    <a:lumMod val="95000"/>
                    <a:lumOff val="5000"/>
                  </a:schemeClr>
                </a:solidFill>
                <a:latin typeface="NikoshBAN" panose="02000000000000000000" pitchFamily="2" charset="0"/>
                <a:cs typeface="NikoshBAN" panose="02000000000000000000" pitchFamily="2" charset="0"/>
              </a:rPr>
              <a:t>ধীরেন্দ্রনাথ </a:t>
            </a:r>
            <a:r>
              <a:rPr lang="bn-IN" sz="2800" dirty="0" smtClean="0">
                <a:solidFill>
                  <a:schemeClr val="tx1">
                    <a:lumMod val="95000"/>
                    <a:lumOff val="5000"/>
                  </a:schemeClr>
                </a:solidFill>
                <a:latin typeface="NikoshBAN" panose="02000000000000000000" pitchFamily="2" charset="0"/>
                <a:cs typeface="NikoshBAN" panose="02000000000000000000" pitchFamily="2" charset="0"/>
              </a:rPr>
              <a:t>দত্ত</a:t>
            </a:r>
            <a:endParaRPr lang="en-US" sz="28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48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81C642-02C4-40E7-950B-5A23493CF77F}" type="datetime1">
              <a:rPr lang="en-US" smtClean="0"/>
              <a:t>8/10/2020</a:t>
            </a:fld>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23</a:t>
            </a:fld>
            <a:endParaRPr lang="en-US"/>
          </a:p>
        </p:txBody>
      </p:sp>
      <p:sp>
        <p:nvSpPr>
          <p:cNvPr id="3" name="TextBox 2"/>
          <p:cNvSpPr txBox="1"/>
          <p:nvPr/>
        </p:nvSpPr>
        <p:spPr>
          <a:xfrm>
            <a:off x="0" y="0"/>
            <a:ext cx="9144000" cy="6678751"/>
          </a:xfrm>
          <a:prstGeom prst="rect">
            <a:avLst/>
          </a:prstGeom>
          <a:noFill/>
        </p:spPr>
        <p:txBody>
          <a:bodyPr wrap="square" rtlCol="0">
            <a:spAutoFit/>
          </a:bodyPr>
          <a:lstStyle/>
          <a:p>
            <a:pPr algn="just"/>
            <a:r>
              <a:rPr lang="en-US" sz="2800" dirty="0" smtClean="0">
                <a:latin typeface="+mj-lt"/>
              </a:rPr>
              <a:t>	এ </a:t>
            </a:r>
            <a:r>
              <a:rPr lang="en-US" sz="2800" dirty="0" err="1">
                <a:latin typeface="+mj-lt"/>
              </a:rPr>
              <a:t>সভায়</a:t>
            </a:r>
            <a:r>
              <a:rPr lang="en-US" sz="2800" dirty="0">
                <a:latin typeface="+mj-lt"/>
              </a:rPr>
              <a:t> </a:t>
            </a:r>
            <a:r>
              <a:rPr lang="en-US" sz="2800" dirty="0" err="1">
                <a:latin typeface="+mj-lt"/>
              </a:rPr>
              <a:t>ভাষা</a:t>
            </a:r>
            <a:r>
              <a:rPr lang="en-US" sz="2800" dirty="0">
                <a:latin typeface="+mj-lt"/>
              </a:rPr>
              <a:t> </a:t>
            </a:r>
            <a:r>
              <a:rPr lang="en-US" sz="2800" dirty="0" err="1">
                <a:latin typeface="+mj-lt"/>
              </a:rPr>
              <a:t>আন্দোলনকে</a:t>
            </a:r>
            <a:r>
              <a:rPr lang="en-US" sz="2800" dirty="0">
                <a:latin typeface="+mj-lt"/>
              </a:rPr>
              <a:t> </a:t>
            </a:r>
            <a:r>
              <a:rPr lang="en-US" sz="2800" dirty="0" err="1">
                <a:latin typeface="+mj-lt"/>
              </a:rPr>
              <a:t>সাংগঠনিক</a:t>
            </a:r>
            <a:r>
              <a:rPr lang="en-US" sz="2800" dirty="0">
                <a:latin typeface="+mj-lt"/>
              </a:rPr>
              <a:t> </a:t>
            </a:r>
            <a:r>
              <a:rPr lang="en-US" sz="2800" dirty="0" err="1">
                <a:latin typeface="+mj-lt"/>
              </a:rPr>
              <a:t>রূপ</a:t>
            </a:r>
            <a:r>
              <a:rPr lang="en-US" sz="2800" dirty="0">
                <a:latin typeface="+mj-lt"/>
              </a:rPr>
              <a:t> </a:t>
            </a:r>
            <a:r>
              <a:rPr lang="en-US" sz="2800" dirty="0" err="1">
                <a:latin typeface="+mj-lt"/>
              </a:rPr>
              <a:t>দেওয়া</a:t>
            </a:r>
            <a:r>
              <a:rPr lang="en-US" sz="2800" dirty="0">
                <a:latin typeface="+mj-lt"/>
              </a:rPr>
              <a:t> </a:t>
            </a:r>
            <a:r>
              <a:rPr lang="en-US" sz="2800" dirty="0" err="1">
                <a:latin typeface="+mj-lt"/>
              </a:rPr>
              <a:t>এবং</a:t>
            </a:r>
            <a:r>
              <a:rPr lang="en-US" sz="2800" dirty="0">
                <a:latin typeface="+mj-lt"/>
              </a:rPr>
              <a:t> </a:t>
            </a:r>
            <a:r>
              <a:rPr lang="en-US" sz="2800" dirty="0" err="1">
                <a:latin typeface="+mj-lt"/>
              </a:rPr>
              <a:t>সুষ্ঠভাবে</a:t>
            </a:r>
            <a:r>
              <a:rPr lang="en-US" sz="2800" dirty="0">
                <a:latin typeface="+mj-lt"/>
              </a:rPr>
              <a:t> </a:t>
            </a:r>
            <a:r>
              <a:rPr lang="en-US" sz="2800" dirty="0" err="1">
                <a:latin typeface="+mj-lt"/>
              </a:rPr>
              <a:t>পরিচালনার</a:t>
            </a:r>
            <a:r>
              <a:rPr lang="en-US" sz="2800" dirty="0">
                <a:latin typeface="+mj-lt"/>
              </a:rPr>
              <a:t> </a:t>
            </a:r>
            <a:r>
              <a:rPr lang="en-US" sz="2800" dirty="0" err="1">
                <a:latin typeface="+mj-lt"/>
              </a:rPr>
              <a:t>উদ্দেশ্যে</a:t>
            </a:r>
            <a:r>
              <a:rPr lang="en-US" sz="2800" dirty="0">
                <a:latin typeface="+mj-lt"/>
              </a:rPr>
              <a:t> </a:t>
            </a:r>
            <a:r>
              <a:rPr lang="en-US" sz="2800" dirty="0" err="1">
                <a:latin typeface="+mj-lt"/>
              </a:rPr>
              <a:t>একটি</a:t>
            </a:r>
            <a:r>
              <a:rPr lang="en-US" sz="2800" dirty="0">
                <a:latin typeface="+mj-lt"/>
              </a:rPr>
              <a:t> </a:t>
            </a:r>
            <a:r>
              <a:rPr lang="en-US" sz="2800" dirty="0" err="1">
                <a:latin typeface="+mj-lt"/>
              </a:rPr>
              <a:t>ব্যাপক</a:t>
            </a:r>
            <a:r>
              <a:rPr lang="en-US" sz="2800" dirty="0">
                <a:latin typeface="+mj-lt"/>
              </a:rPr>
              <a:t> </a:t>
            </a:r>
            <a:r>
              <a:rPr lang="en-US" sz="2800" dirty="0" err="1">
                <a:latin typeface="+mj-lt"/>
              </a:rPr>
              <a:t>ভিত্তিক</a:t>
            </a:r>
            <a:r>
              <a:rPr lang="en-US" sz="2800" dirty="0">
                <a:latin typeface="+mj-lt"/>
              </a:rPr>
              <a:t> </a:t>
            </a:r>
            <a:r>
              <a:rPr lang="en-US" sz="2800" dirty="0" err="1">
                <a:latin typeface="+mj-lt"/>
              </a:rPr>
              <a:t>সংগ্রাম</a:t>
            </a:r>
            <a:r>
              <a:rPr lang="en-US" sz="2800" dirty="0">
                <a:latin typeface="+mj-lt"/>
              </a:rPr>
              <a:t> </a:t>
            </a:r>
            <a:r>
              <a:rPr lang="en-US" sz="2800" dirty="0" err="1">
                <a:latin typeface="+mj-lt"/>
              </a:rPr>
              <a:t>পরিষদ</a:t>
            </a:r>
            <a:r>
              <a:rPr lang="en-US" sz="2800" dirty="0">
                <a:latin typeface="+mj-lt"/>
              </a:rPr>
              <a:t> </a:t>
            </a:r>
            <a:r>
              <a:rPr lang="en-US" sz="2800" dirty="0" err="1">
                <a:latin typeface="+mj-lt"/>
              </a:rPr>
              <a:t>গঠনের</a:t>
            </a:r>
            <a:r>
              <a:rPr lang="en-US" sz="2800" dirty="0">
                <a:latin typeface="+mj-lt"/>
              </a:rPr>
              <a:t> </a:t>
            </a:r>
            <a:r>
              <a:rPr lang="en-US" sz="2800" dirty="0" err="1" smtClean="0">
                <a:latin typeface="+mj-lt"/>
              </a:rPr>
              <a:t>সিদ্ধান্ত</a:t>
            </a:r>
            <a:r>
              <a:rPr lang="en-US" sz="2800" dirty="0" smtClean="0">
                <a:latin typeface="+mj-lt"/>
              </a:rPr>
              <a:t> </a:t>
            </a:r>
            <a:r>
              <a:rPr lang="en-US" sz="2800" dirty="0" err="1" smtClean="0">
                <a:latin typeface="+mj-lt"/>
              </a:rPr>
              <a:t>নেওয়া</a:t>
            </a:r>
            <a:r>
              <a:rPr lang="en-US" sz="2800" dirty="0" smtClean="0">
                <a:latin typeface="+mj-lt"/>
              </a:rPr>
              <a:t> </a:t>
            </a:r>
            <a:r>
              <a:rPr lang="en-US" sz="2800" dirty="0" err="1">
                <a:latin typeface="+mj-lt"/>
              </a:rPr>
              <a:t>হয়।এই</a:t>
            </a:r>
            <a:r>
              <a:rPr lang="en-US" sz="2800" dirty="0">
                <a:latin typeface="+mj-lt"/>
              </a:rPr>
              <a:t> </a:t>
            </a:r>
            <a:r>
              <a:rPr lang="en-US" sz="2800" dirty="0" err="1">
                <a:latin typeface="+mj-lt"/>
              </a:rPr>
              <a:t>সিদ্ধান্তের</a:t>
            </a:r>
            <a:r>
              <a:rPr lang="en-US" sz="2800" dirty="0">
                <a:latin typeface="+mj-lt"/>
              </a:rPr>
              <a:t> </a:t>
            </a:r>
            <a:r>
              <a:rPr lang="en-US" sz="2800" dirty="0" err="1">
                <a:latin typeface="+mj-lt"/>
              </a:rPr>
              <a:t>দ্বারা</a:t>
            </a:r>
            <a:r>
              <a:rPr lang="en-US" sz="2800" dirty="0">
                <a:latin typeface="+mj-lt"/>
              </a:rPr>
              <a:t> </a:t>
            </a:r>
            <a:r>
              <a:rPr lang="en-US" sz="2800" dirty="0" err="1">
                <a:latin typeface="+mj-lt"/>
              </a:rPr>
              <a:t>গঠিত</a:t>
            </a:r>
            <a:r>
              <a:rPr lang="en-US" sz="2800" dirty="0">
                <a:latin typeface="+mj-lt"/>
              </a:rPr>
              <a:t> </a:t>
            </a:r>
            <a:r>
              <a:rPr lang="en-US" sz="2800" dirty="0" err="1">
                <a:latin typeface="+mj-lt"/>
              </a:rPr>
              <a:t>হয়</a:t>
            </a:r>
            <a:r>
              <a:rPr lang="en-US" sz="2800" dirty="0">
                <a:latin typeface="+mj-lt"/>
              </a:rPr>
              <a:t> “</a:t>
            </a:r>
            <a:r>
              <a:rPr lang="en-US" sz="2800" dirty="0" err="1">
                <a:latin typeface="+mj-lt"/>
              </a:rPr>
              <a:t>রাষ্ট্রভাষা</a:t>
            </a:r>
            <a:r>
              <a:rPr lang="en-US" sz="2800" dirty="0">
                <a:latin typeface="+mj-lt"/>
              </a:rPr>
              <a:t> </a:t>
            </a:r>
            <a:r>
              <a:rPr lang="en-US" sz="2800" dirty="0" err="1">
                <a:latin typeface="+mj-lt"/>
              </a:rPr>
              <a:t>সংগ্রাম</a:t>
            </a:r>
            <a:r>
              <a:rPr lang="en-US" sz="2800" dirty="0">
                <a:latin typeface="+mj-lt"/>
              </a:rPr>
              <a:t> </a:t>
            </a:r>
            <a:r>
              <a:rPr lang="en-US" sz="2800" dirty="0" err="1">
                <a:latin typeface="+mj-lt"/>
              </a:rPr>
              <a:t>পরিষদ”এবং</a:t>
            </a:r>
            <a:r>
              <a:rPr lang="en-US" sz="2800" dirty="0">
                <a:latin typeface="+mj-lt"/>
              </a:rPr>
              <a:t> এ </a:t>
            </a:r>
            <a:r>
              <a:rPr lang="en-US" sz="2800" dirty="0" err="1">
                <a:latin typeface="+mj-lt"/>
              </a:rPr>
              <a:t>পরিষদের</a:t>
            </a:r>
            <a:r>
              <a:rPr lang="en-US" sz="2800" dirty="0">
                <a:latin typeface="+mj-lt"/>
              </a:rPr>
              <a:t> </a:t>
            </a:r>
            <a:r>
              <a:rPr lang="en-US" sz="2800" dirty="0" err="1">
                <a:latin typeface="+mj-lt"/>
              </a:rPr>
              <a:t>আহবায়ক</a:t>
            </a:r>
            <a:r>
              <a:rPr lang="en-US" sz="2800" dirty="0">
                <a:latin typeface="+mj-lt"/>
              </a:rPr>
              <a:t> </a:t>
            </a:r>
            <a:r>
              <a:rPr lang="en-US" sz="2800" dirty="0" err="1">
                <a:latin typeface="+mj-lt"/>
              </a:rPr>
              <a:t>মনোনিত</a:t>
            </a:r>
            <a:r>
              <a:rPr lang="en-US" sz="2800" dirty="0">
                <a:latin typeface="+mj-lt"/>
              </a:rPr>
              <a:t> </a:t>
            </a:r>
            <a:r>
              <a:rPr lang="en-US" sz="2800" dirty="0" err="1">
                <a:latin typeface="+mj-lt"/>
              </a:rPr>
              <a:t>হন</a:t>
            </a:r>
            <a:r>
              <a:rPr lang="en-US" sz="2800" dirty="0">
                <a:latin typeface="+mj-lt"/>
              </a:rPr>
              <a:t> </a:t>
            </a:r>
            <a:r>
              <a:rPr lang="en-US" sz="2800" dirty="0" err="1">
                <a:latin typeface="+mj-lt"/>
              </a:rPr>
              <a:t>শামসুল</a:t>
            </a:r>
            <a:r>
              <a:rPr lang="en-US" sz="2800" dirty="0">
                <a:latin typeface="+mj-lt"/>
              </a:rPr>
              <a:t> </a:t>
            </a:r>
            <a:r>
              <a:rPr lang="en-US" sz="2800" dirty="0" err="1">
                <a:latin typeface="+mj-lt"/>
              </a:rPr>
              <a:t>আলম</a:t>
            </a:r>
            <a:r>
              <a:rPr lang="en-US" sz="2800" dirty="0">
                <a:latin typeface="+mj-lt"/>
              </a:rPr>
              <a:t>।</a:t>
            </a:r>
          </a:p>
          <a:p>
            <a:pPr algn="just"/>
            <a:r>
              <a:rPr lang="en-US" sz="3600" dirty="0">
                <a:latin typeface="+mj-lt"/>
                <a:cs typeface="NikoshBAN" panose="02000000000000000000" pitchFamily="2" charset="0"/>
              </a:rPr>
              <a:t>	</a:t>
            </a:r>
            <a:r>
              <a:rPr lang="en-US" sz="3600" dirty="0" err="1">
                <a:latin typeface="+mj-lt"/>
                <a:cs typeface="NikoshBAN" panose="02000000000000000000" pitchFamily="2" charset="0"/>
              </a:rPr>
              <a:t>সংগ্রাম</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পরিষদের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উদ্যোগে</a:t>
            </a:r>
            <a:r>
              <a:rPr lang="en-US" sz="3600" dirty="0">
                <a:latin typeface="+mj-lt"/>
                <a:cs typeface="NikoshBAN" panose="02000000000000000000" pitchFamily="2" charset="0"/>
              </a:rPr>
              <a:t> ১৯৪৮ </a:t>
            </a:r>
            <a:r>
              <a:rPr lang="en-US" sz="3600" dirty="0" err="1">
                <a:latin typeface="+mj-lt"/>
                <a:cs typeface="NikoshBAN" panose="02000000000000000000" pitchFamily="2" charset="0"/>
              </a:rPr>
              <a:t>সালের</a:t>
            </a:r>
            <a:r>
              <a:rPr lang="en-US" sz="3600" dirty="0">
                <a:latin typeface="+mj-lt"/>
                <a:cs typeface="NikoshBAN" panose="02000000000000000000" pitchFamily="2" charset="0"/>
              </a:rPr>
              <a:t> ১১ </a:t>
            </a:r>
            <a:r>
              <a:rPr lang="en-US" sz="3600" dirty="0" err="1">
                <a:latin typeface="+mj-lt"/>
                <a:cs typeface="NikoshBAN" panose="02000000000000000000" pitchFamily="2" charset="0"/>
              </a:rPr>
              <a:t>মার্চ</a:t>
            </a:r>
            <a:r>
              <a:rPr lang="en-US" sz="3600" dirty="0">
                <a:latin typeface="+mj-lt"/>
                <a:cs typeface="NikoshBAN" panose="02000000000000000000" pitchFamily="2" charset="0"/>
              </a:rPr>
              <a:t> </a:t>
            </a:r>
            <a:r>
              <a:rPr lang="en-US" sz="3600" dirty="0" err="1">
                <a:latin typeface="+mj-lt"/>
                <a:cs typeface="NikoshBAN" panose="02000000000000000000" pitchFamily="2" charset="0"/>
              </a:rPr>
              <a:t>রাষ্ট্রভাষা</a:t>
            </a:r>
            <a:r>
              <a:rPr lang="en-US" sz="3600" dirty="0">
                <a:latin typeface="+mj-lt"/>
                <a:cs typeface="NikoshBAN" panose="02000000000000000000" pitchFamily="2" charset="0"/>
              </a:rPr>
              <a:t> </a:t>
            </a:r>
            <a:r>
              <a:rPr lang="en-US" sz="3600" dirty="0" err="1">
                <a:latin typeface="+mj-lt"/>
                <a:cs typeface="NikoshBAN" panose="02000000000000000000" pitchFamily="2" charset="0"/>
              </a:rPr>
              <a:t>বাংলার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দাবীতে</a:t>
            </a:r>
            <a:r>
              <a:rPr lang="en-US" sz="3600" dirty="0">
                <a:latin typeface="+mj-lt"/>
                <a:cs typeface="NikoshBAN" panose="02000000000000000000" pitchFamily="2" charset="0"/>
              </a:rPr>
              <a:t> </a:t>
            </a:r>
            <a:r>
              <a:rPr lang="en-US" sz="3600" dirty="0" err="1">
                <a:latin typeface="+mj-lt"/>
                <a:cs typeface="NikoshBAN" panose="02000000000000000000" pitchFamily="2" charset="0"/>
              </a:rPr>
              <a:t>সমগ্র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পুর্ব</a:t>
            </a:r>
            <a:r>
              <a:rPr lang="en-US" sz="3600" dirty="0">
                <a:latin typeface="+mj-lt"/>
                <a:cs typeface="NikoshBAN" panose="02000000000000000000" pitchFamily="2" charset="0"/>
              </a:rPr>
              <a:t> </a:t>
            </a:r>
            <a:r>
              <a:rPr lang="en-US" sz="3600" dirty="0" err="1">
                <a:latin typeface="+mj-lt"/>
                <a:cs typeface="NikoshBAN" panose="02000000000000000000" pitchFamily="2" charset="0"/>
              </a:rPr>
              <a:t>বাংলায়</a:t>
            </a:r>
            <a:r>
              <a:rPr lang="en-US" sz="3600" dirty="0">
                <a:latin typeface="+mj-lt"/>
                <a:cs typeface="NikoshBAN" panose="02000000000000000000" pitchFamily="2" charset="0"/>
              </a:rPr>
              <a:t> </a:t>
            </a:r>
            <a:r>
              <a:rPr lang="en-US" sz="3600" dirty="0" err="1">
                <a:latin typeface="+mj-lt"/>
                <a:cs typeface="NikoshBAN" panose="02000000000000000000" pitchFamily="2" charset="0"/>
              </a:rPr>
              <a:t>ধর্মঘট</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পালিত</a:t>
            </a:r>
            <a:r>
              <a:rPr lang="en-US" sz="3600" dirty="0">
                <a:latin typeface="+mj-lt"/>
                <a:cs typeface="NikoshBAN" panose="02000000000000000000" pitchFamily="2" charset="0"/>
              </a:rPr>
              <a:t> </a:t>
            </a:r>
            <a:r>
              <a:rPr lang="en-US" sz="3600" dirty="0" err="1">
                <a:latin typeface="+mj-lt"/>
                <a:cs typeface="NikoshBAN" panose="02000000000000000000" pitchFamily="2" charset="0"/>
              </a:rPr>
              <a:t>হয়</a:t>
            </a:r>
            <a:r>
              <a:rPr lang="en-US" sz="3600" dirty="0">
                <a:latin typeface="+mj-lt"/>
                <a:cs typeface="NikoshBAN" panose="02000000000000000000" pitchFamily="2" charset="0"/>
              </a:rPr>
              <a:t> </a:t>
            </a:r>
            <a:r>
              <a:rPr lang="en-US" sz="3600" dirty="0" err="1">
                <a:latin typeface="+mj-lt"/>
                <a:cs typeface="NikoshBAN" panose="02000000000000000000" pitchFamily="2" charset="0"/>
              </a:rPr>
              <a:t>এবং</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পুলিশ</a:t>
            </a:r>
            <a:r>
              <a:rPr lang="en-US" sz="3600" dirty="0">
                <a:latin typeface="+mj-lt"/>
                <a:cs typeface="NikoshBAN" panose="02000000000000000000" pitchFamily="2" charset="0"/>
              </a:rPr>
              <a:t> </a:t>
            </a:r>
            <a:r>
              <a:rPr lang="en-US" sz="3600" dirty="0" err="1">
                <a:latin typeface="+mj-lt"/>
                <a:cs typeface="NikoshBAN" panose="02000000000000000000" pitchFamily="2" charset="0"/>
              </a:rPr>
              <a:t>অনেককে</a:t>
            </a:r>
            <a:r>
              <a:rPr lang="en-US" sz="3600" dirty="0">
                <a:latin typeface="+mj-lt"/>
                <a:cs typeface="NikoshBAN" panose="02000000000000000000" pitchFamily="2" charset="0"/>
              </a:rPr>
              <a:t> </a:t>
            </a:r>
            <a:r>
              <a:rPr lang="en-US" sz="3600" dirty="0" err="1">
                <a:latin typeface="+mj-lt"/>
                <a:cs typeface="NikoshBAN" panose="02000000000000000000" pitchFamily="2" charset="0"/>
              </a:rPr>
              <a:t>গ্রেপ্তার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করে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এবং</a:t>
            </a:r>
            <a:r>
              <a:rPr lang="en-US" sz="3600" dirty="0">
                <a:latin typeface="+mj-lt"/>
                <a:cs typeface="NikoshBAN" panose="02000000000000000000" pitchFamily="2" charset="0"/>
              </a:rPr>
              <a:t> </a:t>
            </a:r>
            <a:r>
              <a:rPr lang="en-US" sz="3600" dirty="0" err="1">
                <a:latin typeface="+mj-lt"/>
                <a:cs typeface="NikoshBAN" panose="02000000000000000000" pitchFamily="2" charset="0"/>
              </a:rPr>
              <a:t>বহু</a:t>
            </a:r>
            <a:r>
              <a:rPr lang="en-US" sz="3600" dirty="0">
                <a:latin typeface="+mj-lt"/>
                <a:cs typeface="NikoshBAN" panose="02000000000000000000" pitchFamily="2" charset="0"/>
              </a:rPr>
              <a:t> </a:t>
            </a:r>
            <a:r>
              <a:rPr lang="en-US" sz="3600" dirty="0" err="1">
                <a:latin typeface="+mj-lt"/>
                <a:cs typeface="NikoshBAN" panose="02000000000000000000" pitchFamily="2" charset="0"/>
              </a:rPr>
              <a:t>ছাত্র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আহত</a:t>
            </a:r>
            <a:r>
              <a:rPr lang="en-US" sz="3600" dirty="0">
                <a:latin typeface="+mj-lt"/>
                <a:cs typeface="NikoshBAN" panose="02000000000000000000" pitchFamily="2" charset="0"/>
              </a:rPr>
              <a:t> </a:t>
            </a:r>
            <a:r>
              <a:rPr lang="en-US" sz="3600" dirty="0" err="1">
                <a:latin typeface="+mj-lt"/>
                <a:cs typeface="NikoshBAN" panose="02000000000000000000" pitchFamily="2" charset="0"/>
              </a:rPr>
              <a:t>হয়।এ</a:t>
            </a:r>
            <a:r>
              <a:rPr lang="en-US" sz="3600" dirty="0">
                <a:latin typeface="+mj-lt"/>
                <a:cs typeface="NikoshBAN" panose="02000000000000000000" pitchFamily="2" charset="0"/>
              </a:rPr>
              <a:t> </a:t>
            </a:r>
            <a:r>
              <a:rPr lang="en-US" sz="3600" dirty="0" err="1">
                <a:latin typeface="+mj-lt"/>
                <a:cs typeface="NikoshBAN" panose="02000000000000000000" pitchFamily="2" charset="0"/>
              </a:rPr>
              <a:t>ঘটনার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প্রতিবাদে</a:t>
            </a:r>
            <a:r>
              <a:rPr lang="en-US" sz="3600" dirty="0">
                <a:latin typeface="+mj-lt"/>
                <a:cs typeface="NikoshBAN" panose="02000000000000000000" pitchFamily="2" charset="0"/>
              </a:rPr>
              <a:t> ১৩ </a:t>
            </a:r>
            <a:r>
              <a:rPr lang="en-US" sz="3600" dirty="0" err="1">
                <a:latin typeface="+mj-lt"/>
                <a:cs typeface="NikoshBAN" panose="02000000000000000000" pitchFamily="2" charset="0"/>
              </a:rPr>
              <a:t>মার্চ</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পুনরায়</a:t>
            </a:r>
            <a:r>
              <a:rPr lang="en-US" sz="3600" dirty="0">
                <a:latin typeface="+mj-lt"/>
                <a:cs typeface="NikoshBAN" panose="02000000000000000000" pitchFamily="2" charset="0"/>
              </a:rPr>
              <a:t> </a:t>
            </a:r>
            <a:r>
              <a:rPr lang="en-US" sz="3600" dirty="0" err="1">
                <a:latin typeface="+mj-lt"/>
                <a:cs typeface="NikoshBAN" panose="02000000000000000000" pitchFamily="2" charset="0"/>
              </a:rPr>
              <a:t>ঢাকা</a:t>
            </a:r>
            <a:r>
              <a:rPr lang="en-US" sz="3600" dirty="0">
                <a:latin typeface="+mj-lt"/>
                <a:cs typeface="NikoshBAN" panose="02000000000000000000" pitchFamily="2" charset="0"/>
              </a:rPr>
              <a:t> </a:t>
            </a:r>
            <a:r>
              <a:rPr lang="en-US" sz="3600" dirty="0" err="1">
                <a:latin typeface="+mj-lt"/>
                <a:cs typeface="NikoshBAN" panose="02000000000000000000" pitchFamily="2" charset="0"/>
              </a:rPr>
              <a:t>বিশ্ববিদ্যালয়সহ</a:t>
            </a:r>
            <a:r>
              <a:rPr lang="en-US" sz="3600" dirty="0">
                <a:latin typeface="+mj-lt"/>
                <a:cs typeface="NikoshBAN" panose="02000000000000000000" pitchFamily="2" charset="0"/>
              </a:rPr>
              <a:t> </a:t>
            </a:r>
            <a:r>
              <a:rPr lang="en-US" sz="3600" dirty="0" err="1">
                <a:latin typeface="+mj-lt"/>
                <a:cs typeface="NikoshBAN" panose="02000000000000000000" pitchFamily="2" charset="0"/>
              </a:rPr>
              <a:t>অন্যান্য</a:t>
            </a:r>
            <a:r>
              <a:rPr lang="en-US" sz="3600" dirty="0">
                <a:latin typeface="+mj-lt"/>
                <a:cs typeface="NikoshBAN" panose="02000000000000000000" pitchFamily="2" charset="0"/>
              </a:rPr>
              <a:t> </a:t>
            </a:r>
            <a:r>
              <a:rPr lang="en-US" sz="3600" dirty="0" err="1">
                <a:latin typeface="+mj-lt"/>
                <a:cs typeface="NikoshBAN" panose="02000000000000000000" pitchFamily="2" charset="0"/>
              </a:rPr>
              <a:t>শিক্ষা</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প্রতিষ্ঠানে</a:t>
            </a:r>
            <a:r>
              <a:rPr lang="en-US" sz="3600" dirty="0">
                <a:latin typeface="+mj-lt"/>
                <a:cs typeface="NikoshBAN" panose="02000000000000000000" pitchFamily="2" charset="0"/>
              </a:rPr>
              <a:t> </a:t>
            </a:r>
            <a:r>
              <a:rPr lang="en-US" sz="3600" dirty="0" err="1">
                <a:latin typeface="+mj-lt"/>
                <a:cs typeface="NikoshBAN" panose="02000000000000000000" pitchFamily="2" charset="0"/>
              </a:rPr>
              <a:t>ধর্মঘট</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পালিত</a:t>
            </a:r>
            <a:r>
              <a:rPr lang="en-US" sz="3600" dirty="0">
                <a:latin typeface="+mj-lt"/>
                <a:cs typeface="NikoshBAN" panose="02000000000000000000" pitchFamily="2" charset="0"/>
              </a:rPr>
              <a:t> </a:t>
            </a:r>
            <a:r>
              <a:rPr lang="en-US" sz="3600" dirty="0" err="1">
                <a:latin typeface="+mj-lt"/>
                <a:cs typeface="NikoshBAN" panose="02000000000000000000" pitchFamily="2" charset="0"/>
              </a:rPr>
              <a:t>হয়</a:t>
            </a:r>
            <a:r>
              <a:rPr lang="en-US" sz="3600" dirty="0">
                <a:latin typeface="+mj-lt"/>
                <a:cs typeface="NikoshBAN" panose="02000000000000000000" pitchFamily="2" charset="0"/>
              </a:rPr>
              <a:t>। </a:t>
            </a:r>
            <a:r>
              <a:rPr lang="en-US" sz="3600" dirty="0" err="1">
                <a:latin typeface="+mj-lt"/>
                <a:cs typeface="NikoshBAN" panose="02000000000000000000" pitchFamily="2" charset="0"/>
              </a:rPr>
              <a:t>এমনই</a:t>
            </a:r>
            <a:r>
              <a:rPr lang="en-US" sz="3600" dirty="0">
                <a:latin typeface="+mj-lt"/>
                <a:cs typeface="NikoshBAN" panose="02000000000000000000" pitchFamily="2" charset="0"/>
              </a:rPr>
              <a:t> </a:t>
            </a:r>
            <a:r>
              <a:rPr lang="en-US" sz="3600" dirty="0" err="1" smtClean="0">
                <a:latin typeface="+mj-lt"/>
                <a:cs typeface="NikoshBAN" panose="02000000000000000000" pitchFamily="2" charset="0"/>
              </a:rPr>
              <a:t>এক</a:t>
            </a:r>
            <a:r>
              <a:rPr lang="en-US" sz="3600" dirty="0" smtClean="0">
                <a:latin typeface="+mj-lt"/>
                <a:cs typeface="NikoshBAN" panose="02000000000000000000" pitchFamily="2" charset="0"/>
              </a:rPr>
              <a:t> </a:t>
            </a:r>
            <a:r>
              <a:rPr lang="en-US" sz="3600" dirty="0" err="1" smtClean="0">
                <a:latin typeface="+mj-lt"/>
                <a:cs typeface="NikoshBAN" panose="02000000000000000000" pitchFamily="2" charset="0"/>
              </a:rPr>
              <a:t>পরিস্থিতিতে</a:t>
            </a:r>
            <a:r>
              <a:rPr lang="en-US" sz="3600" dirty="0" smtClean="0">
                <a:latin typeface="+mj-lt"/>
                <a:cs typeface="NikoshBAN" panose="02000000000000000000" pitchFamily="2" charset="0"/>
              </a:rPr>
              <a:t> </a:t>
            </a:r>
            <a:r>
              <a:rPr lang="en-US" sz="3600" dirty="0">
                <a:latin typeface="+mj-lt"/>
                <a:cs typeface="NikoshBAN" panose="02000000000000000000" pitchFamily="2" charset="0"/>
              </a:rPr>
              <a:t>১৫ </a:t>
            </a:r>
            <a:r>
              <a:rPr lang="en-US" sz="3600" dirty="0" err="1">
                <a:latin typeface="+mj-lt"/>
                <a:cs typeface="NikoshBAN" panose="02000000000000000000" pitchFamily="2" charset="0"/>
              </a:rPr>
              <a:t>মার্চ</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পুর্ব্বাংলার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মুখ্যমুন্ত্রী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খাজা</a:t>
            </a:r>
            <a:r>
              <a:rPr lang="en-US" sz="3600" dirty="0">
                <a:latin typeface="+mj-lt"/>
                <a:cs typeface="NikoshBAN" panose="02000000000000000000" pitchFamily="2" charset="0"/>
              </a:rPr>
              <a:t> </a:t>
            </a:r>
            <a:r>
              <a:rPr lang="en-US" sz="3600" dirty="0" err="1">
                <a:latin typeface="+mj-lt"/>
                <a:cs typeface="NikoshBAN" panose="02000000000000000000" pitchFamily="2" charset="0"/>
              </a:rPr>
              <a:t>নাজিমুদ্দিন</a:t>
            </a:r>
            <a:r>
              <a:rPr lang="en-US" sz="3600" dirty="0">
                <a:latin typeface="+mj-lt"/>
                <a:cs typeface="NikoshBAN" panose="02000000000000000000" pitchFamily="2" charset="0"/>
              </a:rPr>
              <a:t> </a:t>
            </a:r>
            <a:r>
              <a:rPr lang="en-US" sz="3600" dirty="0" err="1">
                <a:latin typeface="+mj-lt"/>
                <a:cs typeface="NikoshBAN" panose="02000000000000000000" pitchFamily="2" charset="0"/>
              </a:rPr>
              <a:t>এবং</a:t>
            </a:r>
            <a:r>
              <a:rPr lang="en-US" sz="3600" dirty="0">
                <a:latin typeface="+mj-lt"/>
                <a:cs typeface="NikoshBAN" panose="02000000000000000000" pitchFamily="2" charset="0"/>
              </a:rPr>
              <a:t> </a:t>
            </a:r>
            <a:r>
              <a:rPr lang="en-US" sz="3600" dirty="0" err="1">
                <a:latin typeface="+mj-lt"/>
                <a:cs typeface="NikoshBAN" panose="02000000000000000000" pitchFamily="2" charset="0"/>
              </a:rPr>
              <a:t>রাষ্ট্রভাষা</a:t>
            </a:r>
            <a:r>
              <a:rPr lang="en-US" sz="3600" dirty="0">
                <a:latin typeface="+mj-lt"/>
                <a:cs typeface="NikoshBAN" panose="02000000000000000000" pitchFamily="2" charset="0"/>
              </a:rPr>
              <a:t> </a:t>
            </a:r>
            <a:r>
              <a:rPr lang="en-US" sz="3600" dirty="0" err="1">
                <a:latin typeface="+mj-lt"/>
                <a:cs typeface="NikoshBAN" panose="02000000000000000000" pitchFamily="2" charset="0"/>
              </a:rPr>
              <a:t>সংগ্রাম</a:t>
            </a:r>
            <a:r>
              <a:rPr lang="en-US" sz="3600" dirty="0">
                <a:latin typeface="+mj-lt"/>
                <a:cs typeface="NikoshBAN" panose="02000000000000000000" pitchFamily="2" charset="0"/>
              </a:rPr>
              <a:t> </a:t>
            </a:r>
            <a:r>
              <a:rPr lang="en-US" sz="3600" dirty="0" err="1">
                <a:latin typeface="+mj-lt"/>
                <a:cs typeface="NikoshBAN" panose="02000000000000000000" pitchFamily="2" charset="0"/>
              </a:rPr>
              <a:t>পরিষদের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মধ্যে</a:t>
            </a:r>
            <a:r>
              <a:rPr lang="en-US" sz="3600" dirty="0">
                <a:latin typeface="+mj-lt"/>
                <a:cs typeface="NikoshBAN" panose="02000000000000000000" pitchFamily="2" charset="0"/>
              </a:rPr>
              <a:t> ৮ </a:t>
            </a:r>
            <a:r>
              <a:rPr lang="en-US" sz="3600" dirty="0" err="1">
                <a:latin typeface="+mj-lt"/>
                <a:cs typeface="NikoshBAN" panose="02000000000000000000" pitchFamily="2" charset="0"/>
              </a:rPr>
              <a:t>দফা</a:t>
            </a:r>
            <a:r>
              <a:rPr lang="en-US" sz="3600" dirty="0">
                <a:latin typeface="+mj-lt"/>
                <a:cs typeface="NikoshBAN" panose="02000000000000000000" pitchFamily="2" charset="0"/>
              </a:rPr>
              <a:t> </a:t>
            </a:r>
            <a:r>
              <a:rPr lang="en-US" sz="3600" dirty="0" err="1">
                <a:latin typeface="+mj-lt"/>
                <a:cs typeface="NikoshBAN" panose="02000000000000000000" pitchFamily="2" charset="0"/>
              </a:rPr>
              <a:t>চুক্তি</a:t>
            </a:r>
            <a:r>
              <a:rPr lang="en-US" sz="3600" dirty="0">
                <a:latin typeface="+mj-lt"/>
                <a:cs typeface="NikoshBAN" panose="02000000000000000000" pitchFamily="2" charset="0"/>
              </a:rPr>
              <a:t> </a:t>
            </a:r>
            <a:r>
              <a:rPr lang="en-US" sz="3600" dirty="0" err="1">
                <a:latin typeface="+mj-lt"/>
                <a:cs typeface="NikoshBAN" panose="02000000000000000000" pitchFamily="2" charset="0"/>
              </a:rPr>
              <a:t>সম্পাদিত</a:t>
            </a:r>
            <a:r>
              <a:rPr lang="en-US" sz="3600" dirty="0">
                <a:latin typeface="+mj-lt"/>
                <a:cs typeface="NikoshBAN" panose="02000000000000000000" pitchFamily="2" charset="0"/>
              </a:rPr>
              <a:t> </a:t>
            </a:r>
            <a:r>
              <a:rPr lang="en-US" sz="3600" dirty="0" err="1">
                <a:latin typeface="+mj-lt"/>
                <a:cs typeface="NikoshBAN" panose="02000000000000000000" pitchFamily="2" charset="0"/>
              </a:rPr>
              <a:t>হয়।এ</a:t>
            </a:r>
            <a:r>
              <a:rPr lang="en-US" sz="3600" dirty="0">
                <a:latin typeface="+mj-lt"/>
                <a:cs typeface="NikoshBAN" panose="02000000000000000000" pitchFamily="2" charset="0"/>
              </a:rPr>
              <a:t> </a:t>
            </a:r>
            <a:r>
              <a:rPr lang="en-US" sz="3600" dirty="0" err="1">
                <a:latin typeface="+mj-lt"/>
                <a:cs typeface="NikoshBAN" panose="02000000000000000000" pitchFamily="2" charset="0"/>
              </a:rPr>
              <a:t>চুক্তির</a:t>
            </a:r>
            <a:r>
              <a:rPr lang="en-US" sz="3600" dirty="0">
                <a:latin typeface="+mj-lt"/>
                <a:cs typeface="NikoshBAN" panose="02000000000000000000" pitchFamily="2" charset="0"/>
              </a:rPr>
              <a:t> </a:t>
            </a:r>
            <a:r>
              <a:rPr lang="en-US" sz="3600" dirty="0" err="1">
                <a:latin typeface="+mj-lt"/>
                <a:cs typeface="NikoshBAN" panose="02000000000000000000" pitchFamily="2" charset="0"/>
              </a:rPr>
              <a:t>শর্তগুলো</a:t>
            </a:r>
            <a:r>
              <a:rPr lang="en-US" sz="3600" dirty="0">
                <a:latin typeface="+mj-lt"/>
                <a:cs typeface="NikoshBAN" panose="02000000000000000000" pitchFamily="2" charset="0"/>
              </a:rPr>
              <a:t> </a:t>
            </a:r>
            <a:r>
              <a:rPr lang="en-US" sz="3600" dirty="0" err="1" smtClean="0">
                <a:latin typeface="+mj-lt"/>
                <a:cs typeface="NikoshBAN" panose="02000000000000000000" pitchFamily="2" charset="0"/>
              </a:rPr>
              <a:t>ছিল</a:t>
            </a:r>
            <a:r>
              <a:rPr lang="en-US" sz="3600" dirty="0" smtClean="0">
                <a:latin typeface="+mj-lt"/>
                <a:cs typeface="NikoshBAN" panose="02000000000000000000" pitchFamily="2" charset="0"/>
              </a:rPr>
              <a:t> </a:t>
            </a:r>
            <a:r>
              <a:rPr lang="en-US" sz="3600" dirty="0" err="1" smtClean="0">
                <a:latin typeface="+mj-lt"/>
                <a:cs typeface="NikoshBAN" panose="02000000000000000000" pitchFamily="2" charset="0"/>
              </a:rPr>
              <a:t>নিম্নরূপঃ</a:t>
            </a:r>
            <a:endParaRPr lang="en-US" sz="3600" dirty="0">
              <a:latin typeface="+mj-lt"/>
              <a:cs typeface="NikoshBAN" panose="02000000000000000000" pitchFamily="2" charset="0"/>
            </a:endParaRPr>
          </a:p>
        </p:txBody>
      </p:sp>
    </p:spTree>
    <p:extLst>
      <p:ext uri="{BB962C8B-B14F-4D97-AF65-F5344CB8AC3E}">
        <p14:creationId xmlns:p14="http://schemas.microsoft.com/office/powerpoint/2010/main" val="412856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24</a:t>
            </a:fld>
            <a:endParaRPr lang="en-US"/>
          </a:p>
        </p:txBody>
      </p:sp>
      <p:sp>
        <p:nvSpPr>
          <p:cNvPr id="5" name="TextBox 4"/>
          <p:cNvSpPr txBox="1"/>
          <p:nvPr/>
        </p:nvSpPr>
        <p:spPr>
          <a:xfrm>
            <a:off x="0" y="0"/>
            <a:ext cx="9143999" cy="6494085"/>
          </a:xfrm>
          <a:prstGeom prst="rect">
            <a:avLst/>
          </a:prstGeom>
          <a:noFill/>
        </p:spPr>
        <p:txBody>
          <a:bodyPr wrap="square" rtlCol="0">
            <a:spAutoFit/>
          </a:bodyPr>
          <a:lstStyle/>
          <a:p>
            <a:pPr algn="just"/>
            <a:r>
              <a:rPr lang="en-US" sz="3200" dirty="0" smtClean="0">
                <a:cs typeface="NikoshBAN" panose="02000000000000000000" pitchFamily="2" charset="0"/>
              </a:rPr>
              <a:t>	</a:t>
            </a:r>
            <a:r>
              <a:rPr lang="bn-IN" sz="3200" dirty="0" smtClean="0">
                <a:cs typeface="NikoshBAN" panose="02000000000000000000" pitchFamily="2" charset="0"/>
              </a:rPr>
              <a:t>১)</a:t>
            </a:r>
            <a:r>
              <a:rPr lang="en-US" sz="3200" dirty="0" err="1">
                <a:cs typeface="NikoshBAN" panose="02000000000000000000" pitchFamily="2" charset="0"/>
              </a:rPr>
              <a:t>রাষ্ট্রভাষার</a:t>
            </a:r>
            <a:r>
              <a:rPr lang="en-US" sz="3200" dirty="0">
                <a:cs typeface="NikoshBAN" panose="02000000000000000000" pitchFamily="2" charset="0"/>
              </a:rPr>
              <a:t> </a:t>
            </a:r>
            <a:r>
              <a:rPr lang="en-US" sz="3200" dirty="0" err="1">
                <a:cs typeface="NikoshBAN" panose="02000000000000000000" pitchFamily="2" charset="0"/>
              </a:rPr>
              <a:t>প্রশ্নে</a:t>
            </a:r>
            <a:r>
              <a:rPr lang="en-US" sz="3200" dirty="0">
                <a:cs typeface="NikoshBAN" panose="02000000000000000000" pitchFamily="2" charset="0"/>
              </a:rPr>
              <a:t> এ </a:t>
            </a:r>
            <a:r>
              <a:rPr lang="en-US" sz="3200" dirty="0" err="1">
                <a:cs typeface="NikoshBAN" panose="02000000000000000000" pitchFamily="2" charset="0"/>
              </a:rPr>
              <a:t>যাব</a:t>
            </a:r>
            <a:r>
              <a:rPr lang="en-US" sz="3200" dirty="0">
                <a:cs typeface="NikoshBAN" panose="02000000000000000000" pitchFamily="2" charset="0"/>
              </a:rPr>
              <a:t>ৎ </a:t>
            </a:r>
            <a:r>
              <a:rPr lang="en-US" sz="3200" dirty="0" err="1">
                <a:cs typeface="NikoshBAN" panose="02000000000000000000" pitchFamily="2" charset="0"/>
              </a:rPr>
              <a:t>যত</a:t>
            </a:r>
            <a:r>
              <a:rPr lang="en-US" sz="3200" dirty="0">
                <a:cs typeface="NikoshBAN" panose="02000000000000000000" pitchFamily="2" charset="0"/>
              </a:rPr>
              <a:t> </a:t>
            </a:r>
            <a:r>
              <a:rPr lang="en-US" sz="3200" dirty="0" err="1">
                <a:cs typeface="NikoshBAN" panose="02000000000000000000" pitchFamily="2" charset="0"/>
              </a:rPr>
              <a:t>ব্যক্তিকে</a:t>
            </a:r>
            <a:r>
              <a:rPr lang="en-US" sz="3200" dirty="0">
                <a:cs typeface="NikoshBAN" panose="02000000000000000000" pitchFamily="2" charset="0"/>
              </a:rPr>
              <a:t> </a:t>
            </a:r>
            <a:r>
              <a:rPr lang="en-US" sz="3200" dirty="0" err="1">
                <a:cs typeface="NikoshBAN" panose="02000000000000000000" pitchFamily="2" charset="0"/>
              </a:rPr>
              <a:t>গ্রেপ্তার</a:t>
            </a:r>
            <a:r>
              <a:rPr lang="en-US" sz="3200" dirty="0">
                <a:cs typeface="NikoshBAN" panose="02000000000000000000" pitchFamily="2" charset="0"/>
              </a:rPr>
              <a:t> </a:t>
            </a:r>
            <a:r>
              <a:rPr lang="en-US" sz="3200" dirty="0" err="1">
                <a:cs typeface="NikoshBAN" panose="02000000000000000000" pitchFamily="2" charset="0"/>
              </a:rPr>
              <a:t>করা</a:t>
            </a:r>
            <a:r>
              <a:rPr lang="en-US" sz="3200" dirty="0">
                <a:cs typeface="NikoshBAN" panose="02000000000000000000" pitchFamily="2" charset="0"/>
              </a:rPr>
              <a:t> </a:t>
            </a:r>
            <a:r>
              <a:rPr lang="en-US" sz="3200" dirty="0" err="1">
                <a:cs typeface="NikoshBAN" panose="02000000000000000000" pitchFamily="2" charset="0"/>
              </a:rPr>
              <a:t>হয়েছে,তাদের</a:t>
            </a:r>
            <a:r>
              <a:rPr lang="en-US" sz="3200" dirty="0">
                <a:cs typeface="NikoshBAN" panose="02000000000000000000" pitchFamily="2" charset="0"/>
              </a:rPr>
              <a:t> </a:t>
            </a:r>
            <a:r>
              <a:rPr lang="en-US" sz="3200" dirty="0" err="1">
                <a:cs typeface="NikoshBAN" panose="02000000000000000000" pitchFamily="2" charset="0"/>
              </a:rPr>
              <a:t>অবিলম্বে</a:t>
            </a:r>
            <a:r>
              <a:rPr lang="en-US" sz="3200" dirty="0">
                <a:cs typeface="NikoshBAN" panose="02000000000000000000" pitchFamily="2" charset="0"/>
              </a:rPr>
              <a:t> </a:t>
            </a:r>
            <a:r>
              <a:rPr lang="en-US" sz="3200" dirty="0" err="1">
                <a:cs typeface="NikoshBAN" panose="02000000000000000000" pitchFamily="2" charset="0"/>
              </a:rPr>
              <a:t>মুক্তিদান</a:t>
            </a:r>
            <a:r>
              <a:rPr lang="en-US" sz="3200" dirty="0">
                <a:cs typeface="NikoshBAN" panose="02000000000000000000" pitchFamily="2" charset="0"/>
              </a:rPr>
              <a:t> </a:t>
            </a:r>
            <a:r>
              <a:rPr lang="en-US" sz="3200" dirty="0" err="1">
                <a:cs typeface="NikoshBAN" panose="02000000000000000000" pitchFamily="2" charset="0"/>
              </a:rPr>
              <a:t>করা</a:t>
            </a:r>
            <a:r>
              <a:rPr lang="en-US" sz="3200" dirty="0">
                <a:cs typeface="NikoshBAN" panose="02000000000000000000" pitchFamily="2" charset="0"/>
              </a:rPr>
              <a:t> </a:t>
            </a:r>
            <a:r>
              <a:rPr lang="en-US" sz="3200" dirty="0" err="1">
                <a:cs typeface="NikoshBAN" panose="02000000000000000000" pitchFamily="2" charset="0"/>
              </a:rPr>
              <a:t>হবে</a:t>
            </a:r>
            <a:r>
              <a:rPr lang="en-US" sz="3200" dirty="0">
                <a:cs typeface="NikoshBAN" panose="02000000000000000000" pitchFamily="2" charset="0"/>
              </a:rPr>
              <a:t>।</a:t>
            </a:r>
            <a:endParaRPr lang="bn-IN" sz="3200" dirty="0">
              <a:cs typeface="NikoshBAN" panose="02000000000000000000" pitchFamily="2" charset="0"/>
            </a:endParaRPr>
          </a:p>
          <a:p>
            <a:pPr algn="just"/>
            <a:r>
              <a:rPr lang="en-US" sz="3200" dirty="0" smtClean="0">
                <a:cs typeface="NikoshBAN" panose="02000000000000000000" pitchFamily="2" charset="0"/>
              </a:rPr>
              <a:t>	</a:t>
            </a:r>
            <a:r>
              <a:rPr lang="bn-IN" sz="3200" dirty="0" smtClean="0">
                <a:cs typeface="NikoshBAN" panose="02000000000000000000" pitchFamily="2" charset="0"/>
              </a:rPr>
              <a:t>২)পুলিশের </a:t>
            </a:r>
            <a:r>
              <a:rPr lang="bn-IN" sz="3200" dirty="0">
                <a:cs typeface="NikoshBAN" panose="02000000000000000000" pitchFamily="2" charset="0"/>
              </a:rPr>
              <a:t>জুলুম ও নির্যাতনের বিরুদ্ধে সুষ্ঠ ও সঠিক তদন্ত করে এক মাসের</a:t>
            </a:r>
            <a:r>
              <a:rPr lang="en-US" sz="3200" dirty="0">
                <a:cs typeface="NikoshBAN" panose="02000000000000000000" pitchFamily="2" charset="0"/>
              </a:rPr>
              <a:t> </a:t>
            </a:r>
            <a:r>
              <a:rPr lang="bn-IN" sz="3200" dirty="0">
                <a:cs typeface="NikoshBAN" panose="02000000000000000000" pitchFamily="2" charset="0"/>
              </a:rPr>
              <a:t>মধ্যে এ বিষয়ে মুখ্যমন্ত্রী স্বয়ং একটি বিবৃতি প্রদান করবেন।</a:t>
            </a:r>
            <a:endParaRPr lang="en-US" sz="3200" dirty="0">
              <a:cs typeface="NikoshBAN" panose="02000000000000000000" pitchFamily="2" charset="0"/>
            </a:endParaRPr>
          </a:p>
          <a:p>
            <a:pPr algn="just"/>
            <a:r>
              <a:rPr lang="en-US" sz="2400" dirty="0" smtClean="0"/>
              <a:t>	৩</a:t>
            </a:r>
            <a:r>
              <a:rPr lang="en-US" sz="2400" dirty="0" smtClean="0"/>
              <a:t>।বাংলাকে </a:t>
            </a:r>
            <a:r>
              <a:rPr lang="en-US" sz="2400" dirty="0" err="1" smtClean="0"/>
              <a:t>রাষ্ট্রভাষা</a:t>
            </a:r>
            <a:r>
              <a:rPr lang="en-US" sz="2400" dirty="0" smtClean="0"/>
              <a:t> </a:t>
            </a:r>
            <a:r>
              <a:rPr lang="en-US" sz="2400" dirty="0" err="1" smtClean="0"/>
              <a:t>করার</a:t>
            </a:r>
            <a:r>
              <a:rPr lang="en-US" sz="2400" dirty="0" smtClean="0"/>
              <a:t> </a:t>
            </a:r>
            <a:r>
              <a:rPr lang="en-US" sz="2400" dirty="0" err="1" smtClean="0"/>
              <a:t>প্রস্তাব</a:t>
            </a:r>
            <a:r>
              <a:rPr lang="en-US" sz="2400" dirty="0" smtClean="0"/>
              <a:t> </a:t>
            </a:r>
            <a:r>
              <a:rPr lang="en-US" sz="2400" dirty="0" err="1" smtClean="0"/>
              <a:t>পাকিস্থান</a:t>
            </a:r>
            <a:r>
              <a:rPr lang="en-US" sz="2400" dirty="0" smtClean="0"/>
              <a:t> </a:t>
            </a:r>
            <a:r>
              <a:rPr lang="en-US" sz="2400" dirty="0" err="1" smtClean="0"/>
              <a:t>গণপরিষদে</a:t>
            </a:r>
            <a:r>
              <a:rPr lang="en-US" sz="2400" dirty="0" smtClean="0"/>
              <a:t> </a:t>
            </a:r>
            <a:r>
              <a:rPr lang="en-US" sz="2400" dirty="0" err="1" smtClean="0"/>
              <a:t>উত্থাপন</a:t>
            </a:r>
            <a:r>
              <a:rPr lang="en-US" sz="2400" dirty="0" smtClean="0"/>
              <a:t> </a:t>
            </a:r>
            <a:r>
              <a:rPr lang="en-US" sz="2400" dirty="0" err="1" smtClean="0"/>
              <a:t>করা</a:t>
            </a:r>
            <a:r>
              <a:rPr lang="en-US" sz="2400" dirty="0" smtClean="0"/>
              <a:t> </a:t>
            </a:r>
            <a:r>
              <a:rPr lang="en-US" sz="2400" dirty="0" err="1" smtClean="0"/>
              <a:t>হবে</a:t>
            </a:r>
            <a:r>
              <a:rPr lang="en-US" sz="2400" dirty="0" smtClean="0"/>
              <a:t>।</a:t>
            </a:r>
            <a:endParaRPr lang="bn-IN" sz="2400" dirty="0" smtClean="0"/>
          </a:p>
          <a:p>
            <a:pPr algn="just"/>
            <a:r>
              <a:rPr lang="en-US" sz="2400" dirty="0" smtClean="0"/>
              <a:t>	৪</a:t>
            </a:r>
            <a:r>
              <a:rPr lang="en-US" sz="2400" dirty="0" smtClean="0"/>
              <a:t>।ইংরেজি </a:t>
            </a:r>
            <a:r>
              <a:rPr lang="en-US" sz="2400" dirty="0" err="1" smtClean="0"/>
              <a:t>উঠে</a:t>
            </a:r>
            <a:r>
              <a:rPr lang="en-US" sz="2400" dirty="0" smtClean="0"/>
              <a:t> </a:t>
            </a:r>
            <a:r>
              <a:rPr lang="en-US" sz="2400" dirty="0" err="1" smtClean="0"/>
              <a:t>যাবার</a:t>
            </a:r>
            <a:r>
              <a:rPr lang="en-US" sz="2400" dirty="0" smtClean="0"/>
              <a:t> </a:t>
            </a:r>
            <a:r>
              <a:rPr lang="en-US" sz="2400" dirty="0" err="1" smtClean="0"/>
              <a:t>পর</a:t>
            </a:r>
            <a:r>
              <a:rPr lang="en-US" sz="2400" dirty="0" smtClean="0"/>
              <a:t> </a:t>
            </a:r>
            <a:r>
              <a:rPr lang="en-US" sz="2400" dirty="0" err="1" smtClean="0"/>
              <a:t>প্রদেশে</a:t>
            </a:r>
            <a:r>
              <a:rPr lang="en-US" sz="2400" dirty="0" smtClean="0"/>
              <a:t> </a:t>
            </a:r>
            <a:r>
              <a:rPr lang="en-US" sz="2400" dirty="0" err="1" smtClean="0"/>
              <a:t>সরকারি</a:t>
            </a:r>
            <a:r>
              <a:rPr lang="en-US" sz="2400" dirty="0" smtClean="0"/>
              <a:t> </a:t>
            </a:r>
            <a:r>
              <a:rPr lang="en-US" sz="2400" dirty="0" err="1" smtClean="0"/>
              <a:t>ভাষা</a:t>
            </a:r>
            <a:r>
              <a:rPr lang="en-US" sz="2400" dirty="0" smtClean="0"/>
              <a:t> </a:t>
            </a:r>
            <a:r>
              <a:rPr lang="en-US" sz="2400" dirty="0" err="1" smtClean="0"/>
              <a:t>হিসেবে</a:t>
            </a:r>
            <a:r>
              <a:rPr lang="en-US" sz="2400" dirty="0" smtClean="0"/>
              <a:t> </a:t>
            </a:r>
            <a:r>
              <a:rPr lang="en-US" sz="2400" dirty="0" err="1" smtClean="0"/>
              <a:t>বাংলা</a:t>
            </a:r>
            <a:r>
              <a:rPr lang="en-US" sz="2400" dirty="0" smtClean="0"/>
              <a:t> </a:t>
            </a:r>
            <a:r>
              <a:rPr lang="en-US" sz="2400" dirty="0" err="1" smtClean="0"/>
              <a:t>প্রবর্তন</a:t>
            </a:r>
            <a:r>
              <a:rPr lang="en-US" sz="2400" dirty="0" smtClean="0"/>
              <a:t> </a:t>
            </a:r>
            <a:r>
              <a:rPr lang="en-US" sz="2400" dirty="0" err="1" smtClean="0"/>
              <a:t>করা</a:t>
            </a:r>
            <a:r>
              <a:rPr lang="en-US" sz="2400" dirty="0" smtClean="0"/>
              <a:t> </a:t>
            </a:r>
            <a:r>
              <a:rPr lang="en-US" sz="2400" dirty="0" err="1" smtClean="0"/>
              <a:t>হবে</a:t>
            </a:r>
            <a:r>
              <a:rPr lang="en-US" sz="2400" dirty="0" smtClean="0"/>
              <a:t>।</a:t>
            </a:r>
            <a:endParaRPr lang="bn-IN" sz="2400" dirty="0" smtClean="0"/>
          </a:p>
          <a:p>
            <a:pPr algn="just"/>
            <a:r>
              <a:rPr lang="en-US" sz="2400" dirty="0" smtClean="0"/>
              <a:t>	৫</a:t>
            </a:r>
            <a:r>
              <a:rPr lang="en-US" sz="2400" dirty="0" smtClean="0"/>
              <a:t>।আন্দোলনে </a:t>
            </a:r>
            <a:r>
              <a:rPr lang="en-US" sz="2400" dirty="0" err="1" smtClean="0"/>
              <a:t>যারা</a:t>
            </a:r>
            <a:r>
              <a:rPr lang="en-US" sz="2400" dirty="0" smtClean="0"/>
              <a:t> </a:t>
            </a:r>
            <a:r>
              <a:rPr lang="en-US" sz="2400" dirty="0" err="1" smtClean="0"/>
              <a:t>অংশগ্রহন</a:t>
            </a:r>
            <a:r>
              <a:rPr lang="en-US" sz="2400" dirty="0" smtClean="0"/>
              <a:t> </a:t>
            </a:r>
            <a:r>
              <a:rPr lang="en-US" sz="2400" dirty="0" err="1" smtClean="0"/>
              <a:t>করেছেন</a:t>
            </a:r>
            <a:r>
              <a:rPr lang="en-US" sz="2400" dirty="0" smtClean="0"/>
              <a:t> </a:t>
            </a:r>
            <a:r>
              <a:rPr lang="en-US" sz="2400" dirty="0" err="1" smtClean="0"/>
              <a:t>তাঁদের</a:t>
            </a:r>
            <a:r>
              <a:rPr lang="en-US" sz="2400" dirty="0" smtClean="0"/>
              <a:t> </a:t>
            </a:r>
            <a:r>
              <a:rPr lang="en-US" sz="2400" dirty="0" err="1" smtClean="0"/>
              <a:t>কারো</a:t>
            </a:r>
            <a:r>
              <a:rPr lang="en-US" sz="2400" dirty="0" smtClean="0"/>
              <a:t> </a:t>
            </a:r>
            <a:r>
              <a:rPr lang="en-US" sz="2400" dirty="0" err="1" smtClean="0"/>
              <a:t>বিরূদ্ধে</a:t>
            </a:r>
            <a:r>
              <a:rPr lang="en-US" sz="2400" dirty="0" smtClean="0"/>
              <a:t> </a:t>
            </a:r>
            <a:r>
              <a:rPr lang="en-US" sz="2400" dirty="0" err="1" smtClean="0"/>
              <a:t>কোন</a:t>
            </a:r>
            <a:r>
              <a:rPr lang="en-US" sz="2400" dirty="0" smtClean="0"/>
              <a:t> </a:t>
            </a:r>
            <a:r>
              <a:rPr lang="en-US" sz="2400" dirty="0" err="1" smtClean="0"/>
              <a:t>ব্যবস্থা</a:t>
            </a:r>
            <a:r>
              <a:rPr lang="en-US" sz="2400" dirty="0" smtClean="0"/>
              <a:t> </a:t>
            </a:r>
            <a:r>
              <a:rPr lang="en-US" sz="2400" dirty="0" err="1" smtClean="0"/>
              <a:t>গ্রহন</a:t>
            </a:r>
            <a:r>
              <a:rPr lang="en-US" sz="2400" dirty="0" smtClean="0"/>
              <a:t> </a:t>
            </a:r>
            <a:r>
              <a:rPr lang="en-US" sz="2400" dirty="0" err="1" smtClean="0"/>
              <a:t>করা</a:t>
            </a:r>
            <a:r>
              <a:rPr lang="en-US" sz="2400" dirty="0" smtClean="0"/>
              <a:t> </a:t>
            </a:r>
            <a:r>
              <a:rPr lang="en-US" sz="2400" dirty="0" err="1" smtClean="0"/>
              <a:t>হবে</a:t>
            </a:r>
            <a:r>
              <a:rPr lang="en-US" sz="2400" dirty="0" smtClean="0"/>
              <a:t> </a:t>
            </a:r>
            <a:r>
              <a:rPr lang="en-US" sz="2400" dirty="0" err="1" smtClean="0"/>
              <a:t>না</a:t>
            </a:r>
            <a:r>
              <a:rPr lang="en-US" sz="2400" dirty="0" smtClean="0"/>
              <a:t>।</a:t>
            </a:r>
            <a:endParaRPr lang="bn-IN" sz="2400" dirty="0" smtClean="0"/>
          </a:p>
          <a:p>
            <a:pPr algn="just"/>
            <a:r>
              <a:rPr lang="en-US" sz="2400" dirty="0" smtClean="0"/>
              <a:t>	৬</a:t>
            </a:r>
            <a:r>
              <a:rPr lang="en-US" sz="2400" dirty="0" smtClean="0"/>
              <a:t>।সংবাদপত্রের </a:t>
            </a:r>
            <a:r>
              <a:rPr lang="en-US" sz="2400" dirty="0" err="1" smtClean="0"/>
              <a:t>ওপর</a:t>
            </a:r>
            <a:r>
              <a:rPr lang="en-US" sz="2400" dirty="0" smtClean="0"/>
              <a:t> </a:t>
            </a:r>
            <a:r>
              <a:rPr lang="en-US" sz="2400" dirty="0" err="1" smtClean="0"/>
              <a:t>থেকে</a:t>
            </a:r>
            <a:r>
              <a:rPr lang="en-US" sz="2400" dirty="0" smtClean="0"/>
              <a:t> </a:t>
            </a:r>
            <a:r>
              <a:rPr lang="en-US" sz="2400" dirty="0" err="1" smtClean="0"/>
              <a:t>নিষেধাজ্ঞা</a:t>
            </a:r>
            <a:r>
              <a:rPr lang="en-US" sz="2400" dirty="0" smtClean="0"/>
              <a:t> </a:t>
            </a:r>
            <a:r>
              <a:rPr lang="en-US" sz="2400" dirty="0" err="1" smtClean="0"/>
              <a:t>প্রত্যাহার</a:t>
            </a:r>
            <a:r>
              <a:rPr lang="en-US" sz="2400" dirty="0" smtClean="0"/>
              <a:t> </a:t>
            </a:r>
            <a:r>
              <a:rPr lang="en-US" sz="2400" dirty="0" err="1" smtClean="0"/>
              <a:t>করা</a:t>
            </a:r>
            <a:r>
              <a:rPr lang="en-US" sz="2400" dirty="0" smtClean="0"/>
              <a:t> </a:t>
            </a:r>
            <a:r>
              <a:rPr lang="en-US" sz="2400" dirty="0" err="1" smtClean="0"/>
              <a:t>হবে</a:t>
            </a:r>
            <a:r>
              <a:rPr lang="en-US" sz="2400" dirty="0" smtClean="0"/>
              <a:t>।</a:t>
            </a:r>
          </a:p>
          <a:p>
            <a:pPr algn="just"/>
            <a:r>
              <a:rPr lang="en-US" sz="2400" dirty="0" smtClean="0"/>
              <a:t>	৭</a:t>
            </a:r>
            <a:r>
              <a:rPr lang="en-US" sz="2400" dirty="0" smtClean="0"/>
              <a:t>।ভাষা </a:t>
            </a:r>
            <a:r>
              <a:rPr lang="en-US" sz="2400" dirty="0" err="1" smtClean="0"/>
              <a:t>আন্দোলনের</a:t>
            </a:r>
            <a:r>
              <a:rPr lang="en-US" sz="2400" dirty="0" smtClean="0"/>
              <a:t> </a:t>
            </a:r>
            <a:r>
              <a:rPr lang="en-US" sz="2400" dirty="0" err="1" smtClean="0"/>
              <a:t>জন্য</a:t>
            </a:r>
            <a:r>
              <a:rPr lang="en-US" sz="2400" dirty="0" smtClean="0"/>
              <a:t> এ </a:t>
            </a:r>
            <a:r>
              <a:rPr lang="en-US" sz="2400" dirty="0" err="1" smtClean="0"/>
              <a:t>পর্যন্ত</a:t>
            </a:r>
            <a:r>
              <a:rPr lang="en-US" sz="2400" dirty="0" smtClean="0"/>
              <a:t> </a:t>
            </a:r>
            <a:r>
              <a:rPr lang="en-US" sz="2400" dirty="0" err="1" smtClean="0"/>
              <a:t>পূর্ব্বাংলার</a:t>
            </a:r>
            <a:r>
              <a:rPr lang="en-US" sz="2400" dirty="0" smtClean="0"/>
              <a:t> </a:t>
            </a:r>
            <a:r>
              <a:rPr lang="en-US" sz="2400" dirty="0" err="1" smtClean="0"/>
              <a:t>যে</a:t>
            </a:r>
            <a:r>
              <a:rPr lang="en-US" sz="2400" dirty="0" smtClean="0"/>
              <a:t> </a:t>
            </a:r>
            <a:r>
              <a:rPr lang="en-US" sz="2400" dirty="0" err="1" smtClean="0"/>
              <a:t>সব</a:t>
            </a:r>
            <a:r>
              <a:rPr lang="en-US" sz="2400" dirty="0" smtClean="0"/>
              <a:t> </a:t>
            </a:r>
            <a:r>
              <a:rPr lang="en-US" sz="2400" dirty="0" err="1" smtClean="0"/>
              <a:t>স্থানে</a:t>
            </a:r>
            <a:r>
              <a:rPr lang="en-US" sz="2400" dirty="0" smtClean="0"/>
              <a:t> ১৪৪ </a:t>
            </a:r>
            <a:r>
              <a:rPr lang="en-US" sz="2400" dirty="0" err="1" smtClean="0"/>
              <a:t>ধারা</a:t>
            </a:r>
            <a:r>
              <a:rPr lang="en-US" sz="2400" dirty="0"/>
              <a:t> </a:t>
            </a:r>
            <a:r>
              <a:rPr lang="en-US" sz="2400" dirty="0" smtClean="0"/>
              <a:t> </a:t>
            </a:r>
            <a:r>
              <a:rPr lang="en-US" sz="2400" dirty="0" err="1" smtClean="0"/>
              <a:t>জারি</a:t>
            </a:r>
            <a:r>
              <a:rPr lang="en-US" sz="2400" dirty="0" smtClean="0"/>
              <a:t> </a:t>
            </a:r>
            <a:r>
              <a:rPr lang="en-US" sz="2400" dirty="0" err="1" smtClean="0"/>
              <a:t>করা</a:t>
            </a:r>
            <a:r>
              <a:rPr lang="en-US" sz="2400" dirty="0" smtClean="0"/>
              <a:t> </a:t>
            </a:r>
            <a:r>
              <a:rPr lang="en-US" sz="2400" dirty="0" err="1" smtClean="0"/>
              <a:t>হয়েছে</a:t>
            </a:r>
            <a:r>
              <a:rPr lang="en-US" sz="2400" dirty="0" smtClean="0"/>
              <a:t> </a:t>
            </a:r>
            <a:r>
              <a:rPr lang="en-US" sz="2400" dirty="0" err="1" smtClean="0"/>
              <a:t>সেখান</a:t>
            </a:r>
            <a:r>
              <a:rPr lang="en-US" sz="2400" dirty="0" smtClean="0"/>
              <a:t> </a:t>
            </a:r>
            <a:r>
              <a:rPr lang="en-US" sz="2400" dirty="0" err="1" smtClean="0"/>
              <a:t>হতে</a:t>
            </a:r>
            <a:r>
              <a:rPr lang="en-US" sz="2400" dirty="0" smtClean="0"/>
              <a:t> </a:t>
            </a:r>
            <a:r>
              <a:rPr lang="en-US" sz="2400" dirty="0" err="1" smtClean="0"/>
              <a:t>তা</a:t>
            </a:r>
            <a:r>
              <a:rPr lang="en-US" sz="2400" dirty="0" smtClean="0"/>
              <a:t> </a:t>
            </a:r>
            <a:r>
              <a:rPr lang="en-US" sz="2400" dirty="0" err="1" smtClean="0"/>
              <a:t>প্রত্যাহার</a:t>
            </a:r>
            <a:r>
              <a:rPr lang="en-US" sz="2400" dirty="0" smtClean="0"/>
              <a:t> </a:t>
            </a:r>
            <a:r>
              <a:rPr lang="en-US" sz="2400" dirty="0" err="1" smtClean="0"/>
              <a:t>করা</a:t>
            </a:r>
            <a:r>
              <a:rPr lang="en-US" sz="2400" dirty="0" smtClean="0"/>
              <a:t> </a:t>
            </a:r>
            <a:r>
              <a:rPr lang="en-US" sz="2400" dirty="0" err="1" smtClean="0"/>
              <a:t>হবে</a:t>
            </a:r>
            <a:r>
              <a:rPr lang="en-US" sz="2400" dirty="0" smtClean="0"/>
              <a:t>।</a:t>
            </a:r>
            <a:endParaRPr lang="bn-IN" sz="2400" dirty="0" smtClean="0"/>
          </a:p>
          <a:p>
            <a:pPr algn="just"/>
            <a:r>
              <a:rPr lang="en-US" sz="2400" dirty="0" smtClean="0"/>
              <a:t>	৮</a:t>
            </a:r>
            <a:r>
              <a:rPr lang="en-US" sz="2400" dirty="0" smtClean="0"/>
              <a:t>।সংগ্রাম </a:t>
            </a:r>
            <a:r>
              <a:rPr lang="en-US" sz="2400" dirty="0" err="1" smtClean="0"/>
              <a:t>পরিষদের</a:t>
            </a:r>
            <a:r>
              <a:rPr lang="en-US" sz="2400" dirty="0" smtClean="0"/>
              <a:t> </a:t>
            </a:r>
            <a:r>
              <a:rPr lang="en-US" sz="2400" dirty="0" err="1" smtClean="0"/>
              <a:t>সঙ্গে</a:t>
            </a:r>
            <a:r>
              <a:rPr lang="en-US" sz="2400" dirty="0" smtClean="0"/>
              <a:t> </a:t>
            </a:r>
            <a:r>
              <a:rPr lang="en-US" sz="2400" dirty="0" err="1" smtClean="0"/>
              <a:t>আলোচনার</a:t>
            </a:r>
            <a:r>
              <a:rPr lang="en-US" sz="2400" dirty="0" smtClean="0"/>
              <a:t> </a:t>
            </a:r>
            <a:r>
              <a:rPr lang="en-US" sz="2400" dirty="0" err="1" smtClean="0"/>
              <a:t>পর</a:t>
            </a:r>
            <a:r>
              <a:rPr lang="en-US" sz="2400" dirty="0" smtClean="0"/>
              <a:t> </a:t>
            </a:r>
            <a:r>
              <a:rPr lang="en-US" sz="2400" dirty="0" err="1" smtClean="0"/>
              <a:t>আমি</a:t>
            </a:r>
            <a:r>
              <a:rPr lang="en-US" sz="2400" dirty="0" smtClean="0"/>
              <a:t> এ </a:t>
            </a:r>
            <a:r>
              <a:rPr lang="en-US" sz="2400" dirty="0" err="1" smtClean="0"/>
              <a:t>ব্যাপারে</a:t>
            </a:r>
            <a:r>
              <a:rPr lang="en-US" sz="2400" dirty="0" smtClean="0"/>
              <a:t> </a:t>
            </a:r>
            <a:r>
              <a:rPr lang="en-US" sz="2400" dirty="0" err="1" smtClean="0"/>
              <a:t>নিশ্চিত</a:t>
            </a:r>
            <a:r>
              <a:rPr lang="en-US" sz="2400" dirty="0"/>
              <a:t> </a:t>
            </a:r>
            <a:r>
              <a:rPr lang="en-US" sz="2400" dirty="0" err="1" smtClean="0"/>
              <a:t>হয়েছি</a:t>
            </a:r>
            <a:r>
              <a:rPr lang="en-US" sz="2400" dirty="0" smtClean="0"/>
              <a:t> </a:t>
            </a:r>
            <a:r>
              <a:rPr lang="en-US" sz="2400" dirty="0" err="1" smtClean="0"/>
              <a:t>যে</a:t>
            </a:r>
            <a:r>
              <a:rPr lang="en-US" sz="2400" dirty="0" smtClean="0"/>
              <a:t>, এ </a:t>
            </a:r>
            <a:r>
              <a:rPr lang="en-US" sz="2400" dirty="0" err="1" smtClean="0"/>
              <a:t>আন্দোলন</a:t>
            </a:r>
            <a:r>
              <a:rPr lang="en-US" sz="2400" dirty="0" smtClean="0"/>
              <a:t> </a:t>
            </a:r>
            <a:r>
              <a:rPr lang="en-US" sz="2400" dirty="0" err="1" smtClean="0"/>
              <a:t>রাষ্ট্রের</a:t>
            </a:r>
            <a:r>
              <a:rPr lang="en-US" sz="2400" dirty="0" smtClean="0"/>
              <a:t> </a:t>
            </a:r>
            <a:r>
              <a:rPr lang="en-US" sz="2400" dirty="0" err="1" smtClean="0"/>
              <a:t>দূষমনদের</a:t>
            </a:r>
            <a:r>
              <a:rPr lang="en-US" sz="2400" dirty="0" smtClean="0"/>
              <a:t> </a:t>
            </a:r>
            <a:r>
              <a:rPr lang="en-US" sz="2400" dirty="0" err="1" smtClean="0"/>
              <a:t>দ্বারা</a:t>
            </a:r>
            <a:r>
              <a:rPr lang="en-US" sz="2400" dirty="0" smtClean="0"/>
              <a:t> </a:t>
            </a:r>
            <a:r>
              <a:rPr lang="en-US" sz="2400" dirty="0" err="1" smtClean="0"/>
              <a:t>অনুপ্রাণিত</a:t>
            </a:r>
            <a:r>
              <a:rPr lang="en-US" sz="2400" dirty="0" smtClean="0"/>
              <a:t> </a:t>
            </a:r>
            <a:r>
              <a:rPr lang="en-US" sz="2400" dirty="0" err="1" smtClean="0"/>
              <a:t>হয়নি</a:t>
            </a:r>
            <a:r>
              <a:rPr lang="en-US" sz="2400" dirty="0" smtClean="0"/>
              <a:t>।</a:t>
            </a:r>
            <a:endParaRPr lang="en-US" sz="2400" dirty="0"/>
          </a:p>
        </p:txBody>
      </p:sp>
    </p:spTree>
    <p:extLst>
      <p:ext uri="{BB962C8B-B14F-4D97-AF65-F5344CB8AC3E}">
        <p14:creationId xmlns:p14="http://schemas.microsoft.com/office/powerpoint/2010/main" val="185011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3F6A2A1-4C60-4191-8956-969EF1D1DF4A}" type="datetime1">
              <a:rPr lang="en-US" smtClean="0"/>
              <a:t>8/10/2020</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25</a:t>
            </a:fld>
            <a:endParaRPr lang="en-US"/>
          </a:p>
        </p:txBody>
      </p:sp>
      <p:sp>
        <p:nvSpPr>
          <p:cNvPr id="3" name="TextBox 2"/>
          <p:cNvSpPr txBox="1"/>
          <p:nvPr/>
        </p:nvSpPr>
        <p:spPr>
          <a:xfrm>
            <a:off x="0" y="0"/>
            <a:ext cx="6851374" cy="6740307"/>
          </a:xfrm>
          <a:prstGeom prst="rect">
            <a:avLst/>
          </a:prstGeom>
          <a:noFill/>
        </p:spPr>
        <p:txBody>
          <a:bodyPr wrap="square" rtlCol="0">
            <a:spAutoFit/>
          </a:bodyPr>
          <a:lstStyle/>
          <a:p>
            <a:pPr algn="just"/>
            <a:r>
              <a:rPr lang="bn-IN" sz="2400" dirty="0" smtClean="0"/>
              <a:t>	এ চুক্তির ফলে রাষ্ট্রভাষা আন্দোলন কিছুটা প্রশমিত হয়।কিন্তু এর কিছুদিন পর পাকিস্তনের গভর্ণর জেনারেল মোহাম্মদ আলী জিন্নাহ তার প্রথম পূর্বপাকিস্তান সফরে এসে ২১ মার্চ ঢাকার রেসকোর্স ময়দানে(বর্তমান সোহরাওয়ার্দী উদ্যান)এক জনসভায় এবং ২৪ মার্চ কার্জন হলের এক সমাবর্তন অনুষ্ঠানে ঘোষণা করেন, “উর্দু এবং উর্দুই হবে পাকিস্তানের একমাত্র রাষ্ট্রভাষা।” কিন্তু উভয় ক্ষেত্রে ছাত্ররা না না বলে জিন্নার উক্তির প্রতিবাদ </a:t>
            </a:r>
            <a:r>
              <a:rPr lang="bn-IN" sz="2400" dirty="0" smtClean="0"/>
              <a:t>করে</a:t>
            </a:r>
            <a:r>
              <a:rPr lang="en-US" sz="2400" dirty="0" smtClean="0"/>
              <a:t>।</a:t>
            </a:r>
            <a:r>
              <a:rPr lang="bn-IN" sz="2400" dirty="0" smtClean="0">
                <a:solidFill>
                  <a:srgbClr val="FF0066"/>
                </a:solidFill>
              </a:rPr>
              <a:t>১৯৫০ </a:t>
            </a:r>
            <a:r>
              <a:rPr lang="bn-IN" sz="2400" dirty="0" smtClean="0">
                <a:solidFill>
                  <a:srgbClr val="FF0066"/>
                </a:solidFill>
              </a:rPr>
              <a:t>সালের সেপ্টম্বর মাসে পাকিস্তানের প্রধান মন্ত্রী লিয়াকত আলী খান গণপরিষদের মূলনীতি কমিটির অধিবেশনে ঘোষণা করেন, “উর্দু পাকিস্তানের জাতীয় ভাষা হবে।”</a:t>
            </a:r>
            <a:r>
              <a:rPr lang="bn-IN" sz="2400" dirty="0" smtClean="0"/>
              <a:t>এর প্রতিবাদে পূর্ববাংলায় তুমূল প্রতিবাদ ও বিক্ষোভে ফেটে পড়ে এবং</a:t>
            </a:r>
            <a:r>
              <a:rPr lang="bn-IN" sz="2400" dirty="0"/>
              <a:t> </a:t>
            </a:r>
            <a:r>
              <a:rPr lang="bn-IN" sz="2400" dirty="0" smtClean="0"/>
              <a:t>গণপরিষদে ভাষা সংক্রান্ত আলোচনা স্থগিত হয়ে যায়।১৯৫১ সালের ১৬ অক্টোবর লিয়াকত আলী খান রাওয়ালপিন্ডিতে এক</a:t>
            </a:r>
          </a:p>
          <a:p>
            <a:pPr algn="just"/>
            <a:r>
              <a:rPr lang="bn-IN" sz="2400" dirty="0" smtClean="0"/>
              <a:t>আততায়ীর গুলিতে নিহত হবার পর খাজা নাজিমুদ্দীন পাকিস্থানের</a:t>
            </a:r>
            <a:r>
              <a:rPr lang="en-US" sz="2400" dirty="0" smtClean="0"/>
              <a:t> </a:t>
            </a:r>
            <a:r>
              <a:rPr lang="bn-IN" sz="2400" dirty="0" smtClean="0"/>
              <a:t>প্রধানমন্ত্রী নিযুক্ত হন।</a:t>
            </a:r>
            <a:endParaRPr lang="en-US" sz="2400" dirty="0"/>
          </a:p>
        </p:txBody>
      </p:sp>
      <p:sp>
        <p:nvSpPr>
          <p:cNvPr id="8" name="Title 1"/>
          <p:cNvSpPr txBox="1">
            <a:spLocks/>
          </p:cNvSpPr>
          <p:nvPr/>
        </p:nvSpPr>
        <p:spPr>
          <a:xfrm>
            <a:off x="6851374" y="3122292"/>
            <a:ext cx="2292626" cy="495722"/>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dirty="0" smtClean="0">
                <a:latin typeface="NikoshBAN" panose="02000000000000000000" pitchFamily="2" charset="0"/>
                <a:cs typeface="NikoshBAN" panose="02000000000000000000" pitchFamily="2" charset="0"/>
              </a:rPr>
              <a:t>লিয়াকত আলী খান</a:t>
            </a:r>
            <a:endParaRPr lang="en-US" dirty="0">
              <a:latin typeface="NikoshBAN" panose="02000000000000000000" pitchFamily="2" charset="0"/>
              <a:cs typeface="NikoshBAN" panose="02000000000000000000" pitchFamily="2"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374" y="39059"/>
            <a:ext cx="2292626" cy="2968487"/>
          </a:xfrm>
          <a:prstGeom prst="rect">
            <a:avLst/>
          </a:prstGeom>
        </p:spPr>
      </p:pic>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887" y="3618013"/>
            <a:ext cx="2133599" cy="2602913"/>
          </a:xfrm>
          <a:prstGeom prst="rect">
            <a:avLst/>
          </a:prstGeom>
        </p:spPr>
      </p:pic>
      <p:sp>
        <p:nvSpPr>
          <p:cNvPr id="11" name="TextBox 10"/>
          <p:cNvSpPr txBox="1"/>
          <p:nvPr/>
        </p:nvSpPr>
        <p:spPr>
          <a:xfrm>
            <a:off x="6930887" y="6340197"/>
            <a:ext cx="2001078" cy="400110"/>
          </a:xfrm>
          <a:prstGeom prst="rect">
            <a:avLst/>
          </a:prstGeom>
          <a:noFill/>
        </p:spPr>
        <p:txBody>
          <a:bodyPr wrap="square" rtlCol="0">
            <a:spAutoFit/>
          </a:bodyPr>
          <a:lstStyle/>
          <a:p>
            <a:pPr algn="ctr"/>
            <a:r>
              <a:rPr lang="en-US" sz="2000" dirty="0" err="1" smtClean="0"/>
              <a:t>খাজা</a:t>
            </a:r>
            <a:r>
              <a:rPr lang="en-US" sz="2000" dirty="0" smtClean="0"/>
              <a:t> </a:t>
            </a:r>
            <a:r>
              <a:rPr lang="en-US" sz="2000" dirty="0" err="1" smtClean="0"/>
              <a:t>নাজিমুদ্দীন</a:t>
            </a:r>
            <a:endParaRPr lang="en-US" sz="2000" dirty="0"/>
          </a:p>
        </p:txBody>
      </p:sp>
    </p:spTree>
    <p:extLst>
      <p:ext uri="{BB962C8B-B14F-4D97-AF65-F5344CB8AC3E}">
        <p14:creationId xmlns:p14="http://schemas.microsoft.com/office/powerpoint/2010/main" val="411360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p:cNvSpPr>
            <a:spLocks noGrp="1"/>
          </p:cNvSpPr>
          <p:nvPr>
            <p:ph type="dt" sz="half" idx="10"/>
          </p:nvPr>
        </p:nvSpPr>
        <p:spPr/>
        <p:txBody>
          <a:bodyPr/>
          <a:lstStyle/>
          <a:p>
            <a:fld id="{0536B819-29BC-49A9-ABA9-7FA18550992F}" type="datetime1">
              <a:rPr lang="en-US" smtClean="0"/>
              <a:t>8/10/2020</a:t>
            </a:fld>
            <a:endParaRPr lang="en-US"/>
          </a:p>
        </p:txBody>
      </p:sp>
      <p:sp>
        <p:nvSpPr>
          <p:cNvPr id="15" name="Slide Number Placeholder 14"/>
          <p:cNvSpPr>
            <a:spLocks noGrp="1"/>
          </p:cNvSpPr>
          <p:nvPr>
            <p:ph type="sldNum" sz="quarter" idx="12"/>
          </p:nvPr>
        </p:nvSpPr>
        <p:spPr/>
        <p:txBody>
          <a:bodyPr/>
          <a:lstStyle/>
          <a:p>
            <a:fld id="{0326DCB2-0D2E-482A-BA28-6474889EE5EA}" type="slidenum">
              <a:rPr lang="en-US" smtClean="0"/>
              <a:t>26</a:t>
            </a:fld>
            <a:endParaRPr lang="en-US"/>
          </a:p>
        </p:txBody>
      </p:sp>
      <p:sp>
        <p:nvSpPr>
          <p:cNvPr id="3" name="TextBox 2"/>
          <p:cNvSpPr txBox="1"/>
          <p:nvPr/>
        </p:nvSpPr>
        <p:spPr>
          <a:xfrm>
            <a:off x="1" y="0"/>
            <a:ext cx="7010400" cy="6555641"/>
          </a:xfrm>
          <a:prstGeom prst="rect">
            <a:avLst/>
          </a:prstGeom>
          <a:noFill/>
        </p:spPr>
        <p:txBody>
          <a:bodyPr wrap="square" rtlCol="0">
            <a:spAutoFit/>
          </a:bodyPr>
          <a:lstStyle/>
          <a:p>
            <a:pPr algn="just"/>
            <a:r>
              <a:rPr lang="en-US" sz="2800" b="1" dirty="0" smtClean="0">
                <a:solidFill>
                  <a:srgbClr val="FF0000"/>
                </a:solidFill>
                <a:latin typeface="NikoshBAN" panose="02000000000000000000" pitchFamily="2" charset="0"/>
                <a:cs typeface="NikoshBAN" panose="02000000000000000000" pitchFamily="2" charset="0"/>
              </a:rPr>
              <a:t>	</a:t>
            </a:r>
            <a:r>
              <a:rPr lang="bn-IN" sz="2800" b="1" dirty="0" smtClean="0">
                <a:solidFill>
                  <a:srgbClr val="FF0000"/>
                </a:solidFill>
                <a:latin typeface="NikoshBAN" panose="02000000000000000000" pitchFamily="2" charset="0"/>
                <a:cs typeface="NikoshBAN" panose="02000000000000000000" pitchFamily="2" charset="0"/>
              </a:rPr>
              <a:t>ভাষা </a:t>
            </a:r>
            <a:r>
              <a:rPr lang="bn-IN" sz="2800" b="1" dirty="0">
                <a:solidFill>
                  <a:srgbClr val="FF0000"/>
                </a:solidFill>
                <a:latin typeface="NikoshBAN" panose="02000000000000000000" pitchFamily="2" charset="0"/>
                <a:cs typeface="NikoshBAN" panose="02000000000000000000" pitchFamily="2" charset="0"/>
              </a:rPr>
              <a:t>আন্দোলনের দ্বিতীয় পর্যায়(১৯৫২ সাল</a:t>
            </a:r>
            <a:r>
              <a:rPr lang="bn-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১৯৫২ সালের ২৬ জানুয়ারি ঢাকার পল্টন ময়দানে পাকিস্তানের তৎকালীন প্রধানমন্ত্রী খাজা নাজিমুদ্দীন ঘোষণা করেন যে, “উর্দুই হবে পাকিস্তানের একমাত্র রাষ্ট্র ভাষা।” ফলে ছাত্র ও বুদ্ধিজীবী মহলে ব্যপক ক্ষোভ ও হতাশার সৃষ্টি হয় এবং আন্দোলন আরও তীব্রতর হয় ।৩০ জানুয়ারি ঢাকায় সর্বাত্বক ধর্মঘট পালিত হয়।রাষ্ট্র ভাষা আন্দোলনকে আরও বেগবান করার লক্ষ্যে </a:t>
            </a:r>
            <a:r>
              <a:rPr lang="bn-IN" sz="2800" dirty="0">
                <a:solidFill>
                  <a:srgbClr val="FF0000"/>
                </a:solidFill>
                <a:latin typeface="NikoshBAN" panose="02000000000000000000" pitchFamily="2" charset="0"/>
                <a:cs typeface="NikoshBAN" panose="02000000000000000000" pitchFamily="2" charset="0"/>
              </a:rPr>
              <a:t>১৯৫২ সালের ৩১ জানুয়ারি কাজী গোলাম মাহবুব ঢাকার বার লাইব্রেরি হলে একটি সভা আহবান করেন।এ সভায় মাওলানা ভাসানী,আবুল হাশিমের উপস্থিতিতে “সর্বদলীয় রাষ্ট্রভাষা সংগ্রাম কমিটি”গঠিত হয় এবং সিদ্ধান্ত হয় ২১ ফেব্রুয়ারি প্রদেশব্যাপি “রাষ্ট্রভাষা দিবস” এবং সাধারণ ধর্মঘট পালিত হবে </a:t>
            </a:r>
            <a:r>
              <a:rPr lang="bn-IN" sz="2800" dirty="0">
                <a:latin typeface="NikoshBAN" panose="02000000000000000000" pitchFamily="2" charset="0"/>
                <a:cs typeface="NikoshBAN" panose="02000000000000000000" pitchFamily="2" charset="0"/>
              </a:rPr>
              <a:t>এবং ভাষার দাবি প্রতিষ্ঠিত না হওয়া পর্যন্ত সংগ্রাম চালিয়ে যাবার দৃঢ় সংকল্প ঘোষণা করা হয়। ১৯৫২ সালের ১৬ ফেব্রুয়ারি বন্দী অবস্থায় শেখ মুজিবুর রহমান </a:t>
            </a:r>
            <a:r>
              <a:rPr lang="bn-IN" sz="2800" dirty="0" smtClean="0">
                <a:latin typeface="NikoshBAN" panose="02000000000000000000" pitchFamily="2" charset="0"/>
                <a:cs typeface="NikoshBAN" panose="02000000000000000000" pitchFamily="2" charset="0"/>
              </a:rPr>
              <a:t>ও</a:t>
            </a:r>
            <a:endParaRPr lang="en-US" sz="2800" dirty="0">
              <a:latin typeface="NikoshBAN" panose="02000000000000000000" pitchFamily="2" charset="0"/>
              <a:cs typeface="NikoshBAN" panose="02000000000000000000" pitchFamily="2" charset="0"/>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94907"/>
            <a:ext cx="2133599" cy="3242206"/>
          </a:xfrm>
          <a:prstGeom prst="rect">
            <a:avLst/>
          </a:prstGeom>
        </p:spPr>
      </p:pic>
      <p:sp>
        <p:nvSpPr>
          <p:cNvPr id="4" name="TextBox 3"/>
          <p:cNvSpPr txBox="1"/>
          <p:nvPr/>
        </p:nvSpPr>
        <p:spPr>
          <a:xfrm>
            <a:off x="7010400" y="3856383"/>
            <a:ext cx="2001078" cy="400110"/>
          </a:xfrm>
          <a:prstGeom prst="rect">
            <a:avLst/>
          </a:prstGeom>
          <a:noFill/>
        </p:spPr>
        <p:txBody>
          <a:bodyPr wrap="square" rtlCol="0">
            <a:spAutoFit/>
          </a:bodyPr>
          <a:lstStyle/>
          <a:p>
            <a:pPr algn="ctr"/>
            <a:r>
              <a:rPr lang="en-US" sz="2000" dirty="0" err="1" smtClean="0"/>
              <a:t>খাজা</a:t>
            </a:r>
            <a:r>
              <a:rPr lang="en-US" sz="2000" dirty="0" smtClean="0"/>
              <a:t> </a:t>
            </a:r>
            <a:r>
              <a:rPr lang="en-US" sz="2000" dirty="0" err="1" smtClean="0"/>
              <a:t>নাজিমুদ্দীন</a:t>
            </a:r>
            <a:endParaRPr lang="en-US" sz="2000" dirty="0"/>
          </a:p>
        </p:txBody>
      </p:sp>
    </p:spTree>
    <p:extLst>
      <p:ext uri="{BB962C8B-B14F-4D97-AF65-F5344CB8AC3E}">
        <p14:creationId xmlns:p14="http://schemas.microsoft.com/office/powerpoint/2010/main" val="252438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CA58924-3E04-40FA-88A7-0407B369B96A}" type="datetime1">
              <a:rPr lang="en-US" smtClean="0"/>
              <a:t>8/10/2020</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27</a:t>
            </a:fld>
            <a:endParaRPr lang="en-US"/>
          </a:p>
        </p:txBody>
      </p:sp>
      <p:sp>
        <p:nvSpPr>
          <p:cNvPr id="3" name="TextBox 2"/>
          <p:cNvSpPr txBox="1"/>
          <p:nvPr/>
        </p:nvSpPr>
        <p:spPr>
          <a:xfrm>
            <a:off x="0" y="0"/>
            <a:ext cx="9144000" cy="7171194"/>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আওয়ামী লীগ </a:t>
            </a:r>
            <a:r>
              <a:rPr lang="bn-IN" sz="2800" dirty="0">
                <a:latin typeface="NikoshBAN" panose="02000000000000000000" pitchFamily="2" charset="0"/>
                <a:cs typeface="NikoshBAN" panose="02000000000000000000" pitchFamily="2" charset="0"/>
              </a:rPr>
              <a:t>নেতা মহিউদ্দীন আহমদ “রাষ্ট্রভাষা বাংলা” এবং রাজবন্দিদের </a:t>
            </a:r>
            <a:r>
              <a:rPr lang="bn-IN" sz="2800" dirty="0" smtClean="0">
                <a:latin typeface="NikoshBAN" panose="02000000000000000000" pitchFamily="2" charset="0"/>
                <a:cs typeface="NikoshBAN" panose="02000000000000000000" pitchFamily="2" charset="0"/>
              </a:rPr>
              <a:t>মুক্তির দাবিতে আমরণ অনশন শুরু করেন,যা আন্দোলনের নতুন মাত্রা যোগ করে।এ দিকে ২১শে ফেব্রুয়ারির কর্মসূচীকে বানচাল করার জন্য পূর্ববাংলার মূখ্যমন্ত্রী নুরুল আমিন সরকার </a:t>
            </a:r>
            <a:r>
              <a:rPr lang="bn-IN" sz="2800" b="1" dirty="0" smtClean="0">
                <a:solidFill>
                  <a:srgbClr val="FF0000"/>
                </a:solidFill>
                <a:latin typeface="NikoshBAN" panose="02000000000000000000" pitchFamily="2" charset="0"/>
                <a:cs typeface="NikoshBAN" panose="02000000000000000000" pitchFamily="2" charset="0"/>
              </a:rPr>
              <a:t>২০ ফেব্রুয়ারি বিকাল থেকে ঢাকা শহরে এক মাসের জন্য ১৪৪ ধারা জারি করে </a:t>
            </a:r>
            <a:r>
              <a:rPr lang="bn-IN" sz="2800" dirty="0" smtClean="0">
                <a:latin typeface="NikoshBAN" panose="02000000000000000000" pitchFamily="2" charset="0"/>
                <a:cs typeface="NikoshBAN" panose="02000000000000000000" pitchFamily="2" charset="0"/>
              </a:rPr>
              <a:t>এবং সভা-সমাবেশ নিষিদ্ধ করে। কিন্তু পূর্বঘোষিত কর্মসূচি অনুযায়ী ঢাকা বিশ্ববিদ্যালয় থেকে ছাত্ররা ২১ ফেব্রুয়ারি ১৪৪ ধারা ভঙ্গ করে ১০জন করে ছোট ছোট দলে বিভক্ত হয়ে “রাষ্ট্রভাষা বাংলা চাই” স্লোগান দিতে দিতে প্রাদেশিক ভবনের দিকে এগিয়ে যেতে থাকে।কিছুদূর অগ্রসর হয়ে ঢাকা মেডিকেল কলেজের সামনে আসা মাত্রই পুলিশ মিছিলের ওপর গুলি বর্ষণ করে।ফলে </a:t>
            </a:r>
            <a:r>
              <a:rPr lang="bn-IN" sz="2400" cap="small" dirty="0">
                <a:solidFill>
                  <a:srgbClr val="FF0000"/>
                </a:solidFill>
                <a:hlinkClick r:id="rId2" tooltip="আহমদ, রফিক উদ্দিন"/>
              </a:rPr>
              <a:t>রফিক উদ্দিন আহমদ</a:t>
            </a:r>
            <a:r>
              <a:rPr lang="en-US" sz="2400" dirty="0">
                <a:solidFill>
                  <a:srgbClr val="FF0000"/>
                </a:solidFill>
              </a:rPr>
              <a:t>,  </a:t>
            </a:r>
            <a:r>
              <a:rPr lang="bn-IN" sz="2400" cap="small" dirty="0">
                <a:solidFill>
                  <a:srgbClr val="FF0000"/>
                </a:solidFill>
                <a:hlinkClick r:id="rId3" tooltip="জববার, আবদুল"/>
              </a:rPr>
              <a:t>আবদুল জববার</a:t>
            </a:r>
            <a:r>
              <a:rPr lang="en-US" sz="2400" dirty="0">
                <a:solidFill>
                  <a:srgbClr val="FF0000"/>
                </a:solidFill>
              </a:rPr>
              <a:t>,  </a:t>
            </a:r>
            <a:r>
              <a:rPr lang="bn-IN" sz="2400" cap="small" dirty="0">
                <a:solidFill>
                  <a:srgbClr val="FF0000"/>
                </a:solidFill>
                <a:hlinkClick r:id="rId4" tooltip="বরকত, আবুল"/>
              </a:rPr>
              <a:t>আবুল বরকত</a:t>
            </a:r>
            <a:r>
              <a:rPr lang="en-US" sz="2400" dirty="0">
                <a:solidFill>
                  <a:srgbClr val="FF0000"/>
                </a:solidFill>
              </a:rPr>
              <a:t> (</a:t>
            </a:r>
            <a:r>
              <a:rPr lang="bn-IN" sz="2400" dirty="0">
                <a:solidFill>
                  <a:srgbClr val="FF0000"/>
                </a:solidFill>
              </a:rPr>
              <a:t>রাষ্ট্রবিজ্ঞানে এমএ শ্রেণীর ছাত্র) নিহত হয়। বহু আহতকে হাসপাতালে ভর্তি করা হয় এবং তাঁদের মধ্যে সেক্রেটারিয়েটের পিয়ন </a:t>
            </a:r>
            <a:r>
              <a:rPr lang="bn-IN" sz="2400" dirty="0">
                <a:solidFill>
                  <a:srgbClr val="0070C0"/>
                </a:solidFill>
              </a:rPr>
              <a:t>আবদুস সালাম </a:t>
            </a:r>
            <a:r>
              <a:rPr lang="bn-IN" sz="2400" dirty="0">
                <a:solidFill>
                  <a:srgbClr val="FF0000"/>
                </a:solidFill>
              </a:rPr>
              <a:t>মারা যায়। </a:t>
            </a:r>
            <a:r>
              <a:rPr lang="bn-IN" sz="2400" dirty="0">
                <a:solidFill>
                  <a:srgbClr val="0070C0"/>
                </a:solidFill>
              </a:rPr>
              <a:t>অহিউল্লাহ্ </a:t>
            </a:r>
            <a:r>
              <a:rPr lang="bn-IN" sz="2400" dirty="0">
                <a:solidFill>
                  <a:srgbClr val="FF0000"/>
                </a:solidFill>
              </a:rPr>
              <a:t>নামে আট নয় বছরের এক কিশোরও সেদিন নিহত হয়।</a:t>
            </a:r>
            <a:endParaRPr lang="en-US" sz="2400" dirty="0">
              <a:solidFill>
                <a:srgbClr val="FF0000"/>
              </a:solidFill>
            </a:endParaRPr>
          </a:p>
          <a:p>
            <a:pPr algn="just"/>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 </a:t>
            </a:r>
            <a:r>
              <a:rPr lang="bn-IN" sz="2800" dirty="0" smtClean="0">
                <a:latin typeface="NikoshBAN" panose="02000000000000000000" pitchFamily="2" charset="0"/>
                <a:cs typeface="NikoshBAN" panose="02000000000000000000" pitchFamily="2" charset="0"/>
              </a:rPr>
              <a:t>বর্বরোচিত ছাত্র হত্যার প্রতিবাদে পূর্ববাংলার  কৃষক, শ্রমিক, ছাত্র, বুদ্ধিজীবী সকলস্তরের মানুষ প্রচন্ড বিক্ষোভে ফেটে পড়ে এবং এক প্রবল অপ্রতিরোধ্য আন্দোলন গড়ে তোলে। ২২ ও ২৩ ফেব্রুয়ারি সর্বস্তরের জনতা পূর্ণদিবস হরতাল পালন করে এবং শোভাযাত্রা সহকারে ১৪৪ ধারা ভঙ্গ করে।</a:t>
            </a:r>
            <a:endParaRPr lang="en-US" dirty="0"/>
          </a:p>
        </p:txBody>
      </p:sp>
    </p:spTree>
    <p:extLst>
      <p:ext uri="{BB962C8B-B14F-4D97-AF65-F5344CB8AC3E}">
        <p14:creationId xmlns:p14="http://schemas.microsoft.com/office/powerpoint/2010/main" val="233470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28</a:t>
            </a:fld>
            <a:endParaRPr lang="en-US"/>
          </a:p>
        </p:txBody>
      </p:sp>
      <p:sp>
        <p:nvSpPr>
          <p:cNvPr id="7" name="TextBox 6"/>
          <p:cNvSpPr txBox="1"/>
          <p:nvPr/>
        </p:nvSpPr>
        <p:spPr>
          <a:xfrm>
            <a:off x="0" y="0"/>
            <a:ext cx="6877878" cy="7417415"/>
          </a:xfrm>
          <a:prstGeom prst="rect">
            <a:avLst/>
          </a:prstGeom>
          <a:noFill/>
        </p:spPr>
        <p:txBody>
          <a:bodyPr wrap="square" rtlCol="0">
            <a:spAutoFit/>
          </a:bodyPr>
          <a:lstStyle/>
          <a:p>
            <a:pPr algn="just"/>
            <a:r>
              <a:rPr lang="bn-IN" sz="2800" dirty="0">
                <a:latin typeface="NikoshBAN" panose="02000000000000000000" pitchFamily="2" charset="0"/>
                <a:cs typeface="NikoshBAN" panose="02000000000000000000" pitchFamily="2" charset="0"/>
              </a:rPr>
              <a:t>২২ ফেব্রুয়ারি </a:t>
            </a:r>
            <a:r>
              <a:rPr lang="bn-IN" sz="2800" dirty="0" smtClean="0">
                <a:latin typeface="NikoshBAN" panose="02000000000000000000" pitchFamily="2" charset="0"/>
                <a:cs typeface="NikoshBAN" panose="02000000000000000000" pitchFamily="2" charset="0"/>
              </a:rPr>
              <a:t>শহীদ হন </a:t>
            </a:r>
            <a:r>
              <a:rPr lang="bn-IN" sz="2800" b="1" dirty="0">
                <a:solidFill>
                  <a:srgbClr val="FF0000"/>
                </a:solidFill>
                <a:latin typeface="NikoshBAN" panose="02000000000000000000" pitchFamily="2" charset="0"/>
                <a:cs typeface="NikoshBAN" panose="02000000000000000000" pitchFamily="2" charset="0"/>
              </a:rPr>
              <a:t>শফিউর রহমান,রিক্সাচালক আওয়াল ও নাম না জানা এক কিশোর</a:t>
            </a:r>
            <a:r>
              <a:rPr lang="bn-IN" sz="2800" dirty="0" smtClean="0">
                <a:latin typeface="NikoshBAN" panose="02000000000000000000" pitchFamily="2" charset="0"/>
                <a:cs typeface="NikoshBAN" panose="02000000000000000000" pitchFamily="2" charset="0"/>
              </a:rPr>
              <a:t>।বিক্ষোভের প্রচন্ডতায় ও তীব্রতায় পাকিস্তান সরকার বাংলা ভাষার দাবীর নিকট নতিস্বীকার করতে বাধ্য হন।পূর্বপাকিস্তন তথা বাংলার মূখ্যমন্ত্রী নূরুল আমীন বাংলাকে অন্যতম জাতীয় ভাষা করার সুপারিশ সংবলিত একটি প্রস্তাব প্রাদেশিক পরিষদে উত্থাপন করেন।প্রস্তাবটি সর্বসম্মতিক্রমে গৃহীত হয়।অতঃপর ১৯৫৬ সালের সংবিধানের ২১৪ নং অনুচ্ছেদে বাংলা পাকিস্তানের অন্যতম রাষ্ট্রভাষারূপে স্বীকৃতি পায় এবং বাঙ্গালি জাতির বিজয় অর্জিত হয়।ভাষা আন্দোলনের স্মৃতিকে স্মরণীয় করে রাখার উদ্দেশ্যে ২৩ ফেব্রুয়ারি দিবাগত রাতে ছাত্ররা ঢাকা মেডিকেল কলেজ হোস্টেল প্রাঙ্গনে শহীদ মিনার নির্মাণ করে। ২৪ ফেব্রুয়ারি শহীদ শফিউর রহমানের পিতা এ শহীদ মিনার উদ্বোধন করেন। ২৬ ফেব্রুয়ারি  আনুষ্ঠানিকভাবে ‘দৈনিক আজাদ’এর সম্পাদক জনাব আবুল কালাম শামসুদ্দীন শহীদ মিনার উদ্বোধন করেন।এ আন্দোলনের মাধ্যমে বাঙালির জাতীয় ইতিহাসে রচিত হয় এক রক্তাক্ত অধ্যায়। </a:t>
            </a:r>
            <a:endParaRPr lang="bn-IN" sz="2800" dirty="0">
              <a:latin typeface="NikoshBAN" panose="02000000000000000000" pitchFamily="2" charset="0"/>
              <a:cs typeface="NikoshBAN" panose="02000000000000000000" pitchFamily="2" charset="0"/>
            </a:endParaRPr>
          </a:p>
        </p:txBody>
      </p:sp>
      <p:sp>
        <p:nvSpPr>
          <p:cNvPr id="6" name="Title 1"/>
          <p:cNvSpPr txBox="1">
            <a:spLocks/>
          </p:cNvSpPr>
          <p:nvPr/>
        </p:nvSpPr>
        <p:spPr>
          <a:xfrm>
            <a:off x="6877878" y="4034556"/>
            <a:ext cx="2266122" cy="79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800" dirty="0" smtClean="0">
                <a:latin typeface="NikoshBAN" panose="02000000000000000000" pitchFamily="2" charset="0"/>
                <a:cs typeface="NikoshBAN" panose="02000000000000000000" pitchFamily="2" charset="0"/>
              </a:rPr>
              <a:t>প্রথম শহিদ মিনার</a:t>
            </a:r>
            <a:endParaRPr lang="en-US" sz="2800" dirty="0">
              <a:latin typeface="NikoshBAN" panose="02000000000000000000" pitchFamily="2" charset="0"/>
              <a:cs typeface="NikoshBAN" panose="02000000000000000000" pitchFamily="2" charset="0"/>
            </a:endParaRPr>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878" y="270939"/>
            <a:ext cx="2266122" cy="3492678"/>
          </a:xfrm>
          <a:prstGeom prst="rect">
            <a:avLst/>
          </a:prstGeom>
        </p:spPr>
      </p:pic>
    </p:spTree>
    <p:extLst>
      <p:ext uri="{BB962C8B-B14F-4D97-AF65-F5344CB8AC3E}">
        <p14:creationId xmlns:p14="http://schemas.microsoft.com/office/powerpoint/2010/main" val="210118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29</a:t>
            </a:fld>
            <a:endParaRPr lang="en-US"/>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753" t="15459" r="3624" b="13237"/>
          <a:stretch/>
        </p:blipFill>
        <p:spPr>
          <a:xfrm>
            <a:off x="0" y="353807"/>
            <a:ext cx="9144000" cy="5622923"/>
          </a:xfrm>
          <a:prstGeom prst="rect">
            <a:avLst/>
          </a:prstGeom>
        </p:spPr>
      </p:pic>
    </p:spTree>
    <p:extLst>
      <p:ext uri="{BB962C8B-B14F-4D97-AF65-F5344CB8AC3E}">
        <p14:creationId xmlns:p14="http://schemas.microsoft.com/office/powerpoint/2010/main" val="219365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39003" cy="6858000"/>
          </a:xfrm>
          <a:prstGeom prst="rect">
            <a:avLst/>
          </a:prstGeom>
        </p:spPr>
      </p:pic>
      <p:sp>
        <p:nvSpPr>
          <p:cNvPr id="3" name="Rectangle 2"/>
          <p:cNvSpPr/>
          <p:nvPr/>
        </p:nvSpPr>
        <p:spPr>
          <a:xfrm>
            <a:off x="2035960" y="477676"/>
            <a:ext cx="5072080" cy="1211213"/>
          </a:xfrm>
          <a:prstGeom prst="rect">
            <a:avLst/>
          </a:prstGeom>
          <a:noFill/>
        </p:spPr>
        <p:txBody>
          <a:bodyPr wrap="none" lIns="68580" tIns="34290" rIns="68580" bIns="34290" numCol="1">
            <a:prstTxWarp prst="textChevronInverted">
              <a:avLst>
                <a:gd name="adj" fmla="val 78111"/>
              </a:avLst>
            </a:prstTxWarp>
            <a:spAutoFit/>
          </a:bodyPr>
          <a:lstStyle/>
          <a:p>
            <a:pPr algn="ctr"/>
            <a:r>
              <a:rPr lang="bn-IN" sz="4050" b="1" u="sng"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পা</a:t>
            </a:r>
            <a:r>
              <a:rPr lang="bn-IN" sz="4050" b="1" u="sng" dirty="0">
                <a:ln w="22225">
                  <a:solidFill>
                    <a:schemeClr val="accent2"/>
                  </a:solidFill>
                  <a:prstDash val="solid"/>
                </a:ln>
                <a:solidFill>
                  <a:srgbClr val="92D050"/>
                </a:solidFill>
                <a:latin typeface="NikoshBAN" panose="02000000000000000000" pitchFamily="2" charset="0"/>
                <a:cs typeface="NikoshBAN" panose="02000000000000000000" pitchFamily="2" charset="0"/>
              </a:rPr>
              <a:t>ঠ</a:t>
            </a:r>
            <a:r>
              <a:rPr lang="bn-IN" sz="4050" b="1" u="sng"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bn-IN" sz="4050" b="1" u="sng" dirty="0">
                <a:ln w="22225">
                  <a:solidFill>
                    <a:schemeClr val="accent2"/>
                  </a:solidFill>
                  <a:prstDash val="solid"/>
                </a:ln>
                <a:solidFill>
                  <a:srgbClr val="FF33CC"/>
                </a:solidFill>
                <a:latin typeface="NikoshBAN" panose="02000000000000000000" pitchFamily="2" charset="0"/>
                <a:cs typeface="NikoshBAN" panose="02000000000000000000" pitchFamily="2" charset="0"/>
              </a:rPr>
              <a:t>পরি</a:t>
            </a:r>
            <a:r>
              <a:rPr lang="bn-IN" sz="4050" b="1" u="sng" dirty="0">
                <a:ln w="22225">
                  <a:solidFill>
                    <a:schemeClr val="accent2"/>
                  </a:solidFill>
                  <a:prstDash val="solid"/>
                </a:ln>
                <a:solidFill>
                  <a:srgbClr val="00B050"/>
                </a:solidFill>
                <a:latin typeface="NikoshBAN" panose="02000000000000000000" pitchFamily="2" charset="0"/>
                <a:cs typeface="NikoshBAN" panose="02000000000000000000" pitchFamily="2" charset="0"/>
              </a:rPr>
              <a:t>চিতি</a:t>
            </a:r>
            <a:endParaRPr lang="en-US" sz="4050" b="1" u="sng" dirty="0">
              <a:ln w="22225">
                <a:solidFill>
                  <a:schemeClr val="accent2"/>
                </a:solidFill>
                <a:prstDash val="solid"/>
              </a:ln>
              <a:solidFill>
                <a:srgbClr val="00B050"/>
              </a:solidFill>
              <a:latin typeface="NikoshBAN" panose="02000000000000000000" pitchFamily="2" charset="0"/>
              <a:cs typeface="NikoshBAN" panose="02000000000000000000" pitchFamily="2" charset="0"/>
            </a:endParaRPr>
          </a:p>
        </p:txBody>
      </p:sp>
      <p:sp>
        <p:nvSpPr>
          <p:cNvPr id="4" name="Rectangle 3"/>
          <p:cNvSpPr/>
          <p:nvPr/>
        </p:nvSpPr>
        <p:spPr>
          <a:xfrm>
            <a:off x="429491" y="1957388"/>
            <a:ext cx="8382000" cy="3975883"/>
          </a:xfrm>
          <a:prstGeom prst="rect">
            <a:avLst/>
          </a:prstGeom>
          <a:noFill/>
        </p:spPr>
        <p:txBody>
          <a:bodyPr wrap="none" lIns="68580" tIns="34290" rIns="68580" bIns="34290" numCol="1">
            <a:prstTxWarp prst="textPlain">
              <a:avLst>
                <a:gd name="adj" fmla="val 42452"/>
              </a:avLst>
            </a:prstTxWarp>
            <a:spAutoFit/>
            <a:scene3d>
              <a:camera prst="orthographicFront"/>
              <a:lightRig rig="soft" dir="t">
                <a:rot lat="0" lon="0" rev="15600000"/>
              </a:lightRig>
            </a:scene3d>
            <a:sp3d prstMaterial="softEdge"/>
          </a:bodyPr>
          <a:lstStyle/>
          <a:p>
            <a:pPr algn="just"/>
            <a:r>
              <a:rPr lang="bn-IN" sz="4050" b="1" dirty="0" smtClean="0">
                <a:ln/>
                <a:solidFill>
                  <a:srgbClr val="FF33CC"/>
                </a:solidFill>
                <a:latin typeface="NikoshBAN" panose="02000000000000000000" pitchFamily="2" charset="0"/>
                <a:cs typeface="NikoshBAN" panose="02000000000000000000" pitchFamily="2" charset="0"/>
              </a:rPr>
              <a:t>        শ্রেনীঃ- একাদশ-দ্বাদশ</a:t>
            </a:r>
            <a:endParaRPr lang="bn-IN" sz="4050" b="1" dirty="0">
              <a:ln/>
              <a:solidFill>
                <a:srgbClr val="FF33CC"/>
              </a:solidFill>
              <a:latin typeface="NikoshBAN" panose="02000000000000000000" pitchFamily="2" charset="0"/>
              <a:cs typeface="NikoshBAN" panose="02000000000000000000" pitchFamily="2" charset="0"/>
            </a:endParaRPr>
          </a:p>
          <a:p>
            <a:pPr algn="just"/>
            <a:r>
              <a:rPr lang="bn-IN" sz="4050" b="1" dirty="0" smtClean="0">
                <a:ln/>
                <a:solidFill>
                  <a:srgbClr val="FF33CC"/>
                </a:solidFill>
                <a:latin typeface="NikoshBAN" panose="02000000000000000000" pitchFamily="2" charset="0"/>
                <a:cs typeface="NikoshBAN" panose="02000000000000000000" pitchFamily="2" charset="0"/>
              </a:rPr>
              <a:t>      </a:t>
            </a:r>
            <a:r>
              <a:rPr lang="bn-IN" sz="4050" b="1" dirty="0" smtClean="0">
                <a:ln/>
                <a:solidFill>
                  <a:srgbClr val="00B050"/>
                </a:solidFill>
                <a:latin typeface="NikoshBAN" panose="02000000000000000000" pitchFamily="2" charset="0"/>
                <a:cs typeface="NikoshBAN" panose="02000000000000000000" pitchFamily="2" charset="0"/>
              </a:rPr>
              <a:t>বিষয়ঃ- সমাজবিজ্ঞান</a:t>
            </a:r>
            <a:endParaRPr lang="bn-IN" sz="4050" b="1" dirty="0">
              <a:ln/>
              <a:solidFill>
                <a:srgbClr val="00B050"/>
              </a:solidFill>
              <a:latin typeface="NikoshBAN" panose="02000000000000000000" pitchFamily="2" charset="0"/>
              <a:cs typeface="NikoshBAN" panose="02000000000000000000" pitchFamily="2" charset="0"/>
            </a:endParaRPr>
          </a:p>
          <a:p>
            <a:pPr algn="just"/>
            <a:r>
              <a:rPr lang="bn-IN" sz="4050" b="1" dirty="0" smtClean="0">
                <a:ln/>
                <a:solidFill>
                  <a:schemeClr val="accent6">
                    <a:lumMod val="50000"/>
                  </a:schemeClr>
                </a:solidFill>
                <a:latin typeface="NikoshBAN" panose="02000000000000000000" pitchFamily="2" charset="0"/>
                <a:cs typeface="NikoshBAN" panose="02000000000000000000" pitchFamily="2" charset="0"/>
              </a:rPr>
              <a:t>    </a:t>
            </a:r>
            <a:r>
              <a:rPr lang="bn-IN" sz="4050" b="1" dirty="0" smtClean="0">
                <a:ln/>
                <a:solidFill>
                  <a:srgbClr val="FF0066"/>
                </a:solidFill>
                <a:latin typeface="NikoshBAN" panose="02000000000000000000" pitchFamily="2" charset="0"/>
                <a:cs typeface="NikoshBAN" panose="02000000000000000000" pitchFamily="2" charset="0"/>
              </a:rPr>
              <a:t>অধ্যায়ঃ-</a:t>
            </a:r>
            <a:r>
              <a:rPr lang="en-US" sz="4050" b="1" dirty="0" err="1" smtClean="0">
                <a:ln/>
                <a:solidFill>
                  <a:srgbClr val="FF0066"/>
                </a:solidFill>
                <a:latin typeface="NikoshBAN" panose="02000000000000000000" pitchFamily="2" charset="0"/>
                <a:cs typeface="NikoshBAN" panose="02000000000000000000" pitchFamily="2" charset="0"/>
              </a:rPr>
              <a:t>পঞ্চম</a:t>
            </a:r>
            <a:r>
              <a:rPr lang="en-US" sz="4050" dirty="0">
                <a:ln/>
                <a:solidFill>
                  <a:srgbClr val="FF0066"/>
                </a:solidFill>
                <a:latin typeface="NikoshBAN" panose="02000000000000000000" pitchFamily="2" charset="0"/>
                <a:cs typeface="NikoshBAN" panose="02000000000000000000" pitchFamily="2" charset="0"/>
              </a:rPr>
              <a:t> [ </a:t>
            </a:r>
            <a:r>
              <a:rPr lang="en-US" sz="4050" dirty="0" err="1">
                <a:ln/>
                <a:solidFill>
                  <a:srgbClr val="FF0066"/>
                </a:solidFill>
                <a:latin typeface="NikoshBAN" panose="02000000000000000000" pitchFamily="2" charset="0"/>
                <a:cs typeface="NikoshBAN" panose="02000000000000000000" pitchFamily="2" charset="0"/>
              </a:rPr>
              <a:t>বাংলাদেশের</a:t>
            </a:r>
            <a:r>
              <a:rPr lang="en-US" sz="4050" dirty="0">
                <a:ln/>
                <a:solidFill>
                  <a:srgbClr val="FF0066"/>
                </a:solidFill>
                <a:latin typeface="NikoshBAN" panose="02000000000000000000" pitchFamily="2" charset="0"/>
                <a:cs typeface="NikoshBAN" panose="02000000000000000000" pitchFamily="2" charset="0"/>
              </a:rPr>
              <a:t> </a:t>
            </a:r>
            <a:r>
              <a:rPr lang="en-US" sz="4050" dirty="0" err="1">
                <a:ln/>
                <a:solidFill>
                  <a:srgbClr val="FF0066"/>
                </a:solidFill>
                <a:latin typeface="NikoshBAN" panose="02000000000000000000" pitchFamily="2" charset="0"/>
                <a:cs typeface="NikoshBAN" panose="02000000000000000000" pitchFamily="2" charset="0"/>
              </a:rPr>
              <a:t>অভ্যুদয়ের</a:t>
            </a:r>
            <a:r>
              <a:rPr lang="en-US" sz="4050" dirty="0">
                <a:ln/>
                <a:solidFill>
                  <a:srgbClr val="FF0066"/>
                </a:solidFill>
                <a:latin typeface="NikoshBAN" panose="02000000000000000000" pitchFamily="2" charset="0"/>
                <a:cs typeface="NikoshBAN" panose="02000000000000000000" pitchFamily="2" charset="0"/>
              </a:rPr>
              <a:t> </a:t>
            </a:r>
            <a:r>
              <a:rPr lang="en-US" sz="4050" dirty="0" err="1">
                <a:ln/>
                <a:solidFill>
                  <a:srgbClr val="FF0066"/>
                </a:solidFill>
                <a:latin typeface="NikoshBAN" panose="02000000000000000000" pitchFamily="2" charset="0"/>
                <a:cs typeface="NikoshBAN" panose="02000000000000000000" pitchFamily="2" charset="0"/>
              </a:rPr>
              <a:t>সামাজিক</a:t>
            </a:r>
            <a:r>
              <a:rPr lang="en-US" sz="4050" dirty="0">
                <a:ln/>
                <a:solidFill>
                  <a:srgbClr val="FF0066"/>
                </a:solidFill>
                <a:latin typeface="NikoshBAN" panose="02000000000000000000" pitchFamily="2" charset="0"/>
                <a:cs typeface="NikoshBAN" panose="02000000000000000000" pitchFamily="2" charset="0"/>
              </a:rPr>
              <a:t> </a:t>
            </a:r>
            <a:r>
              <a:rPr lang="en-US" sz="4050" dirty="0" err="1">
                <a:ln/>
                <a:solidFill>
                  <a:srgbClr val="FF0066"/>
                </a:solidFill>
                <a:latin typeface="NikoshBAN" panose="02000000000000000000" pitchFamily="2" charset="0"/>
                <a:cs typeface="NikoshBAN" panose="02000000000000000000" pitchFamily="2" charset="0"/>
              </a:rPr>
              <a:t>প্রেক্ষাপট</a:t>
            </a:r>
            <a:r>
              <a:rPr lang="en-US" sz="4050" dirty="0">
                <a:ln/>
                <a:solidFill>
                  <a:srgbClr val="FF0066"/>
                </a:solidFill>
                <a:latin typeface="NikoshBAN" panose="02000000000000000000" pitchFamily="2" charset="0"/>
                <a:cs typeface="NikoshBAN" panose="02000000000000000000" pitchFamily="2" charset="0"/>
              </a:rPr>
              <a:t>]</a:t>
            </a:r>
            <a:endParaRPr lang="en-US" sz="4050" b="1" dirty="0">
              <a:ln/>
              <a:solidFill>
                <a:srgbClr val="FF0066"/>
              </a:solidFill>
              <a:latin typeface="NikoshBAN" panose="02000000000000000000" pitchFamily="2" charset="0"/>
              <a:cs typeface="NikoshBAN" panose="02000000000000000000" pitchFamily="2" charset="0"/>
            </a:endParaRPr>
          </a:p>
          <a:p>
            <a:pPr algn="just"/>
            <a:r>
              <a:rPr lang="bn-IN" sz="4050" b="1" dirty="0" smtClean="0">
                <a:ln/>
                <a:solidFill>
                  <a:srgbClr val="002060"/>
                </a:solidFill>
                <a:latin typeface="NikoshBAN" panose="02000000000000000000" pitchFamily="2" charset="0"/>
                <a:cs typeface="NikoshBAN" panose="02000000000000000000" pitchFamily="2" charset="0"/>
              </a:rPr>
              <a:t>   পাঠঃ- ১</a:t>
            </a:r>
            <a:r>
              <a:rPr lang="en-US" sz="4050" b="1" dirty="0" smtClean="0">
                <a:ln/>
                <a:solidFill>
                  <a:srgbClr val="002060"/>
                </a:solidFill>
                <a:latin typeface="NikoshBAN" panose="02000000000000000000" pitchFamily="2" charset="0"/>
                <a:cs typeface="NikoshBAN" panose="02000000000000000000" pitchFamily="2" charset="0"/>
              </a:rPr>
              <a:t> ও </a:t>
            </a:r>
            <a:r>
              <a:rPr lang="bn-IN" sz="4050" b="1" dirty="0" smtClean="0">
                <a:ln/>
                <a:solidFill>
                  <a:srgbClr val="002060"/>
                </a:solidFill>
                <a:latin typeface="NikoshBAN" panose="02000000000000000000" pitchFamily="2" charset="0"/>
                <a:cs typeface="NikoshBAN" panose="02000000000000000000" pitchFamily="2" charset="0"/>
              </a:rPr>
              <a:t>২</a:t>
            </a:r>
            <a:endParaRPr lang="bn-IN" sz="4050" b="1" dirty="0">
              <a:ln/>
              <a:solidFill>
                <a:srgbClr val="002060"/>
              </a:solidFill>
              <a:latin typeface="NikoshBAN" panose="02000000000000000000" pitchFamily="2" charset="0"/>
              <a:cs typeface="NikoshBAN" panose="02000000000000000000" pitchFamily="2" charset="0"/>
            </a:endParaRPr>
          </a:p>
          <a:p>
            <a:pPr algn="just"/>
            <a:r>
              <a:rPr lang="bn-IN" sz="4050" b="1" dirty="0" smtClean="0">
                <a:ln/>
                <a:solidFill>
                  <a:srgbClr val="FF33CC"/>
                </a:solidFill>
                <a:latin typeface="NikoshBAN" panose="02000000000000000000" pitchFamily="2" charset="0"/>
                <a:cs typeface="NikoshBAN" panose="02000000000000000000" pitchFamily="2" charset="0"/>
              </a:rPr>
              <a:t>  তারিখঃ- ১০/০৮/২০১৭ </a:t>
            </a:r>
            <a:r>
              <a:rPr lang="bn-IN" sz="4050" b="1" dirty="0">
                <a:ln/>
                <a:solidFill>
                  <a:srgbClr val="FF33CC"/>
                </a:solidFill>
                <a:latin typeface="NikoshBAN" panose="02000000000000000000" pitchFamily="2" charset="0"/>
                <a:cs typeface="NikoshBAN" panose="02000000000000000000" pitchFamily="2" charset="0"/>
              </a:rPr>
              <a:t>ইং</a:t>
            </a:r>
            <a:endParaRPr lang="en-US" sz="4050" b="1" dirty="0">
              <a:ln/>
              <a:solidFill>
                <a:srgbClr val="FF33CC"/>
              </a:solidFill>
              <a:latin typeface="NikoshBAN" panose="02000000000000000000" pitchFamily="2" charset="0"/>
              <a:cs typeface="NikoshBAN" panose="02000000000000000000" pitchFamily="2" charset="0"/>
            </a:endParaRPr>
          </a:p>
        </p:txBody>
      </p:sp>
      <p:sp>
        <p:nvSpPr>
          <p:cNvPr id="8" name="Date Placeholder 7"/>
          <p:cNvSpPr>
            <a:spLocks noGrp="1"/>
          </p:cNvSpPr>
          <p:nvPr>
            <p:ph type="dt" sz="half" idx="10"/>
          </p:nvPr>
        </p:nvSpPr>
        <p:spPr>
          <a:xfrm>
            <a:off x="6456244" y="5933271"/>
            <a:ext cx="2057400" cy="365125"/>
          </a:xfrm>
        </p:spPr>
        <p:txBody>
          <a:bodyPr/>
          <a:lstStyle/>
          <a:p>
            <a:pPr algn="ctr"/>
            <a:r>
              <a:rPr lang="bn-IN" dirty="0" smtClean="0"/>
              <a:t>১০/০৮/২০১৭</a:t>
            </a:r>
            <a:endParaRPr lang="en-US" dirty="0"/>
          </a:p>
        </p:txBody>
      </p:sp>
      <p:sp>
        <p:nvSpPr>
          <p:cNvPr id="9" name="Slide Number Placeholder 8"/>
          <p:cNvSpPr>
            <a:spLocks noGrp="1"/>
          </p:cNvSpPr>
          <p:nvPr>
            <p:ph type="sldNum" sz="quarter" idx="12"/>
          </p:nvPr>
        </p:nvSpPr>
        <p:spPr/>
        <p:txBody>
          <a:bodyPr/>
          <a:lstStyle/>
          <a:p>
            <a:fld id="{0326DCB2-0D2E-482A-BA28-6474889EE5EA}" type="slidenum">
              <a:rPr lang="en-US" smtClean="0"/>
              <a:t>3</a:t>
            </a:fld>
            <a:endParaRPr lang="en-US"/>
          </a:p>
        </p:txBody>
      </p:sp>
    </p:spTree>
    <p:extLst>
      <p:ext uri="{BB962C8B-B14F-4D97-AF65-F5344CB8AC3E}">
        <p14:creationId xmlns:p14="http://schemas.microsoft.com/office/powerpoint/2010/main" val="18372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Date Placeholder 5"/>
          <p:cNvSpPr>
            <a:spLocks noGrp="1"/>
          </p:cNvSpPr>
          <p:nvPr>
            <p:ph type="dt" sz="half" idx="10"/>
          </p:nvPr>
        </p:nvSpPr>
        <p:spPr/>
        <p:txBody>
          <a:bodyPr/>
          <a:lstStyle/>
          <a:p>
            <a:fld id="{A463D31D-EB2A-482D-AA9B-E3E177A0C3EC}" type="datetime1">
              <a:rPr lang="en-US" smtClean="0"/>
              <a:t>8/10/2020</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30</a:t>
            </a:fld>
            <a:endParaRPr lang="en-US"/>
          </a:p>
        </p:txBody>
      </p:sp>
      <p:sp>
        <p:nvSpPr>
          <p:cNvPr id="4" name="TextBox 3"/>
          <p:cNvSpPr txBox="1"/>
          <p:nvPr/>
        </p:nvSpPr>
        <p:spPr>
          <a:xfrm>
            <a:off x="354842" y="341194"/>
            <a:ext cx="8434316" cy="6001643"/>
          </a:xfrm>
          <a:prstGeom prst="rect">
            <a:avLst/>
          </a:prstGeom>
          <a:noFill/>
        </p:spPr>
        <p:txBody>
          <a:bodyPr wrap="square" rtlCol="0">
            <a:spAutoFit/>
          </a:bodyPr>
          <a:lstStyle/>
          <a:p>
            <a:pPr algn="ctr"/>
            <a:r>
              <a:rPr lang="bn-IN" sz="3200" dirty="0" smtClean="0"/>
              <a:t>ভাষা আন্দোলনের গুরুত্বঃ</a:t>
            </a:r>
          </a:p>
          <a:p>
            <a:r>
              <a:rPr lang="bn-IN" sz="3200" dirty="0" smtClean="0"/>
              <a:t>১।বাঙালি জাতীয়তাবাদের বিকাশঃ</a:t>
            </a:r>
          </a:p>
          <a:p>
            <a:r>
              <a:rPr lang="bn-IN" sz="3200" dirty="0" smtClean="0"/>
              <a:t>২।মুসলিম লীগের পতনঃ</a:t>
            </a:r>
          </a:p>
          <a:p>
            <a:r>
              <a:rPr lang="bn-IN" sz="3200" dirty="0" smtClean="0"/>
              <a:t>৩।অসাম্প্রদায়িক মনোভাব সৃষ্টিঃ</a:t>
            </a:r>
          </a:p>
          <a:p>
            <a:r>
              <a:rPr lang="bn-IN" sz="3200" dirty="0" smtClean="0"/>
              <a:t>৪।ছাত্র সমাজের গুরুত্ব বৃদ্ধিঃ</a:t>
            </a:r>
          </a:p>
          <a:p>
            <a:r>
              <a:rPr lang="bn-IN" sz="3200" dirty="0" smtClean="0"/>
              <a:t>৫।অধিকার সচেতনতাবোধঃ</a:t>
            </a:r>
          </a:p>
          <a:p>
            <a:r>
              <a:rPr lang="bn-IN" sz="3200" dirty="0" smtClean="0"/>
              <a:t>৬।গণতান্ত্রিক চেতনা সৃষ্টিঃ</a:t>
            </a:r>
          </a:p>
          <a:p>
            <a:r>
              <a:rPr lang="bn-IN" sz="3200" dirty="0" smtClean="0"/>
              <a:t>৭।জাতীয় ঐক্য প্রতিষ্ঠাঃ</a:t>
            </a:r>
          </a:p>
          <a:p>
            <a:r>
              <a:rPr lang="bn-IN" sz="3200" dirty="0" smtClean="0"/>
              <a:t>৮।বাঙালি মধ্যবিত্ত শ্রেণির গুরুত্ব বৃদ্ধিঃ</a:t>
            </a:r>
          </a:p>
          <a:p>
            <a:r>
              <a:rPr lang="bn-IN" sz="3200" dirty="0" smtClean="0"/>
              <a:t>৯।যুক্তফ্রন্টের জয়লাভঃ</a:t>
            </a:r>
          </a:p>
          <a:p>
            <a:r>
              <a:rPr lang="bn-IN" sz="3200" dirty="0" smtClean="0"/>
              <a:t>১০।আন্দোলন সংগ্রামের অনুপ্রেরণা সৃষ্টি</a:t>
            </a:r>
          </a:p>
          <a:p>
            <a:r>
              <a:rPr lang="bn-IN" sz="3200" dirty="0" smtClean="0"/>
              <a:t>১১।স্বাধীণতা সংগ্রামের অগ্রযাত্রায় ভুমিকাঃ</a:t>
            </a:r>
            <a:endParaRPr lang="en-US" sz="3200" dirty="0"/>
          </a:p>
        </p:txBody>
      </p:sp>
    </p:spTree>
    <p:extLst>
      <p:ext uri="{BB962C8B-B14F-4D97-AF65-F5344CB8AC3E}">
        <p14:creationId xmlns:p14="http://schemas.microsoft.com/office/powerpoint/2010/main" val="4285299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31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237291" y="433397"/>
            <a:ext cx="4669417" cy="894131"/>
          </a:xfrm>
          <a:prstGeom prst="rect">
            <a:avLst/>
          </a:prstGeom>
          <a:noFill/>
        </p:spPr>
        <p:txBody>
          <a:bodyPr wrap="square" rtlCol="0">
            <a:prstTxWarp prst="textDeflateBottom">
              <a:avLst/>
            </a:prstTxWarp>
            <a:spAutoFit/>
          </a:bodyPr>
          <a:lstStyle/>
          <a:p>
            <a:pPr algn="ctr"/>
            <a:r>
              <a:rPr lang="bn-IN" sz="4400" b="1" dirty="0" smtClean="0">
                <a:ln w="12700">
                  <a:solidFill>
                    <a:schemeClr val="accent1"/>
                  </a:solidFill>
                  <a:prstDash val="solid"/>
                </a:ln>
                <a:solidFill>
                  <a:srgbClr val="FF33CC"/>
                </a:solidFill>
                <a:effectLst>
                  <a:outerShdw dist="38100" dir="2640000" algn="bl" rotWithShape="0">
                    <a:schemeClr val="accent1"/>
                  </a:outerShdw>
                </a:effectLst>
                <a:latin typeface="NikoshBAN" panose="02000000000000000000" pitchFamily="2" charset="0"/>
                <a:cs typeface="NikoshBAN" panose="02000000000000000000" pitchFamily="2" charset="0"/>
              </a:rPr>
              <a:t>দলীয় কাজ</a:t>
            </a:r>
            <a:endParaRPr lang="en-US" sz="4400" b="1" dirty="0">
              <a:ln w="12700">
                <a:solidFill>
                  <a:schemeClr val="accent1"/>
                </a:solidFill>
                <a:prstDash val="solid"/>
              </a:ln>
              <a:solidFill>
                <a:srgbClr val="FF33CC"/>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43345" y="1856509"/>
            <a:ext cx="1676400" cy="830997"/>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800" dirty="0" smtClean="0">
                <a:latin typeface="NikoshBAN" panose="02000000000000000000" pitchFamily="2" charset="0"/>
                <a:cs typeface="NikoshBAN" panose="02000000000000000000" pitchFamily="2" charset="0"/>
              </a:rPr>
              <a:t>ক দলঃ</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387926" y="3325088"/>
            <a:ext cx="1676400" cy="830997"/>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800" dirty="0">
                <a:latin typeface="NikoshBAN" panose="02000000000000000000" pitchFamily="2" charset="0"/>
                <a:cs typeface="NikoshBAN" panose="02000000000000000000" pitchFamily="2" charset="0"/>
              </a:rPr>
              <a:t>খ</a:t>
            </a:r>
            <a:r>
              <a:rPr lang="bn-IN" sz="4800" dirty="0" smtClean="0">
                <a:latin typeface="NikoshBAN" panose="02000000000000000000" pitchFamily="2" charset="0"/>
                <a:cs typeface="NikoshBAN" panose="02000000000000000000" pitchFamily="2" charset="0"/>
              </a:rPr>
              <a:t> দলঃ</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401780" y="4973781"/>
            <a:ext cx="1676400" cy="830997"/>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800" dirty="0" smtClean="0">
                <a:latin typeface="NikoshBAN" panose="02000000000000000000" pitchFamily="2" charset="0"/>
                <a:cs typeface="NikoshBAN" panose="02000000000000000000" pitchFamily="2" charset="0"/>
              </a:rPr>
              <a:t>গ দলঃ</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2202872" y="3446580"/>
            <a:ext cx="5999432" cy="646331"/>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3600" dirty="0">
                <a:solidFill>
                  <a:sysClr val="windowText" lastClr="000000"/>
                </a:solidFill>
                <a:latin typeface="NikoshBAN" panose="02000000000000000000" pitchFamily="2" charset="0"/>
                <a:cs typeface="NikoshBAN" panose="02000000000000000000" pitchFamily="2" charset="0"/>
              </a:rPr>
              <a:t>ভাষা আন্দোলনের </a:t>
            </a:r>
            <a:r>
              <a:rPr lang="bn-IN" sz="3600" dirty="0" smtClean="0">
                <a:solidFill>
                  <a:sysClr val="windowText" lastClr="000000"/>
                </a:solidFill>
                <a:latin typeface="NikoshBAN" panose="02000000000000000000" pitchFamily="2" charset="0"/>
                <a:cs typeface="NikoshBAN" panose="02000000000000000000" pitchFamily="2" charset="0"/>
              </a:rPr>
              <a:t>প্রেক্ষাপট </a:t>
            </a:r>
            <a:r>
              <a:rPr lang="bn-IN" sz="3600" dirty="0" smtClean="0">
                <a:latin typeface="NikoshBAN" panose="02000000000000000000" pitchFamily="2" charset="0"/>
                <a:cs typeface="NikoshBAN" panose="02000000000000000000" pitchFamily="2" charset="0"/>
              </a:rPr>
              <a:t>ব্যাখ্যা কর।</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2202872" y="1918064"/>
            <a:ext cx="5999432" cy="707886"/>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000" dirty="0" smtClean="0">
                <a:latin typeface="NikoshBAN" panose="02000000000000000000" pitchFamily="2" charset="0"/>
                <a:cs typeface="NikoshBAN" panose="02000000000000000000" pitchFamily="2" charset="0"/>
              </a:rPr>
              <a:t>‘</a:t>
            </a:r>
            <a:r>
              <a:rPr lang="bn-IN" sz="4000" dirty="0">
                <a:solidFill>
                  <a:sysClr val="windowText" lastClr="000000"/>
                </a:solidFill>
                <a:latin typeface="NikoshBAN" panose="02000000000000000000" pitchFamily="2" charset="0"/>
                <a:cs typeface="NikoshBAN" panose="02000000000000000000" pitchFamily="2" charset="0"/>
              </a:rPr>
              <a:t>ভাষা </a:t>
            </a:r>
            <a:r>
              <a:rPr lang="bn-IN" sz="4000" dirty="0" smtClean="0">
                <a:solidFill>
                  <a:sysClr val="windowText" lastClr="000000"/>
                </a:solidFill>
                <a:latin typeface="NikoshBAN" panose="02000000000000000000" pitchFamily="2" charset="0"/>
                <a:cs typeface="NikoshBAN" panose="02000000000000000000" pitchFamily="2" charset="0"/>
              </a:rPr>
              <a:t>আন্দোলন বলতে কি বুঝ ?</a:t>
            </a:r>
            <a:endParaRPr lang="en-US" sz="4000" dirty="0">
              <a:latin typeface="NikoshBAN" panose="02000000000000000000" pitchFamily="2" charset="0"/>
              <a:cs typeface="NikoshBAN" panose="02000000000000000000" pitchFamily="2" charset="0"/>
            </a:endParaRPr>
          </a:p>
        </p:txBody>
      </p:sp>
      <p:sp>
        <p:nvSpPr>
          <p:cNvPr id="11" name="TextBox 10"/>
          <p:cNvSpPr txBox="1"/>
          <p:nvPr/>
        </p:nvSpPr>
        <p:spPr>
          <a:xfrm>
            <a:off x="2202873" y="5096892"/>
            <a:ext cx="5999432" cy="707886"/>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pPr algn="ctr"/>
            <a:r>
              <a:rPr lang="bn-IN" sz="4000" dirty="0">
                <a:solidFill>
                  <a:sysClr val="windowText" lastClr="000000"/>
                </a:solidFill>
                <a:latin typeface="NikoshBAN" panose="02000000000000000000" pitchFamily="2" charset="0"/>
                <a:cs typeface="NikoshBAN" panose="02000000000000000000" pitchFamily="2" charset="0"/>
              </a:rPr>
              <a:t>ভাষা আন্দোলনের </a:t>
            </a:r>
            <a:r>
              <a:rPr lang="bn-IN" sz="4000" dirty="0" smtClean="0">
                <a:solidFill>
                  <a:sysClr val="windowText" lastClr="000000"/>
                </a:solidFill>
                <a:latin typeface="NikoshBAN" panose="02000000000000000000" pitchFamily="2" charset="0"/>
                <a:cs typeface="NikoshBAN" panose="02000000000000000000" pitchFamily="2" charset="0"/>
              </a:rPr>
              <a:t>গুরুত্ব ব্যাখ্যা কর।</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3886199" y="1161641"/>
            <a:ext cx="1371600" cy="461665"/>
          </a:xfrm>
          <a:prstGeom prst="rect">
            <a:avLst/>
          </a:prstGeom>
          <a:solidFill>
            <a:schemeClr val="bg1"/>
          </a:solidFill>
          <a:scene3d>
            <a:camera prst="orthographicFront"/>
            <a:lightRig rig="threePt" dir="t"/>
          </a:scene3d>
          <a:sp3d>
            <a:bevelT w="114300" prst="artDeco"/>
          </a:sp3d>
        </p:spPr>
        <p:txBody>
          <a:bodyPr wrap="square" rtlCol="0">
            <a:spAutoFit/>
          </a:bodyPr>
          <a:lstStyle/>
          <a:p>
            <a:pPr algn="ctr"/>
            <a:r>
              <a:rPr lang="bn-IN" sz="2400" dirty="0" smtClean="0">
                <a:ln w="6600">
                  <a:solidFill>
                    <a:schemeClr val="accent2"/>
                  </a:solidFill>
                  <a:prstDash val="solid"/>
                </a:ln>
                <a:solidFill>
                  <a:srgbClr val="FF33CC"/>
                </a:solidFill>
              </a:rPr>
              <a:t>১৫মিনিট</a:t>
            </a:r>
            <a:endParaRPr lang="en-US" sz="2400" dirty="0">
              <a:ln w="6600">
                <a:solidFill>
                  <a:schemeClr val="accent2"/>
                </a:solidFill>
                <a:prstDash val="solid"/>
              </a:ln>
              <a:solidFill>
                <a:srgbClr val="FF33CC"/>
              </a:solidFill>
            </a:endParaRPr>
          </a:p>
        </p:txBody>
      </p:sp>
    </p:spTree>
    <p:extLst>
      <p:ext uri="{BB962C8B-B14F-4D97-AF65-F5344CB8AC3E}">
        <p14:creationId xmlns:p14="http://schemas.microsoft.com/office/powerpoint/2010/main" val="1113666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32</a:t>
            </a:fld>
            <a:endParaRPr lang="en-US"/>
          </a:p>
        </p:txBody>
      </p:sp>
      <p:sp>
        <p:nvSpPr>
          <p:cNvPr id="7" name="TextBox 6"/>
          <p:cNvSpPr txBox="1"/>
          <p:nvPr/>
        </p:nvSpPr>
        <p:spPr>
          <a:xfrm>
            <a:off x="2528885" y="73581"/>
            <a:ext cx="4086225" cy="866655"/>
          </a:xfrm>
          <a:prstGeom prst="rect">
            <a:avLst/>
          </a:prstGeom>
          <a:noFill/>
          <a:ln w="76200">
            <a:noFill/>
          </a:ln>
        </p:spPr>
        <p:txBody>
          <a:bodyPr wrap="square" rtlCol="0">
            <a:prstTxWarp prst="textDeflateBottom">
              <a:avLst/>
            </a:prstTxWarp>
            <a:spAutoFit/>
          </a:bodyPr>
          <a:lstStyle/>
          <a:p>
            <a:pPr algn="ctr"/>
            <a:r>
              <a:rPr lang="bn-IN" sz="6000" b="1" i="1" u="sng" dirty="0" smtClean="0">
                <a:ln w="22225">
                  <a:solidFill>
                    <a:schemeClr val="accent2"/>
                  </a:solidFill>
                  <a:prstDash val="solid"/>
                </a:ln>
                <a:solidFill>
                  <a:srgbClr val="FF33CC"/>
                </a:solidFill>
                <a:latin typeface="NikoshBAN" panose="02000000000000000000" pitchFamily="2" charset="0"/>
                <a:cs typeface="NikoshBAN" panose="02000000000000000000" pitchFamily="2" charset="0"/>
              </a:rPr>
              <a:t>মূল্যায়ন</a:t>
            </a:r>
            <a:endParaRPr lang="en-US" sz="6000" b="1" i="1" u="sng" dirty="0">
              <a:ln w="22225">
                <a:solidFill>
                  <a:schemeClr val="accent2"/>
                </a:solidFill>
                <a:prstDash val="solid"/>
              </a:ln>
              <a:solidFill>
                <a:srgbClr val="FF33CC"/>
              </a:solidFill>
              <a:latin typeface="NikoshBAN" panose="02000000000000000000" pitchFamily="2" charset="0"/>
              <a:cs typeface="NikoshBAN" panose="02000000000000000000" pitchFamily="2" charset="0"/>
            </a:endParaRPr>
          </a:p>
        </p:txBody>
      </p:sp>
      <p:sp>
        <p:nvSpPr>
          <p:cNvPr id="8" name="TextBox 7"/>
          <p:cNvSpPr txBox="1"/>
          <p:nvPr/>
        </p:nvSpPr>
        <p:spPr>
          <a:xfrm>
            <a:off x="0" y="1178113"/>
            <a:ext cx="9144000" cy="5262979"/>
          </a:xfrm>
          <a:prstGeom prst="rect">
            <a:avLst/>
          </a:prstGeom>
          <a:solidFill>
            <a:schemeClr val="bg1"/>
          </a:solidFill>
          <a:ln w="28575">
            <a:noFill/>
          </a:ln>
          <a:effectLst/>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১।পাকিস্তান সৃষ্টির পরপরই কিসের বিরুদ্ধে ষড়যন্ত্র শুরু হয়?</a:t>
            </a:r>
          </a:p>
          <a:p>
            <a:pPr algn="just"/>
            <a:r>
              <a:rPr lang="bn-IN" sz="2800" dirty="0" smtClean="0">
                <a:latin typeface="NikoshBAN" panose="02000000000000000000" pitchFamily="2" charset="0"/>
                <a:cs typeface="NikoshBAN" panose="02000000000000000000" pitchFamily="2" charset="0"/>
              </a:rPr>
              <a:t>২।</a:t>
            </a:r>
            <a:r>
              <a:rPr lang="bn-IN" sz="2800" dirty="0">
                <a:solidFill>
                  <a:sysClr val="windowText" lastClr="000000"/>
                </a:solidFill>
                <a:latin typeface="NikoshBAN" panose="02000000000000000000" pitchFamily="2" charset="0"/>
                <a:cs typeface="NikoshBAN" panose="02000000000000000000" pitchFamily="2" charset="0"/>
              </a:rPr>
              <a:t> ভাষা আন্দোলন কেন সংঘটিত হয়</a:t>
            </a:r>
            <a:r>
              <a:rPr lang="bn-IN" sz="2800" dirty="0" smtClean="0">
                <a:latin typeface="NikoshBAN" panose="02000000000000000000" pitchFamily="2" charset="0"/>
                <a:cs typeface="NikoshBAN" panose="02000000000000000000" pitchFamily="2" charset="0"/>
              </a:rPr>
              <a:t>?</a:t>
            </a:r>
          </a:p>
          <a:p>
            <a:pPr algn="just"/>
            <a:r>
              <a:rPr lang="bn-IN" sz="2800" dirty="0" smtClean="0">
                <a:latin typeface="NikoshBAN" panose="02000000000000000000" pitchFamily="2" charset="0"/>
                <a:cs typeface="NikoshBAN" panose="02000000000000000000" pitchFamily="2" charset="0"/>
              </a:rPr>
              <a:t>৩।পাকিস্তান রাষ্ট্রের শতকরা কতজন লোকের ভাষা ছিল বাংলা?</a:t>
            </a:r>
          </a:p>
          <a:p>
            <a:pPr algn="just"/>
            <a:r>
              <a:rPr lang="bn-IN" sz="2800" dirty="0" smtClean="0">
                <a:latin typeface="NikoshBAN" panose="02000000000000000000" pitchFamily="2" charset="0"/>
                <a:cs typeface="NikoshBAN" panose="02000000000000000000" pitchFamily="2" charset="0"/>
              </a:rPr>
              <a:t>৪।‘তমুদ্দুন মজলিস’ কী?</a:t>
            </a:r>
          </a:p>
          <a:p>
            <a:pPr algn="just"/>
            <a:r>
              <a:rPr lang="bn-IN" sz="2800" dirty="0" smtClean="0">
                <a:latin typeface="NikoshBAN" panose="02000000000000000000" pitchFamily="2" charset="0"/>
                <a:cs typeface="NikoshBAN" panose="02000000000000000000" pitchFamily="2" charset="0"/>
              </a:rPr>
              <a:t>৫।বাংলাকে রাষ্ট্রভাষা করার সমর্থনে রাষ্ট্রভাষা সংগ্রাম পরিষদ গঠন করা হয় কবে?</a:t>
            </a:r>
          </a:p>
          <a:p>
            <a:pPr algn="just"/>
            <a:r>
              <a:rPr lang="bn-IN" sz="2800" dirty="0" smtClean="0">
                <a:latin typeface="NikoshBAN" panose="02000000000000000000" pitchFamily="2" charset="0"/>
                <a:cs typeface="NikoshBAN" panose="02000000000000000000" pitchFamily="2" charset="0"/>
              </a:rPr>
              <a:t>৬।১৯৪৮ সালের ২৩ ফেব্রুয়ারি পাকিস্তান গণপরিষদের প্রথম অধিবেশনে কে উর্দু ও ইংরেজির পাশপাশি বাংলাকেও রাষ্ট্রভাষা করার প্রস্তাব দেন?</a:t>
            </a:r>
          </a:p>
          <a:p>
            <a:pPr algn="just"/>
            <a:r>
              <a:rPr lang="bn-IN" sz="2800" dirty="0" smtClean="0">
                <a:latin typeface="NikoshBAN" panose="02000000000000000000" pitchFamily="2" charset="0"/>
                <a:cs typeface="NikoshBAN" panose="02000000000000000000" pitchFamily="2" charset="0"/>
              </a:rPr>
              <a:t>৭।কবে সর্বদলীয় রাষ্ট্রভাষা সংগ্রাম পরিষদ পূর্বপাকিস্তানে সাধারণ </a:t>
            </a:r>
            <a:r>
              <a:rPr lang="bn-IN" sz="2800" dirty="0" smtClean="0">
                <a:latin typeface="NikoshBAN" panose="02000000000000000000" pitchFamily="2" charset="0"/>
                <a:cs typeface="NikoshBAN" panose="02000000000000000000" pitchFamily="2" charset="0"/>
              </a:rPr>
              <a:t>ধর্মঘট</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আহবান </a:t>
            </a:r>
            <a:r>
              <a:rPr lang="bn-IN" sz="2800" dirty="0" smtClean="0">
                <a:latin typeface="NikoshBAN" panose="02000000000000000000" pitchFamily="2" charset="0"/>
                <a:cs typeface="NikoshBAN" panose="02000000000000000000" pitchFamily="2" charset="0"/>
              </a:rPr>
              <a:t>করেন?</a:t>
            </a:r>
          </a:p>
          <a:p>
            <a:pPr algn="just"/>
            <a:r>
              <a:rPr lang="bn-IN" sz="2800" dirty="0" smtClean="0">
                <a:latin typeface="NikoshBAN" panose="02000000000000000000" pitchFamily="2" charset="0"/>
                <a:cs typeface="NikoshBAN" panose="02000000000000000000" pitchFamily="2" charset="0"/>
              </a:rPr>
              <a:t>৮। ১৯৫২ সালের ২০ ফেব্রুয়ারি ঢাকা শহরে কত ধারা জারি করা হয়?</a:t>
            </a:r>
          </a:p>
          <a:p>
            <a:pPr algn="just"/>
            <a:r>
              <a:rPr lang="bn-IN" sz="2800" dirty="0" smtClean="0">
                <a:latin typeface="NikoshBAN" panose="02000000000000000000" pitchFamily="2" charset="0"/>
                <a:cs typeface="NikoshBAN" panose="02000000000000000000" pitchFamily="2" charset="0"/>
              </a:rPr>
              <a:t>৯।ভাষা আন্দোলনে কারা কারা প্রাণ হারান?</a:t>
            </a:r>
          </a:p>
          <a:p>
            <a:pPr algn="just"/>
            <a:r>
              <a:rPr lang="bn-IN" sz="2800" dirty="0" smtClean="0">
                <a:latin typeface="NikoshBAN" panose="02000000000000000000" pitchFamily="2" charset="0"/>
                <a:cs typeface="NikoshBAN" panose="02000000000000000000" pitchFamily="2" charset="0"/>
              </a:rPr>
              <a:t>১০।</a:t>
            </a:r>
            <a:r>
              <a:rPr lang="bn-IN" sz="2800" dirty="0">
                <a:latin typeface="NikoshBAN" panose="02000000000000000000" pitchFamily="2" charset="0"/>
                <a:cs typeface="NikoshBAN" panose="02000000000000000000" pitchFamily="2" charset="0"/>
              </a:rPr>
              <a:t> ভাষা </a:t>
            </a:r>
            <a:r>
              <a:rPr lang="bn-IN" sz="2800" dirty="0" smtClean="0">
                <a:latin typeface="NikoshBAN" panose="02000000000000000000" pitchFamily="2" charset="0"/>
                <a:cs typeface="NikoshBAN" panose="02000000000000000000" pitchFamily="2" charset="0"/>
              </a:rPr>
              <a:t>আন্দোলন বাঙালি জনগণের মধ্যে কী সৃষ্টি করে?</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786184" y="709403"/>
            <a:ext cx="1571626" cy="461665"/>
          </a:xfrm>
          <a:prstGeom prst="rect">
            <a:avLst/>
          </a:prstGeom>
          <a:solidFill>
            <a:schemeClr val="bg1"/>
          </a:solidFill>
          <a:scene3d>
            <a:camera prst="orthographicFront"/>
            <a:lightRig rig="threePt" dir="t"/>
          </a:scene3d>
          <a:sp3d>
            <a:bevelT w="114300" prst="artDeco"/>
          </a:sp3d>
        </p:spPr>
        <p:txBody>
          <a:bodyPr wrap="square" rtlCol="0">
            <a:spAutoFit/>
            <a:scene3d>
              <a:camera prst="orthographicFront"/>
              <a:lightRig rig="soft" dir="t">
                <a:rot lat="0" lon="0" rev="15600000"/>
              </a:lightRig>
            </a:scene3d>
            <a:sp3d extrusionH="57150" prstMaterial="softEdge">
              <a:bevelT w="25400" h="38100"/>
            </a:sp3d>
          </a:bodyPr>
          <a:lstStyle/>
          <a:p>
            <a:pPr algn="ctr"/>
            <a:r>
              <a:rPr lang="bn-IN" sz="2400" b="1" dirty="0" smtClean="0">
                <a:ln/>
              </a:rPr>
              <a:t>১০মিনিট</a:t>
            </a:r>
            <a:endParaRPr lang="en-US" sz="2400" b="1" dirty="0">
              <a:ln/>
            </a:endParaRPr>
          </a:p>
        </p:txBody>
      </p:sp>
    </p:spTree>
    <p:extLst>
      <p:ext uri="{BB962C8B-B14F-4D97-AF65-F5344CB8AC3E}">
        <p14:creationId xmlns:p14="http://schemas.microsoft.com/office/powerpoint/2010/main" val="29874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6857999"/>
          </a:xfrm>
          <a:prstGeom prst="rect">
            <a:avLst/>
          </a:prstGeom>
          <a:solidFill>
            <a:schemeClr val="bg1"/>
          </a:solidFill>
        </p:spPr>
      </p:pic>
      <p:sp>
        <p:nvSpPr>
          <p:cNvPr id="3" name="Rectangle 2"/>
          <p:cNvSpPr/>
          <p:nvPr/>
        </p:nvSpPr>
        <p:spPr>
          <a:xfrm>
            <a:off x="1828801" y="464024"/>
            <a:ext cx="5431808" cy="1255593"/>
          </a:xfrm>
          <a:prstGeom prst="rect">
            <a:avLst/>
          </a:prstGeom>
          <a:noFill/>
        </p:spPr>
        <p:txBody>
          <a:bodyPr wrap="none" lIns="91440" tIns="45720" rIns="91440" bIns="45720" numCol="1">
            <a:prstTxWarp prst="textCanUp">
              <a:avLst>
                <a:gd name="adj" fmla="val 71103"/>
              </a:avLst>
            </a:prstTxWarp>
            <a:spAutoFit/>
          </a:bodyPr>
          <a:lstStyle/>
          <a:p>
            <a:pPr algn="ctr"/>
            <a:r>
              <a:rPr lang="bn-IN" sz="5400" b="1" u="sng" dirty="0">
                <a:ln w="6600">
                  <a:solidFill>
                    <a:schemeClr val="accent2"/>
                  </a:solidFill>
                  <a:prstDash val="solid"/>
                </a:ln>
                <a:solidFill>
                  <a:srgbClr val="FF33CC"/>
                </a:solidFill>
                <a:effectLst>
                  <a:outerShdw dist="38100" dir="2700000" algn="tl" rotWithShape="0">
                    <a:schemeClr val="accent2"/>
                  </a:outerShdw>
                </a:effectLst>
                <a:latin typeface="NikoshBAN" panose="02000000000000000000" pitchFamily="2" charset="0"/>
                <a:cs typeface="NikoshBAN" panose="02000000000000000000" pitchFamily="2" charset="0"/>
              </a:rPr>
              <a:t>বাড়ীর</a:t>
            </a:r>
            <a:r>
              <a:rPr lang="bn-IN" sz="5400" b="1" dirty="0">
                <a:ln w="6600">
                  <a:solidFill>
                    <a:schemeClr val="accent2"/>
                  </a:solidFill>
                  <a:prstDash val="solid"/>
                </a:ln>
                <a:solidFill>
                  <a:srgbClr val="FF33CC"/>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5400" b="1" u="sng" dirty="0">
                <a:ln w="6600">
                  <a:solidFill>
                    <a:schemeClr val="accent2"/>
                  </a:solidFill>
                  <a:prstDash val="solid"/>
                </a:ln>
                <a:solidFill>
                  <a:srgbClr val="FF33CC"/>
                </a:solidFill>
                <a:effectLst>
                  <a:outerShdw dist="38100" dir="2700000" algn="tl" rotWithShape="0">
                    <a:schemeClr val="accent2"/>
                  </a:outerShdw>
                </a:effectLst>
                <a:latin typeface="NikoshBAN" panose="02000000000000000000" pitchFamily="2" charset="0"/>
                <a:cs typeface="NikoshBAN" panose="02000000000000000000" pitchFamily="2" charset="0"/>
              </a:rPr>
              <a:t>কাজ</a:t>
            </a:r>
            <a:endParaRPr lang="en-US" sz="5400" b="1" u="sng" dirty="0">
              <a:ln w="6600">
                <a:solidFill>
                  <a:schemeClr val="accent2"/>
                </a:solidFill>
                <a:prstDash val="solid"/>
              </a:ln>
              <a:solidFill>
                <a:srgbClr val="FF33CC"/>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79757" y="3942413"/>
            <a:ext cx="8379501" cy="369332"/>
          </a:xfrm>
          <a:prstGeom prst="rect">
            <a:avLst/>
          </a:prstGeom>
          <a:noFill/>
        </p:spPr>
        <p:txBody>
          <a:bodyPr wrap="square" rtlCol="0">
            <a:spAutoFit/>
          </a:bodyPr>
          <a:lstStyle/>
          <a:p>
            <a:endParaRPr lang="en-US" dirty="0"/>
          </a:p>
        </p:txBody>
      </p:sp>
      <p:sp>
        <p:nvSpPr>
          <p:cNvPr id="7" name="Date Placeholder 6"/>
          <p:cNvSpPr>
            <a:spLocks noGrp="1"/>
          </p:cNvSpPr>
          <p:nvPr>
            <p:ph type="dt" sz="half" idx="10"/>
          </p:nvPr>
        </p:nvSpPr>
        <p:spPr/>
        <p:txBody>
          <a:bodyPr/>
          <a:lstStyle/>
          <a:p>
            <a:fld id="{00BB5826-D6C6-4530-B9D1-11FE26F9B3DD}" type="datetime1">
              <a:rPr lang="en-US" smtClean="0"/>
              <a:t>8/10/2020</a:t>
            </a:fld>
            <a:endParaRPr lang="en-US"/>
          </a:p>
        </p:txBody>
      </p:sp>
      <p:sp>
        <p:nvSpPr>
          <p:cNvPr id="8" name="Slide Number Placeholder 7"/>
          <p:cNvSpPr>
            <a:spLocks noGrp="1"/>
          </p:cNvSpPr>
          <p:nvPr>
            <p:ph type="sldNum" sz="quarter" idx="12"/>
          </p:nvPr>
        </p:nvSpPr>
        <p:spPr/>
        <p:txBody>
          <a:bodyPr/>
          <a:lstStyle/>
          <a:p>
            <a:fld id="{0326DCB2-0D2E-482A-BA28-6474889EE5EA}" type="slidenum">
              <a:rPr lang="en-US" smtClean="0"/>
              <a:t>33</a:t>
            </a:fld>
            <a:endParaRPr lang="en-US"/>
          </a:p>
        </p:txBody>
      </p:sp>
      <p:graphicFrame>
        <p:nvGraphicFramePr>
          <p:cNvPr id="11" name="Diagram 10"/>
          <p:cNvGraphicFramePr/>
          <p:nvPr>
            <p:extLst>
              <p:ext uri="{D42A27DB-BD31-4B8C-83A1-F6EECF244321}">
                <p14:modId xmlns:p14="http://schemas.microsoft.com/office/powerpoint/2010/main" val="2644940845"/>
              </p:ext>
            </p:extLst>
          </p:nvPr>
        </p:nvGraphicFramePr>
        <p:xfrm>
          <a:off x="249382" y="1869744"/>
          <a:ext cx="8672945" cy="361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94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F0D771-EA70-4E18-A7B8-E741DB248DE2}" type="datetime1">
              <a:rPr lang="en-US" smtClean="0"/>
              <a:t>8/10/2020</a:t>
            </a:fld>
            <a:endParaRPr lang="en-US"/>
          </a:p>
        </p:txBody>
      </p:sp>
      <p:sp>
        <p:nvSpPr>
          <p:cNvPr id="5" name="Slide Number Placeholder 4"/>
          <p:cNvSpPr>
            <a:spLocks noGrp="1"/>
          </p:cNvSpPr>
          <p:nvPr>
            <p:ph type="sldNum" sz="quarter" idx="12"/>
          </p:nvPr>
        </p:nvSpPr>
        <p:spPr/>
        <p:txBody>
          <a:bodyPr/>
          <a:lstStyle/>
          <a:p>
            <a:fld id="{0326DCB2-0D2E-482A-BA28-6474889EE5EA}" type="slidenum">
              <a:rPr lang="en-US" smtClean="0"/>
              <a:t>34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8" name="Picture 7" descr="tumblr_static_4rkimhn139uscookokcc0sckg.gif"/>
          <p:cNvPicPr>
            <a:picLocks noChangeAspect="1"/>
          </p:cNvPicPr>
          <p:nvPr/>
        </p:nvPicPr>
        <p:blipFill>
          <a:blip r:embed="rId3"/>
          <a:stretch>
            <a:fillRect/>
          </a:stretch>
        </p:blipFill>
        <p:spPr>
          <a:xfrm>
            <a:off x="1246909" y="4242460"/>
            <a:ext cx="4516582" cy="1853540"/>
          </a:xfrm>
          <a:prstGeom prst="rect">
            <a:avLst/>
          </a:prstGeom>
        </p:spPr>
      </p:pic>
      <p:sp>
        <p:nvSpPr>
          <p:cNvPr id="9" name="Rectangle 8"/>
          <p:cNvSpPr/>
          <p:nvPr/>
        </p:nvSpPr>
        <p:spPr>
          <a:xfrm>
            <a:off x="744161" y="57235"/>
            <a:ext cx="6078867" cy="1662384"/>
          </a:xfrm>
          <a:prstGeom prst="rect">
            <a:avLst/>
          </a:prstGeom>
          <a:noFill/>
        </p:spPr>
        <p:txBody>
          <a:bodyPr wrap="none" lIns="91440" tIns="45720" rIns="91440" bIns="45720">
            <a:prstTxWarp prst="textInflateBottom">
              <a:avLst/>
            </a:prstTxWarp>
            <a:spAutoFit/>
          </a:bodyPr>
          <a:lstStyle/>
          <a:p>
            <a:pPr algn="ctr"/>
            <a:r>
              <a:rPr lang="bn-IN" sz="7200" b="1" cap="none" spc="0" dirty="0" smtClean="0">
                <a:ln w="12700" cmpd="sng">
                  <a:solidFill>
                    <a:schemeClr val="bg2">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সবাই কে ধন্যবাদ</a:t>
            </a:r>
            <a:endParaRPr lang="en-US" sz="7200" b="1" cap="none" spc="0" dirty="0">
              <a:ln w="12700" cmpd="sng">
                <a:solidFill>
                  <a:schemeClr val="bg2">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6749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159067"/>
            <a:ext cx="9567081" cy="7342496"/>
          </a:xfrm>
          <a:prstGeom prst="rect">
            <a:avLst/>
          </a:prstGeom>
        </p:spPr>
      </p:pic>
      <p:graphicFrame>
        <p:nvGraphicFramePr>
          <p:cNvPr id="7" name="Diagram 6"/>
          <p:cNvGraphicFramePr/>
          <p:nvPr>
            <p:extLst>
              <p:ext uri="{D42A27DB-BD31-4B8C-83A1-F6EECF244321}">
                <p14:modId xmlns:p14="http://schemas.microsoft.com/office/powerpoint/2010/main" val="732586599"/>
              </p:ext>
            </p:extLst>
          </p:nvPr>
        </p:nvGraphicFramePr>
        <p:xfrm>
          <a:off x="409433" y="844092"/>
          <a:ext cx="8379725" cy="8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2117515" y="5883261"/>
            <a:ext cx="2057400" cy="365125"/>
          </a:xfrm>
        </p:spPr>
        <p:txBody>
          <a:bodyPr/>
          <a:lstStyle/>
          <a:p>
            <a:fld id="{DD7C6399-A6F6-4DFE-BE82-885D0AEE8C0D}" type="datetime1">
              <a:rPr lang="en-US" smtClean="0"/>
              <a:t>8/10/2020</a:t>
            </a:fld>
            <a:endParaRPr lang="en-US" dirty="0"/>
          </a:p>
        </p:txBody>
      </p:sp>
      <p:sp>
        <p:nvSpPr>
          <p:cNvPr id="6" name="Slide Number Placeholder 5"/>
          <p:cNvSpPr>
            <a:spLocks noGrp="1"/>
          </p:cNvSpPr>
          <p:nvPr>
            <p:ph type="sldNum" sz="quarter" idx="12"/>
          </p:nvPr>
        </p:nvSpPr>
        <p:spPr/>
        <p:txBody>
          <a:bodyPr/>
          <a:lstStyle/>
          <a:p>
            <a:fld id="{0326DCB2-0D2E-482A-BA28-6474889EE5EA}" type="slidenum">
              <a:rPr lang="en-US" smtClean="0"/>
              <a:t>4</a:t>
            </a:fld>
            <a:endParaRPr 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418" y="1878223"/>
            <a:ext cx="7495310" cy="4661122"/>
          </a:xfrm>
          <a:prstGeom prst="rect">
            <a:avLst/>
          </a:prstGeom>
          <a:ln w="57150">
            <a:solidFill>
              <a:srgbClr val="FF0000"/>
            </a:solidFill>
          </a:ln>
        </p:spPr>
      </p:pic>
    </p:spTree>
    <p:extLst>
      <p:ext uri="{BB962C8B-B14F-4D97-AF65-F5344CB8AC3E}">
        <p14:creationId xmlns:p14="http://schemas.microsoft.com/office/powerpoint/2010/main" val="203882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ate Placeholder 5"/>
          <p:cNvSpPr>
            <a:spLocks noGrp="1"/>
          </p:cNvSpPr>
          <p:nvPr>
            <p:ph type="dt" sz="half" idx="10"/>
          </p:nvPr>
        </p:nvSpPr>
        <p:spPr>
          <a:xfrm>
            <a:off x="614582" y="6460428"/>
            <a:ext cx="2057400" cy="365125"/>
          </a:xfrm>
        </p:spPr>
        <p:txBody>
          <a:bodyPr/>
          <a:lstStyle/>
          <a:p>
            <a:fld id="{CC01304E-A5B6-424C-8F99-15995B530FF8}" type="datetime1">
              <a:rPr lang="en-US" smtClean="0"/>
              <a:t>8/10/2020</a:t>
            </a:fld>
            <a:endParaRPr lang="en-US" dirty="0"/>
          </a:p>
        </p:txBody>
      </p:sp>
      <p:sp>
        <p:nvSpPr>
          <p:cNvPr id="9" name="Slide Number Placeholder 8"/>
          <p:cNvSpPr>
            <a:spLocks noGrp="1"/>
          </p:cNvSpPr>
          <p:nvPr>
            <p:ph type="sldNum" sz="quarter" idx="12"/>
          </p:nvPr>
        </p:nvSpPr>
        <p:spPr/>
        <p:txBody>
          <a:bodyPr/>
          <a:lstStyle/>
          <a:p>
            <a:fld id="{0326DCB2-0D2E-482A-BA28-6474889EE5EA}" type="slidenum">
              <a:rPr lang="en-US" smtClean="0"/>
              <a:t>5</a:t>
            </a:fld>
            <a:endParaRPr lang="en-US"/>
          </a:p>
        </p:txBody>
      </p:sp>
      <p:pic>
        <p:nvPicPr>
          <p:cNvPr id="7" name="Picture 6" descr="222222222.jpg"/>
          <p:cNvPicPr>
            <a:picLocks noChangeAspect="1"/>
          </p:cNvPicPr>
          <p:nvPr/>
        </p:nvPicPr>
        <p:blipFill>
          <a:blip r:embed="rId3"/>
          <a:stretch>
            <a:fillRect/>
          </a:stretch>
        </p:blipFill>
        <p:spPr>
          <a:xfrm>
            <a:off x="387926" y="1205344"/>
            <a:ext cx="8285019" cy="5652655"/>
          </a:xfrm>
          <a:prstGeom prst="rect">
            <a:avLst/>
          </a:prstGeom>
        </p:spPr>
      </p:pic>
      <p:sp>
        <p:nvSpPr>
          <p:cNvPr id="11" name="TextBox 10"/>
          <p:cNvSpPr txBox="1"/>
          <p:nvPr/>
        </p:nvSpPr>
        <p:spPr>
          <a:xfrm>
            <a:off x="1510145" y="450273"/>
            <a:ext cx="6179127" cy="646331"/>
          </a:xfrm>
          <a:prstGeom prst="rect">
            <a:avLst/>
          </a:prstGeom>
          <a:solidFill>
            <a:schemeClr val="bg1"/>
          </a:solidFill>
          <a:ln w="38100">
            <a:solidFill>
              <a:srgbClr val="FF0000"/>
            </a:solidFill>
          </a:ln>
          <a:scene3d>
            <a:camera prst="orthographicFront"/>
            <a:lightRig rig="threePt" dir="t"/>
          </a:scene3d>
          <a:sp3d>
            <a:bevelT prst="slope"/>
          </a:sp3d>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রাষ্ট্রভাষা বাংলার দাবীতে আন্দোলন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758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27" y="401782"/>
            <a:ext cx="8368146" cy="6176439"/>
          </a:xfrm>
          <a:prstGeom prst="rect">
            <a:avLst/>
          </a:prstGeom>
          <a:ln w="57150">
            <a:solidFill>
              <a:srgbClr val="FF0000"/>
            </a:solidFill>
          </a:ln>
        </p:spPr>
      </p:pic>
    </p:spTree>
    <p:extLst>
      <p:ext uri="{BB962C8B-B14F-4D97-AF65-F5344CB8AC3E}">
        <p14:creationId xmlns:p14="http://schemas.microsoft.com/office/powerpoint/2010/main" val="30754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7</a:t>
            </a:fld>
            <a:endParaRPr lang="en-US"/>
          </a:p>
        </p:txBody>
      </p:sp>
      <p:pic>
        <p:nvPicPr>
          <p:cNvPr id="4" name="Picture 3" descr="111111111.jpg"/>
          <p:cNvPicPr>
            <a:picLocks noChangeAspect="1"/>
          </p:cNvPicPr>
          <p:nvPr/>
        </p:nvPicPr>
        <p:blipFill>
          <a:blip r:embed="rId2"/>
          <a:stretch>
            <a:fillRect/>
          </a:stretch>
        </p:blipFill>
        <p:spPr>
          <a:xfrm>
            <a:off x="0" y="0"/>
            <a:ext cx="9144000" cy="5562600"/>
          </a:xfrm>
          <a:prstGeom prst="rect">
            <a:avLst/>
          </a:prstGeom>
        </p:spPr>
      </p:pic>
      <p:sp>
        <p:nvSpPr>
          <p:cNvPr id="5" name="TextBox 4"/>
          <p:cNvSpPr txBox="1"/>
          <p:nvPr/>
        </p:nvSpPr>
        <p:spPr>
          <a:xfrm>
            <a:off x="0" y="5424055"/>
            <a:ext cx="9144000" cy="132343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000" dirty="0" smtClean="0">
                <a:latin typeface="NikoshBAN" pitchFamily="2" charset="0"/>
                <a:cs typeface="NikoshBAN" pitchFamily="2" charset="0"/>
              </a:rPr>
              <a:t>রফিক,সালাম,জব্বার,বরকত, শফিউরসহ অনেকেই শহিদ হন।</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95761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2750128" y="5983860"/>
            <a:ext cx="3505200" cy="707886"/>
          </a:xfrm>
          <a:prstGeom prst="rect">
            <a:avLst/>
          </a:prstGeom>
          <a:solidFill>
            <a:schemeClr val="bg1"/>
          </a:solidFill>
          <a:ln w="38100">
            <a:solidFill>
              <a:srgbClr val="FF0000"/>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শহিদ মিনার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811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8/10/2020</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54842" y="2454716"/>
            <a:ext cx="8420668" cy="1446550"/>
          </a:xfrm>
          <a:prstGeom prst="rect">
            <a:avLst/>
          </a:prstGeom>
          <a:solidFill>
            <a:schemeClr val="bg1"/>
          </a:solidFill>
          <a:scene3d>
            <a:camera prst="orthographicFront"/>
            <a:lightRig rig="threePt" dir="t"/>
          </a:scene3d>
          <a:sp3d>
            <a:bevelT prst="slope"/>
          </a:sp3d>
        </p:spPr>
        <p:txBody>
          <a:bodyPr wrap="square">
            <a:spAutoFit/>
          </a:bodyPr>
          <a:lstStyle/>
          <a:p>
            <a:pPr algn="ct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১৯৪৭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সাল</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থেকে</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১৯৫২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সালে</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কোন</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গুরুত্বপূর্ণ</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রাজনৈতিক</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কর্মসূচী</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ও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আন্দোলন</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সংঘটিত</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FF0066"/>
                </a:solidFill>
                <a:effectLst>
                  <a:outerShdw blurRad="38100" dist="38100" dir="2700000" algn="tl">
                    <a:srgbClr val="000000">
                      <a:alpha val="43137"/>
                    </a:srgbClr>
                  </a:outerShdw>
                </a:effectLst>
                <a:latin typeface="NikoshBAN" pitchFamily="2" charset="0"/>
                <a:cs typeface="NikoshBAN" pitchFamily="2" charset="0"/>
              </a:rPr>
              <a:t>হয়</a:t>
            </a:r>
            <a:r>
              <a:rPr lang="en-US" sz="4400" dirty="0" smtClean="0">
                <a:solidFill>
                  <a:srgbClr val="FF0066"/>
                </a:solidFill>
                <a:effectLst>
                  <a:outerShdw blurRad="38100" dist="38100" dir="2700000" algn="tl">
                    <a:srgbClr val="000000">
                      <a:alpha val="43137"/>
                    </a:srgbClr>
                  </a:outerShdw>
                </a:effectLst>
                <a:latin typeface="NikoshBAN" pitchFamily="2" charset="0"/>
                <a:cs typeface="NikoshBAN" pitchFamily="2" charset="0"/>
              </a:rPr>
              <a:t> ?</a:t>
            </a:r>
            <a:endParaRPr lang="en-US" sz="4400" dirty="0">
              <a:solidFill>
                <a:srgbClr val="FF0066"/>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969818" y="609601"/>
            <a:ext cx="7259782" cy="9906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bn-IN" sz="60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তোমাদের </a:t>
            </a:r>
            <a:r>
              <a:rPr lang="bn-BD" sz="60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সবার কাছে প্রশ্ন </a:t>
            </a:r>
            <a:endParaRPr lang="en-US" sz="6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383070" y="4343979"/>
            <a:ext cx="2548559"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2800" dirty="0" smtClean="0"/>
              <a:t>ভাষা আন্দোলন</a:t>
            </a:r>
            <a:endParaRPr lang="en-US" sz="2800" dirty="0"/>
          </a:p>
        </p:txBody>
      </p:sp>
    </p:spTree>
    <p:extLst>
      <p:ext uri="{BB962C8B-B14F-4D97-AF65-F5344CB8AC3E}">
        <p14:creationId xmlns:p14="http://schemas.microsoft.com/office/powerpoint/2010/main" val="28386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3">
      <a:majorFont>
        <a:latin typeface="NikoshBAN"/>
        <a:ea typeface=""/>
        <a:cs typeface=""/>
      </a:majorFont>
      <a:minorFont>
        <a:latin typeface="NikoshB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1693</TotalTime>
  <Words>858</Words>
  <Application>Microsoft Office PowerPoint</Application>
  <PresentationFormat>Letter Paper (8.5x11 in)</PresentationFormat>
  <Paragraphs>177</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329</cp:revision>
  <dcterms:created xsi:type="dcterms:W3CDTF">2017-07-29T03:19:49Z</dcterms:created>
  <dcterms:modified xsi:type="dcterms:W3CDTF">2020-08-10T03:09:15Z</dcterms:modified>
</cp:coreProperties>
</file>