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7" r:id="rId3"/>
    <p:sldId id="258" r:id="rId4"/>
    <p:sldId id="259" r:id="rId5"/>
    <p:sldId id="260" r:id="rId6"/>
    <p:sldId id="281" r:id="rId7"/>
    <p:sldId id="285" r:id="rId8"/>
    <p:sldId id="261" r:id="rId9"/>
    <p:sldId id="262" r:id="rId10"/>
    <p:sldId id="286" r:id="rId11"/>
    <p:sldId id="282" r:id="rId12"/>
    <p:sldId id="295" r:id="rId13"/>
    <p:sldId id="283" r:id="rId14"/>
    <p:sldId id="264" r:id="rId15"/>
    <p:sldId id="265" r:id="rId16"/>
    <p:sldId id="266" r:id="rId17"/>
    <p:sldId id="284" r:id="rId18"/>
    <p:sldId id="267" r:id="rId19"/>
    <p:sldId id="293" r:id="rId20"/>
    <p:sldId id="268" r:id="rId21"/>
    <p:sldId id="294" r:id="rId22"/>
    <p:sldId id="280" r:id="rId23"/>
    <p:sldId id="288" r:id="rId24"/>
    <p:sldId id="271" r:id="rId25"/>
    <p:sldId id="289" r:id="rId26"/>
    <p:sldId id="273" r:id="rId27"/>
    <p:sldId id="287" r:id="rId28"/>
    <p:sldId id="275" r:id="rId29"/>
    <p:sldId id="290" r:id="rId30"/>
    <p:sldId id="291" r:id="rId31"/>
    <p:sldId id="292" r:id="rId32"/>
    <p:sldId id="276" r:id="rId33"/>
    <p:sldId id="278" r:id="rId34"/>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DC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4660"/>
  </p:normalViewPr>
  <p:slideViewPr>
    <p:cSldViewPr snapToGrid="0">
      <p:cViewPr varScale="1">
        <p:scale>
          <a:sx n="67" d="100"/>
          <a:sy n="67"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FA8E9-C120-4D69-825F-0AED0CD16DD9}"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B1DEC95-BF6C-4299-A1B1-2342CC692BEA}">
      <dgm:prSet/>
      <dgm:spPr>
        <a:solidFill>
          <a:schemeClr val="bg1"/>
        </a:solidFill>
        <a:ln w="38100">
          <a:solidFill>
            <a:srgbClr val="FF33CC"/>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gm:spPr>
      <dgm:t>
        <a:bodyPr/>
        <a:lstStyle/>
        <a:p>
          <a:pPr rtl="0"/>
          <a:r>
            <a:rPr lang="bn-IN" b="1" dirty="0" smtClean="0">
              <a:solidFill>
                <a:sysClr val="windowText" lastClr="000000"/>
              </a:solidFill>
            </a:rPr>
            <a:t>ছবিতে তোমরা কি দেখতে পাচ্ছ?</a:t>
          </a:r>
          <a:endParaRPr lang="en-US" dirty="0">
            <a:solidFill>
              <a:sysClr val="windowText" lastClr="000000"/>
            </a:solidFill>
          </a:endParaRPr>
        </a:p>
      </dgm:t>
    </dgm:pt>
    <dgm:pt modelId="{5347A518-A083-4CE4-8B22-B2DD7F255BBD}" type="parTrans" cxnId="{9259081F-6223-4C4C-9CC6-0384CAA292BC}">
      <dgm:prSet/>
      <dgm:spPr/>
      <dgm:t>
        <a:bodyPr/>
        <a:lstStyle/>
        <a:p>
          <a:endParaRPr lang="en-US"/>
        </a:p>
      </dgm:t>
    </dgm:pt>
    <dgm:pt modelId="{9A10F2FD-5C66-4DE3-9FC6-44E925653FA0}" type="sibTrans" cxnId="{9259081F-6223-4C4C-9CC6-0384CAA292BC}">
      <dgm:prSet/>
      <dgm:spPr/>
      <dgm:t>
        <a:bodyPr/>
        <a:lstStyle/>
        <a:p>
          <a:endParaRPr lang="en-US"/>
        </a:p>
      </dgm:t>
    </dgm:pt>
    <dgm:pt modelId="{0CADEA58-1420-4C4E-B7A2-808C166772A7}" type="pres">
      <dgm:prSet presAssocID="{A76FA8E9-C120-4D69-825F-0AED0CD16DD9}" presName="CompostProcess" presStyleCnt="0">
        <dgm:presLayoutVars>
          <dgm:dir/>
          <dgm:resizeHandles val="exact"/>
        </dgm:presLayoutVars>
      </dgm:prSet>
      <dgm:spPr/>
      <dgm:t>
        <a:bodyPr/>
        <a:lstStyle/>
        <a:p>
          <a:endParaRPr lang="en-US"/>
        </a:p>
      </dgm:t>
    </dgm:pt>
    <dgm:pt modelId="{8603E610-79E4-450F-8A1F-1ABBA77CEF85}" type="pres">
      <dgm:prSet presAssocID="{A76FA8E9-C120-4D69-825F-0AED0CD16DD9}" presName="arrow" presStyleLbl="bgShp" presStyleIdx="0" presStyleCnt="1" custScaleX="110209"/>
      <dgm:spPr>
        <a:solidFill>
          <a:srgbClr val="FDC5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pt>
    <dgm:pt modelId="{2422A5A4-C185-4E59-BE73-A3DE0BFBBA84}" type="pres">
      <dgm:prSet presAssocID="{A76FA8E9-C120-4D69-825F-0AED0CD16DD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F81B659-7833-48F0-B557-1E31D66A86A3}" type="pres">
      <dgm:prSet presAssocID="{AB1DEC95-BF6C-4299-A1B1-2342CC692BEA}" presName="textNode" presStyleLbl="node1" presStyleIdx="0" presStyleCnt="1" custScaleY="250000">
        <dgm:presLayoutVars>
          <dgm:bulletEnabled val="1"/>
        </dgm:presLayoutVars>
      </dgm:prSet>
      <dgm:spPr/>
      <dgm:t>
        <a:bodyPr/>
        <a:lstStyle/>
        <a:p>
          <a:endParaRPr lang="en-US"/>
        </a:p>
      </dgm:t>
    </dgm:pt>
  </dgm:ptLst>
  <dgm:cxnLst>
    <dgm:cxn modelId="{9259081F-6223-4C4C-9CC6-0384CAA292BC}" srcId="{A76FA8E9-C120-4D69-825F-0AED0CD16DD9}" destId="{AB1DEC95-BF6C-4299-A1B1-2342CC692BEA}" srcOrd="0" destOrd="0" parTransId="{5347A518-A083-4CE4-8B22-B2DD7F255BBD}" sibTransId="{9A10F2FD-5C66-4DE3-9FC6-44E925653FA0}"/>
    <dgm:cxn modelId="{3EB1F679-92D8-4A9A-8752-30B20E879333}" type="presOf" srcId="{AB1DEC95-BF6C-4299-A1B1-2342CC692BEA}" destId="{4F81B659-7833-48F0-B557-1E31D66A86A3}" srcOrd="0" destOrd="0" presId="urn:microsoft.com/office/officeart/2005/8/layout/hProcess9"/>
    <dgm:cxn modelId="{FBCE5E48-46D8-4994-AD67-F6FC53C15946}" type="presOf" srcId="{A76FA8E9-C120-4D69-825F-0AED0CD16DD9}" destId="{0CADEA58-1420-4C4E-B7A2-808C166772A7}" srcOrd="0" destOrd="0" presId="urn:microsoft.com/office/officeart/2005/8/layout/hProcess9"/>
    <dgm:cxn modelId="{9132F40C-0689-44FC-83A2-05D038C44E04}" type="presParOf" srcId="{0CADEA58-1420-4C4E-B7A2-808C166772A7}" destId="{8603E610-79E4-450F-8A1F-1ABBA77CEF85}" srcOrd="0" destOrd="0" presId="urn:microsoft.com/office/officeart/2005/8/layout/hProcess9"/>
    <dgm:cxn modelId="{FD171DE8-6137-4514-B7E1-B2453BE2DCE2}" type="presParOf" srcId="{0CADEA58-1420-4C4E-B7A2-808C166772A7}" destId="{2422A5A4-C185-4E59-BE73-A3DE0BFBBA84}" srcOrd="1" destOrd="0" presId="urn:microsoft.com/office/officeart/2005/8/layout/hProcess9"/>
    <dgm:cxn modelId="{55978970-B7B6-46A2-997D-904C891C90AB}" type="presParOf" srcId="{2422A5A4-C185-4E59-BE73-A3DE0BFBBA84}" destId="{4F81B659-7833-48F0-B557-1E31D66A86A3}"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247CF-6806-4D2A-A68E-33718B6FEC0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9085654-8E4B-4AD0-B800-8AE32F5349C3}">
      <dgm:prSet phldrT="[Text]" custT="1"/>
      <dgm:spPr>
        <a:solidFill>
          <a:schemeClr val="accent2">
            <a:lumMod val="20000"/>
            <a:lumOff val="80000"/>
          </a:schemeClr>
        </a:solidFill>
        <a:scene3d>
          <a:camera prst="orthographicFront"/>
          <a:lightRig rig="threePt" dir="t"/>
        </a:scene3d>
        <a:sp3d>
          <a:bevelT prst="slope"/>
        </a:sp3d>
      </dgm:spPr>
      <dgm:t>
        <a:bodyPr/>
        <a:lstStyle/>
        <a:p>
          <a:r>
            <a:rPr lang="bn-BD" sz="3600" dirty="0" smtClean="0">
              <a:solidFill>
                <a:schemeClr val="tx1"/>
              </a:solidFill>
              <a:latin typeface="NikoshBAN" panose="02000000000000000000" pitchFamily="2" charset="0"/>
              <a:cs typeface="NikoshBAN" panose="02000000000000000000" pitchFamily="2" charset="0"/>
            </a:rPr>
            <a:t>রাজনৈতিক</a:t>
          </a:r>
          <a:r>
            <a:rPr lang="bn-BD" sz="2800" dirty="0" smtClean="0"/>
            <a:t> </a:t>
          </a:r>
          <a:endParaRPr lang="en-US" sz="2800" dirty="0"/>
        </a:p>
      </dgm:t>
    </dgm:pt>
    <dgm:pt modelId="{42D0B8A8-B431-4223-95A6-6E0A9FD5A251}" type="parTrans" cxnId="{9B8D0444-93A2-4F5E-A698-A36247125551}">
      <dgm:prSet/>
      <dgm:spPr/>
      <dgm:t>
        <a:bodyPr/>
        <a:lstStyle/>
        <a:p>
          <a:endParaRPr lang="en-US" sz="2800"/>
        </a:p>
      </dgm:t>
    </dgm:pt>
    <dgm:pt modelId="{42D0B0D3-E7FA-4F85-8B54-353403081B43}" type="sibTrans" cxnId="{9B8D0444-93A2-4F5E-A698-A36247125551}">
      <dgm:prSet/>
      <dgm:spPr/>
      <dgm:t>
        <a:bodyPr/>
        <a:lstStyle/>
        <a:p>
          <a:endParaRPr lang="en-US" sz="2800"/>
        </a:p>
      </dgm:t>
    </dgm:pt>
    <dgm:pt modelId="{6C019C5E-C3CB-48D6-A690-04E10E167EF0}">
      <dgm:prSet phldrT="[Text]" custT="1"/>
      <dgm:spPr>
        <a:solidFill>
          <a:schemeClr val="accent2">
            <a:lumMod val="20000"/>
            <a:lumOff val="80000"/>
          </a:schemeClr>
        </a:solidFill>
        <a:scene3d>
          <a:camera prst="orthographicFront"/>
          <a:lightRig rig="threePt" dir="t"/>
        </a:scene3d>
        <a:sp3d>
          <a:bevelT prst="slope"/>
        </a:sp3d>
      </dgm:spPr>
      <dgm:t>
        <a:bodyPr/>
        <a:lstStyle/>
        <a:p>
          <a:r>
            <a:rPr lang="bn-BD" sz="3600" dirty="0" smtClean="0">
              <a:solidFill>
                <a:schemeClr val="tx1"/>
              </a:solidFill>
              <a:latin typeface="NikoshBAN" panose="02000000000000000000" pitchFamily="2" charset="0"/>
              <a:cs typeface="NikoshBAN" panose="02000000000000000000" pitchFamily="2" charset="0"/>
            </a:rPr>
            <a:t>অর্থনৈতিক </a:t>
          </a:r>
          <a:endParaRPr lang="en-US" sz="3600" dirty="0">
            <a:solidFill>
              <a:schemeClr val="tx1"/>
            </a:solidFill>
            <a:latin typeface="NikoshBAN" panose="02000000000000000000" pitchFamily="2" charset="0"/>
            <a:cs typeface="NikoshBAN" panose="02000000000000000000" pitchFamily="2" charset="0"/>
          </a:endParaRPr>
        </a:p>
      </dgm:t>
    </dgm:pt>
    <dgm:pt modelId="{5C3D7E1C-166F-4A1F-A2C9-D26255BADFB5}" type="parTrans" cxnId="{E23FA776-D470-4172-B43B-4493D82CC27F}">
      <dgm:prSet/>
      <dgm:spPr/>
      <dgm:t>
        <a:bodyPr/>
        <a:lstStyle/>
        <a:p>
          <a:endParaRPr lang="en-US" sz="2800"/>
        </a:p>
      </dgm:t>
    </dgm:pt>
    <dgm:pt modelId="{A3C52C51-229D-41B0-B1C1-3330CBC3207F}" type="sibTrans" cxnId="{E23FA776-D470-4172-B43B-4493D82CC27F}">
      <dgm:prSet/>
      <dgm:spPr/>
      <dgm:t>
        <a:bodyPr/>
        <a:lstStyle/>
        <a:p>
          <a:endParaRPr lang="en-US" sz="2800"/>
        </a:p>
      </dgm:t>
    </dgm:pt>
    <dgm:pt modelId="{398DD748-B54A-47E7-972C-DA61C1C8993C}">
      <dgm:prSet phldrT="[Text]" custT="1"/>
      <dgm:spPr>
        <a:solidFill>
          <a:schemeClr val="accent4">
            <a:lumMod val="20000"/>
            <a:lumOff val="80000"/>
          </a:schemeClr>
        </a:solidFill>
        <a:scene3d>
          <a:camera prst="orthographicFront"/>
          <a:lightRig rig="threePt" dir="t"/>
        </a:scene3d>
        <a:sp3d>
          <a:bevelT prst="slope"/>
        </a:sp3d>
      </dgm:spPr>
      <dgm:t>
        <a:bodyPr/>
        <a:lstStyle/>
        <a:p>
          <a:r>
            <a:rPr lang="bn-BD" sz="3600" dirty="0" smtClean="0">
              <a:solidFill>
                <a:schemeClr val="tx1"/>
              </a:solidFill>
              <a:latin typeface="NikoshBAN" panose="02000000000000000000" pitchFamily="2" charset="0"/>
              <a:cs typeface="NikoshBAN" panose="02000000000000000000" pitchFamily="2" charset="0"/>
            </a:rPr>
            <a:t>সামরিক </a:t>
          </a:r>
          <a:endParaRPr lang="en-US" sz="3600" dirty="0">
            <a:solidFill>
              <a:schemeClr val="tx1"/>
            </a:solidFill>
            <a:latin typeface="NikoshBAN" panose="02000000000000000000" pitchFamily="2" charset="0"/>
            <a:cs typeface="NikoshBAN" panose="02000000000000000000" pitchFamily="2" charset="0"/>
          </a:endParaRPr>
        </a:p>
      </dgm:t>
    </dgm:pt>
    <dgm:pt modelId="{BEBA0AF5-0EB0-4302-B89B-E133226DDBB0}" type="parTrans" cxnId="{7E96E373-C57E-416B-8967-ACD758205649}">
      <dgm:prSet/>
      <dgm:spPr/>
      <dgm:t>
        <a:bodyPr/>
        <a:lstStyle/>
        <a:p>
          <a:endParaRPr lang="en-US" sz="2800"/>
        </a:p>
      </dgm:t>
    </dgm:pt>
    <dgm:pt modelId="{A84A4448-307A-48A3-8AF1-4F27D4C3CC53}" type="sibTrans" cxnId="{7E96E373-C57E-416B-8967-ACD758205649}">
      <dgm:prSet/>
      <dgm:spPr/>
      <dgm:t>
        <a:bodyPr/>
        <a:lstStyle/>
        <a:p>
          <a:endParaRPr lang="en-US" sz="2800"/>
        </a:p>
      </dgm:t>
    </dgm:pt>
    <dgm:pt modelId="{ADF25F91-A50B-4945-A811-7479687D9D5C}">
      <dgm:prSet phldrT="[Text]" custT="1"/>
      <dgm:spPr>
        <a:solidFill>
          <a:schemeClr val="accent4">
            <a:lumMod val="20000"/>
            <a:lumOff val="80000"/>
          </a:schemeClr>
        </a:solidFill>
        <a:scene3d>
          <a:camera prst="orthographicFront"/>
          <a:lightRig rig="threePt" dir="t"/>
        </a:scene3d>
        <a:sp3d>
          <a:bevelT prst="slope"/>
        </a:sp3d>
      </dgm:spPr>
      <dgm:t>
        <a:bodyPr/>
        <a:lstStyle/>
        <a:p>
          <a:r>
            <a:rPr lang="bn-BD" sz="3600" dirty="0" smtClean="0">
              <a:solidFill>
                <a:schemeClr val="tx1"/>
              </a:solidFill>
              <a:latin typeface="NikoshBAN" panose="02000000000000000000" pitchFamily="2" charset="0"/>
              <a:cs typeface="NikoshBAN" panose="02000000000000000000" pitchFamily="2" charset="0"/>
            </a:rPr>
            <a:t>প্রশাসনিক</a:t>
          </a:r>
          <a:endParaRPr lang="en-US" sz="3600" dirty="0">
            <a:solidFill>
              <a:schemeClr val="tx1"/>
            </a:solidFill>
            <a:latin typeface="NikoshBAN" panose="02000000000000000000" pitchFamily="2" charset="0"/>
            <a:cs typeface="NikoshBAN" panose="02000000000000000000" pitchFamily="2" charset="0"/>
          </a:endParaRPr>
        </a:p>
      </dgm:t>
    </dgm:pt>
    <dgm:pt modelId="{336B6FED-8B1A-4C31-A711-F979328727A9}" type="parTrans" cxnId="{7299BE79-F720-44FC-8347-EA48DF205676}">
      <dgm:prSet/>
      <dgm:spPr/>
      <dgm:t>
        <a:bodyPr/>
        <a:lstStyle/>
        <a:p>
          <a:endParaRPr lang="en-US" sz="2800"/>
        </a:p>
      </dgm:t>
    </dgm:pt>
    <dgm:pt modelId="{478714CA-E3A6-4955-882B-34B95304A969}" type="sibTrans" cxnId="{7299BE79-F720-44FC-8347-EA48DF205676}">
      <dgm:prSet/>
      <dgm:spPr/>
      <dgm:t>
        <a:bodyPr/>
        <a:lstStyle/>
        <a:p>
          <a:endParaRPr lang="en-US" sz="2800"/>
        </a:p>
      </dgm:t>
    </dgm:pt>
    <dgm:pt modelId="{96F3B9EE-B0EA-4989-AF7C-C60BB51C470D}" type="pres">
      <dgm:prSet presAssocID="{947247CF-6806-4D2A-A68E-33718B6FEC04}" presName="Name0" presStyleCnt="0">
        <dgm:presLayoutVars>
          <dgm:dir/>
          <dgm:resizeHandles val="exact"/>
        </dgm:presLayoutVars>
      </dgm:prSet>
      <dgm:spPr/>
      <dgm:t>
        <a:bodyPr/>
        <a:lstStyle/>
        <a:p>
          <a:endParaRPr lang="en-US"/>
        </a:p>
      </dgm:t>
    </dgm:pt>
    <dgm:pt modelId="{A029C3F0-B75F-4D16-8EE8-103FA968EC7D}" type="pres">
      <dgm:prSet presAssocID="{69085654-8E4B-4AD0-B800-8AE32F5349C3}" presName="node" presStyleLbl="node1" presStyleIdx="0" presStyleCnt="4" custLinFactNeighborX="42843">
        <dgm:presLayoutVars>
          <dgm:bulletEnabled val="1"/>
        </dgm:presLayoutVars>
      </dgm:prSet>
      <dgm:spPr/>
      <dgm:t>
        <a:bodyPr/>
        <a:lstStyle/>
        <a:p>
          <a:endParaRPr lang="en-US"/>
        </a:p>
      </dgm:t>
    </dgm:pt>
    <dgm:pt modelId="{C267D5B2-1000-4B2B-914D-F5C4856CF55F}" type="pres">
      <dgm:prSet presAssocID="{42D0B0D3-E7FA-4F85-8B54-353403081B43}" presName="sibTrans" presStyleCnt="0"/>
      <dgm:spPr/>
    </dgm:pt>
    <dgm:pt modelId="{273C473E-6E16-4286-964F-56ECFA9C73D3}" type="pres">
      <dgm:prSet presAssocID="{ADF25F91-A50B-4945-A811-7479687D9D5C}" presName="node" presStyleLbl="node1" presStyleIdx="1" presStyleCnt="4" custLinFactNeighborX="41060">
        <dgm:presLayoutVars>
          <dgm:bulletEnabled val="1"/>
        </dgm:presLayoutVars>
      </dgm:prSet>
      <dgm:spPr/>
      <dgm:t>
        <a:bodyPr/>
        <a:lstStyle/>
        <a:p>
          <a:endParaRPr lang="en-US"/>
        </a:p>
      </dgm:t>
    </dgm:pt>
    <dgm:pt modelId="{99608361-1C74-49E6-AE98-5987C3E4BA5A}" type="pres">
      <dgm:prSet presAssocID="{478714CA-E3A6-4955-882B-34B95304A969}" presName="sibTrans" presStyleCnt="0"/>
      <dgm:spPr/>
    </dgm:pt>
    <dgm:pt modelId="{0EDC8EB7-C9B1-48B1-8041-63D693593432}" type="pres">
      <dgm:prSet presAssocID="{6C019C5E-C3CB-48D6-A690-04E10E167EF0}" presName="node" presStyleLbl="node1" presStyleIdx="2" presStyleCnt="4" custLinFactNeighborX="18152">
        <dgm:presLayoutVars>
          <dgm:bulletEnabled val="1"/>
        </dgm:presLayoutVars>
      </dgm:prSet>
      <dgm:spPr/>
      <dgm:t>
        <a:bodyPr/>
        <a:lstStyle/>
        <a:p>
          <a:endParaRPr lang="en-US"/>
        </a:p>
      </dgm:t>
    </dgm:pt>
    <dgm:pt modelId="{8F4CC6C0-169A-49DA-BCD4-3C9015F4FB6D}" type="pres">
      <dgm:prSet presAssocID="{A3C52C51-229D-41B0-B1C1-3330CBC3207F}" presName="sibTrans" presStyleCnt="0"/>
      <dgm:spPr/>
    </dgm:pt>
    <dgm:pt modelId="{CEB5575F-BDC9-4DEA-9F86-FBC0D6EF6F08}" type="pres">
      <dgm:prSet presAssocID="{398DD748-B54A-47E7-972C-DA61C1C8993C}" presName="node" presStyleLbl="node1" presStyleIdx="3" presStyleCnt="4" custLinFactNeighborX="36304">
        <dgm:presLayoutVars>
          <dgm:bulletEnabled val="1"/>
        </dgm:presLayoutVars>
      </dgm:prSet>
      <dgm:spPr/>
      <dgm:t>
        <a:bodyPr/>
        <a:lstStyle/>
        <a:p>
          <a:endParaRPr lang="en-US"/>
        </a:p>
      </dgm:t>
    </dgm:pt>
  </dgm:ptLst>
  <dgm:cxnLst>
    <dgm:cxn modelId="{7E96E373-C57E-416B-8967-ACD758205649}" srcId="{947247CF-6806-4D2A-A68E-33718B6FEC04}" destId="{398DD748-B54A-47E7-972C-DA61C1C8993C}" srcOrd="3" destOrd="0" parTransId="{BEBA0AF5-0EB0-4302-B89B-E133226DDBB0}" sibTransId="{A84A4448-307A-48A3-8AF1-4F27D4C3CC53}"/>
    <dgm:cxn modelId="{9B8D0444-93A2-4F5E-A698-A36247125551}" srcId="{947247CF-6806-4D2A-A68E-33718B6FEC04}" destId="{69085654-8E4B-4AD0-B800-8AE32F5349C3}" srcOrd="0" destOrd="0" parTransId="{42D0B8A8-B431-4223-95A6-6E0A9FD5A251}" sibTransId="{42D0B0D3-E7FA-4F85-8B54-353403081B43}"/>
    <dgm:cxn modelId="{DE771FEA-5881-4868-8C03-BB7A1FA1FC47}" type="presOf" srcId="{ADF25F91-A50B-4945-A811-7479687D9D5C}" destId="{273C473E-6E16-4286-964F-56ECFA9C73D3}" srcOrd="0" destOrd="0" presId="urn:microsoft.com/office/officeart/2005/8/layout/hList6"/>
    <dgm:cxn modelId="{E23FA776-D470-4172-B43B-4493D82CC27F}" srcId="{947247CF-6806-4D2A-A68E-33718B6FEC04}" destId="{6C019C5E-C3CB-48D6-A690-04E10E167EF0}" srcOrd="2" destOrd="0" parTransId="{5C3D7E1C-166F-4A1F-A2C9-D26255BADFB5}" sibTransId="{A3C52C51-229D-41B0-B1C1-3330CBC3207F}"/>
    <dgm:cxn modelId="{C3633AA3-B9CA-4BB5-80C0-06CF4BD3606A}" type="presOf" srcId="{398DD748-B54A-47E7-972C-DA61C1C8993C}" destId="{CEB5575F-BDC9-4DEA-9F86-FBC0D6EF6F08}" srcOrd="0" destOrd="0" presId="urn:microsoft.com/office/officeart/2005/8/layout/hList6"/>
    <dgm:cxn modelId="{1C0C4B50-0A7A-4215-91DE-95AD8407440A}" type="presOf" srcId="{69085654-8E4B-4AD0-B800-8AE32F5349C3}" destId="{A029C3F0-B75F-4D16-8EE8-103FA968EC7D}" srcOrd="0" destOrd="0" presId="urn:microsoft.com/office/officeart/2005/8/layout/hList6"/>
    <dgm:cxn modelId="{0AACC4D1-69A6-4AB8-8289-C4967D6A0C2C}" type="presOf" srcId="{6C019C5E-C3CB-48D6-A690-04E10E167EF0}" destId="{0EDC8EB7-C9B1-48B1-8041-63D693593432}" srcOrd="0" destOrd="0" presId="urn:microsoft.com/office/officeart/2005/8/layout/hList6"/>
    <dgm:cxn modelId="{D15CB068-56CE-4027-A6A7-DBFBB8DE3586}" type="presOf" srcId="{947247CF-6806-4D2A-A68E-33718B6FEC04}" destId="{96F3B9EE-B0EA-4989-AF7C-C60BB51C470D}" srcOrd="0" destOrd="0" presId="urn:microsoft.com/office/officeart/2005/8/layout/hList6"/>
    <dgm:cxn modelId="{7299BE79-F720-44FC-8347-EA48DF205676}" srcId="{947247CF-6806-4D2A-A68E-33718B6FEC04}" destId="{ADF25F91-A50B-4945-A811-7479687D9D5C}" srcOrd="1" destOrd="0" parTransId="{336B6FED-8B1A-4C31-A711-F979328727A9}" sibTransId="{478714CA-E3A6-4955-882B-34B95304A969}"/>
    <dgm:cxn modelId="{F36DB00C-2CB9-45A0-A82E-280B9B8F8650}" type="presParOf" srcId="{96F3B9EE-B0EA-4989-AF7C-C60BB51C470D}" destId="{A029C3F0-B75F-4D16-8EE8-103FA968EC7D}" srcOrd="0" destOrd="0" presId="urn:microsoft.com/office/officeart/2005/8/layout/hList6"/>
    <dgm:cxn modelId="{C7633D59-A0D5-4B4F-8F76-304D5B2D4EBB}" type="presParOf" srcId="{96F3B9EE-B0EA-4989-AF7C-C60BB51C470D}" destId="{C267D5B2-1000-4B2B-914D-F5C4856CF55F}" srcOrd="1" destOrd="0" presId="urn:microsoft.com/office/officeart/2005/8/layout/hList6"/>
    <dgm:cxn modelId="{7F6368AB-F12E-41A4-B8D3-C41640BA93E8}" type="presParOf" srcId="{96F3B9EE-B0EA-4989-AF7C-C60BB51C470D}" destId="{273C473E-6E16-4286-964F-56ECFA9C73D3}" srcOrd="2" destOrd="0" presId="urn:microsoft.com/office/officeart/2005/8/layout/hList6"/>
    <dgm:cxn modelId="{A29EB33D-B55A-4E78-A7ED-BEF054EB15BE}" type="presParOf" srcId="{96F3B9EE-B0EA-4989-AF7C-C60BB51C470D}" destId="{99608361-1C74-49E6-AE98-5987C3E4BA5A}" srcOrd="3" destOrd="0" presId="urn:microsoft.com/office/officeart/2005/8/layout/hList6"/>
    <dgm:cxn modelId="{F5871B94-C9F9-4D8F-B7B8-7BD51A4F8536}" type="presParOf" srcId="{96F3B9EE-B0EA-4989-AF7C-C60BB51C470D}" destId="{0EDC8EB7-C9B1-48B1-8041-63D693593432}" srcOrd="4" destOrd="0" presId="urn:microsoft.com/office/officeart/2005/8/layout/hList6"/>
    <dgm:cxn modelId="{90A83D5B-D473-43CB-8BFD-B0A345D07E27}" type="presParOf" srcId="{96F3B9EE-B0EA-4989-AF7C-C60BB51C470D}" destId="{8F4CC6C0-169A-49DA-BCD4-3C9015F4FB6D}" srcOrd="5" destOrd="0" presId="urn:microsoft.com/office/officeart/2005/8/layout/hList6"/>
    <dgm:cxn modelId="{526E6FEB-B833-42AF-A7FF-E8173CE0D192}" type="presParOf" srcId="{96F3B9EE-B0EA-4989-AF7C-C60BB51C470D}" destId="{CEB5575F-BDC9-4DEA-9F86-FBC0D6EF6F08}" srcOrd="6" destOrd="0" presId="urn:microsoft.com/office/officeart/2005/8/layout/h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36BE5-5FA3-4D70-9B25-010AF937AA7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3AB3C526-1D59-41CF-8FAE-2E4877563369}">
      <dgm:prSet custT="1"/>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3600" dirty="0" err="1" smtClean="0">
              <a:solidFill>
                <a:sysClr val="windowText" lastClr="000000"/>
              </a:solidFill>
              <a:latin typeface="NikoshBAN" panose="02000000000000000000" pitchFamily="2" charset="0"/>
              <a:cs typeface="NikoshBAN" panose="02000000000000000000" pitchFamily="2" charset="0"/>
            </a:rPr>
            <a:t>তুমি</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কি</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মনে</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কর</a:t>
          </a:r>
          <a:r>
            <a:rPr lang="en-US" sz="3600" dirty="0" smtClean="0">
              <a:solidFill>
                <a:sysClr val="windowText" lastClr="000000"/>
              </a:solidFill>
              <a:latin typeface="NikoshBAN" panose="02000000000000000000" pitchFamily="2" charset="0"/>
              <a:cs typeface="NikoshBAN" panose="02000000000000000000" pitchFamily="2" charset="0"/>
            </a:rPr>
            <a:t>, ৬ </a:t>
          </a:r>
          <a:r>
            <a:rPr lang="en-US" sz="3600" dirty="0" err="1" smtClean="0">
              <a:solidFill>
                <a:sysClr val="windowText" lastClr="000000"/>
              </a:solidFill>
              <a:latin typeface="NikoshBAN" panose="02000000000000000000" pitchFamily="2" charset="0"/>
              <a:cs typeface="NikoshBAN" panose="02000000000000000000" pitchFamily="2" charset="0"/>
            </a:rPr>
            <a:t>দফা</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কর্মসূচীর</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মধ্যে</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বাংলাদেশের</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স্বাধীনতা</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সংগ্রামের</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বীজ</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নিহিত</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ছিল</a:t>
          </a:r>
          <a:r>
            <a:rPr lang="en-US" sz="3600" dirty="0" smtClean="0">
              <a:solidFill>
                <a:sysClr val="windowText" lastClr="000000"/>
              </a:solidFill>
              <a:latin typeface="NikoshBAN" panose="02000000000000000000" pitchFamily="2" charset="0"/>
              <a:cs typeface="NikoshBAN" panose="02000000000000000000" pitchFamily="2" charset="0"/>
            </a:rPr>
            <a:t>?</a:t>
          </a:r>
          <a:r>
            <a:rPr lang="bn-IN" sz="3600" dirty="0" smtClean="0">
              <a:solidFill>
                <a:sysClr val="windowText" lastClr="000000"/>
              </a:solidFill>
              <a:latin typeface="NikoshBAN" panose="02000000000000000000" pitchFamily="2" charset="0"/>
              <a:cs typeface="NikoshBAN" panose="02000000000000000000" pitchFamily="2" charset="0"/>
            </a:rPr>
            <a:t>বিশ্লেষণ কর।</a:t>
          </a:r>
          <a:endParaRPr lang="en-US" sz="3600" dirty="0">
            <a:solidFill>
              <a:sysClr val="windowText" lastClr="000000"/>
            </a:solidFill>
            <a:latin typeface="NikoshBAN" panose="02000000000000000000" pitchFamily="2" charset="0"/>
            <a:cs typeface="NikoshBAN" panose="02000000000000000000" pitchFamily="2" charset="0"/>
          </a:endParaRPr>
        </a:p>
      </dgm:t>
    </dgm:pt>
    <dgm:pt modelId="{94925902-39F2-4D28-898B-CE225D9ADC24}" type="parTrans" cxnId="{C967A31E-E8CF-43A9-88EB-2CA58A08EC7C}">
      <dgm:prSet/>
      <dgm:spPr/>
      <dgm:t>
        <a:bodyPr/>
        <a:lstStyle/>
        <a:p>
          <a:endParaRPr lang="en-US"/>
        </a:p>
      </dgm:t>
    </dgm:pt>
    <dgm:pt modelId="{7BF2451E-FFBD-4D75-8CDE-F8CC2FF80D5A}" type="sibTrans" cxnId="{C967A31E-E8CF-43A9-88EB-2CA58A08EC7C}">
      <dgm:prSet/>
      <dgm:spPr/>
      <dgm:t>
        <a:bodyPr/>
        <a:lstStyle/>
        <a:p>
          <a:endParaRPr lang="en-US"/>
        </a:p>
      </dgm:t>
    </dgm:pt>
    <dgm:pt modelId="{4E71F6BC-B152-41B1-BE23-5A5788D7E39C}" type="pres">
      <dgm:prSet presAssocID="{E2836BE5-5FA3-4D70-9B25-010AF937AA70}" presName="CompostProcess" presStyleCnt="0">
        <dgm:presLayoutVars>
          <dgm:dir/>
          <dgm:resizeHandles val="exact"/>
        </dgm:presLayoutVars>
      </dgm:prSet>
      <dgm:spPr/>
      <dgm:t>
        <a:bodyPr/>
        <a:lstStyle/>
        <a:p>
          <a:endParaRPr lang="en-US"/>
        </a:p>
      </dgm:t>
    </dgm:pt>
    <dgm:pt modelId="{D724D86A-8246-4E38-BDCC-3DDB76878C7E}" type="pres">
      <dgm:prSet presAssocID="{E2836BE5-5FA3-4D70-9B25-010AF937AA70}" presName="arrow" presStyleLbl="bgShp" presStyleIdx="0" presStyleCnt="1" custScaleX="117647"/>
      <dgm:spPr>
        <a:solidFill>
          <a:srgbClr val="FDC5F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pt>
    <dgm:pt modelId="{14FA5FFD-1C7F-486F-8D86-A79B87BA678B}" type="pres">
      <dgm:prSet presAssocID="{E2836BE5-5FA3-4D70-9B25-010AF937AA70}"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0504DA5-A603-4973-96A7-C56B8542FB7A}" type="pres">
      <dgm:prSet presAssocID="{3AB3C526-1D59-41CF-8FAE-2E4877563369}" presName="textNode" presStyleLbl="node1" presStyleIdx="0" presStyleCnt="1">
        <dgm:presLayoutVars>
          <dgm:bulletEnabled val="1"/>
        </dgm:presLayoutVars>
      </dgm:prSet>
      <dgm:spPr/>
      <dgm:t>
        <a:bodyPr/>
        <a:lstStyle/>
        <a:p>
          <a:endParaRPr lang="en-US"/>
        </a:p>
      </dgm:t>
    </dgm:pt>
  </dgm:ptLst>
  <dgm:cxnLst>
    <dgm:cxn modelId="{3617D15D-4496-47F2-AB7F-9F54EE955363}" type="presOf" srcId="{3AB3C526-1D59-41CF-8FAE-2E4877563369}" destId="{30504DA5-A603-4973-96A7-C56B8542FB7A}" srcOrd="0" destOrd="0" presId="urn:microsoft.com/office/officeart/2005/8/layout/hProcess9"/>
    <dgm:cxn modelId="{4FF3FABA-26A3-4C1D-A201-FAA1E2A0F7A6}" type="presOf" srcId="{E2836BE5-5FA3-4D70-9B25-010AF937AA70}" destId="{4E71F6BC-B152-41B1-BE23-5A5788D7E39C}" srcOrd="0" destOrd="0" presId="urn:microsoft.com/office/officeart/2005/8/layout/hProcess9"/>
    <dgm:cxn modelId="{C967A31E-E8CF-43A9-88EB-2CA58A08EC7C}" srcId="{E2836BE5-5FA3-4D70-9B25-010AF937AA70}" destId="{3AB3C526-1D59-41CF-8FAE-2E4877563369}" srcOrd="0" destOrd="0" parTransId="{94925902-39F2-4D28-898B-CE225D9ADC24}" sibTransId="{7BF2451E-FFBD-4D75-8CDE-F8CC2FF80D5A}"/>
    <dgm:cxn modelId="{CC249D43-A3ED-43A3-A8A6-400664F5B166}" type="presParOf" srcId="{4E71F6BC-B152-41B1-BE23-5A5788D7E39C}" destId="{D724D86A-8246-4E38-BDCC-3DDB76878C7E}" srcOrd="0" destOrd="0" presId="urn:microsoft.com/office/officeart/2005/8/layout/hProcess9"/>
    <dgm:cxn modelId="{9C65E19C-1CB4-4040-B11F-928C1FAA41B1}" type="presParOf" srcId="{4E71F6BC-B152-41B1-BE23-5A5788D7E39C}" destId="{14FA5FFD-1C7F-486F-8D86-A79B87BA678B}" srcOrd="1" destOrd="0" presId="urn:microsoft.com/office/officeart/2005/8/layout/hProcess9"/>
    <dgm:cxn modelId="{2CF51B4E-09E2-4375-805C-57338A973285}" type="presParOf" srcId="{14FA5FFD-1C7F-486F-8D86-A79B87BA678B}" destId="{30504DA5-A603-4973-96A7-C56B8542FB7A}"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3E610-79E4-450F-8A1F-1ABBA77CEF85}">
      <dsp:nvSpPr>
        <dsp:cNvPr id="0" name=""/>
        <dsp:cNvSpPr/>
      </dsp:nvSpPr>
      <dsp:spPr>
        <a:xfrm>
          <a:off x="264897" y="0"/>
          <a:ext cx="7849929" cy="887104"/>
        </a:xfrm>
        <a:prstGeom prst="rightArrow">
          <a:avLst/>
        </a:prstGeom>
        <a:solidFill>
          <a:srgbClr val="FDC5F5"/>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4F81B659-7833-48F0-B557-1E31D66A86A3}">
      <dsp:nvSpPr>
        <dsp:cNvPr id="0" name=""/>
        <dsp:cNvSpPr/>
      </dsp:nvSpPr>
      <dsp:spPr>
        <a:xfrm>
          <a:off x="1191492" y="0"/>
          <a:ext cx="5996740" cy="887104"/>
        </a:xfrm>
        <a:prstGeom prst="roundRect">
          <a:avLst/>
        </a:prstGeom>
        <a:solidFill>
          <a:schemeClr val="bg1"/>
        </a:solidFill>
        <a:ln w="38100">
          <a:solidFill>
            <a:srgbClr val="FF33CC"/>
          </a:solidFill>
        </a:ln>
        <a:effectLst>
          <a:innerShdw blurRad="114300">
            <a:prstClr val="black"/>
          </a:inn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bn-IN" sz="3300" b="1" kern="1200" dirty="0" smtClean="0">
              <a:solidFill>
                <a:sysClr val="windowText" lastClr="000000"/>
              </a:solidFill>
            </a:rPr>
            <a:t>ছবিতে তোমরা কি দেখতে পাচ্ছ?</a:t>
          </a:r>
          <a:endParaRPr lang="en-US" sz="3300" kern="1200" dirty="0">
            <a:solidFill>
              <a:sysClr val="windowText" lastClr="000000"/>
            </a:solidFill>
          </a:endParaRPr>
        </a:p>
      </dsp:txBody>
      <dsp:txXfrm>
        <a:off x="1234797" y="43305"/>
        <a:ext cx="5910130" cy="800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C3F0-B75F-4D16-8EE8-103FA968EC7D}">
      <dsp:nvSpPr>
        <dsp:cNvPr id="0" name=""/>
        <dsp:cNvSpPr/>
      </dsp:nvSpPr>
      <dsp:spPr>
        <a:xfrm rot="16200000">
          <a:off x="-1277028" y="1344504"/>
          <a:ext cx="4724399" cy="2035390"/>
        </a:xfrm>
        <a:prstGeom prst="flowChartManualOperati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anose="02000000000000000000" pitchFamily="2" charset="0"/>
              <a:cs typeface="NikoshBAN" panose="02000000000000000000" pitchFamily="2" charset="0"/>
            </a:rPr>
            <a:t>রাজনৈতিক</a:t>
          </a:r>
          <a:r>
            <a:rPr lang="bn-BD" sz="2800" kern="1200" dirty="0" smtClean="0"/>
            <a:t> </a:t>
          </a:r>
          <a:endParaRPr lang="en-US" sz="2800" kern="1200" dirty="0"/>
        </a:p>
      </dsp:txBody>
      <dsp:txXfrm rot="5400000">
        <a:off x="67476" y="944880"/>
        <a:ext cx="2035390" cy="2834639"/>
      </dsp:txXfrm>
    </dsp:sp>
    <dsp:sp modelId="{273C473E-6E16-4286-964F-56ECFA9C73D3}">
      <dsp:nvSpPr>
        <dsp:cNvPr id="0" name=""/>
        <dsp:cNvSpPr/>
      </dsp:nvSpPr>
      <dsp:spPr>
        <a:xfrm rot="16200000">
          <a:off x="908294" y="1344504"/>
          <a:ext cx="4724399" cy="2035390"/>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anose="02000000000000000000" pitchFamily="2" charset="0"/>
              <a:cs typeface="NikoshBAN" panose="02000000000000000000" pitchFamily="2" charset="0"/>
            </a:rPr>
            <a:t>প্রশাসনিক</a:t>
          </a:r>
          <a:endParaRPr lang="en-US" sz="3600" kern="1200" dirty="0">
            <a:solidFill>
              <a:schemeClr val="tx1"/>
            </a:solidFill>
            <a:latin typeface="NikoshBAN" panose="02000000000000000000" pitchFamily="2" charset="0"/>
            <a:cs typeface="NikoshBAN" panose="02000000000000000000" pitchFamily="2" charset="0"/>
          </a:endParaRPr>
        </a:p>
      </dsp:txBody>
      <dsp:txXfrm rot="5400000">
        <a:off x="2252798" y="944880"/>
        <a:ext cx="2035390" cy="2834639"/>
      </dsp:txXfrm>
    </dsp:sp>
    <dsp:sp modelId="{0EDC8EB7-C9B1-48B1-8041-63D693593432}">
      <dsp:nvSpPr>
        <dsp:cNvPr id="0" name=""/>
        <dsp:cNvSpPr/>
      </dsp:nvSpPr>
      <dsp:spPr>
        <a:xfrm rot="16200000">
          <a:off x="3061369" y="1344504"/>
          <a:ext cx="4724399" cy="2035390"/>
        </a:xfrm>
        <a:prstGeom prst="flowChartManualOperati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anose="02000000000000000000" pitchFamily="2" charset="0"/>
              <a:cs typeface="NikoshBAN" panose="02000000000000000000" pitchFamily="2" charset="0"/>
            </a:rPr>
            <a:t>অর্থনৈতিক </a:t>
          </a:r>
          <a:endParaRPr lang="en-US" sz="3600" kern="1200" dirty="0">
            <a:solidFill>
              <a:schemeClr val="tx1"/>
            </a:solidFill>
            <a:latin typeface="NikoshBAN" panose="02000000000000000000" pitchFamily="2" charset="0"/>
            <a:cs typeface="NikoshBAN" panose="02000000000000000000" pitchFamily="2" charset="0"/>
          </a:endParaRPr>
        </a:p>
      </dsp:txBody>
      <dsp:txXfrm rot="5400000">
        <a:off x="4405873" y="944880"/>
        <a:ext cx="2035390" cy="2834639"/>
      </dsp:txXfrm>
    </dsp:sp>
    <dsp:sp modelId="{CEB5575F-BDC9-4DEA-9F86-FBC0D6EF6F08}">
      <dsp:nvSpPr>
        <dsp:cNvPr id="0" name=""/>
        <dsp:cNvSpPr/>
      </dsp:nvSpPr>
      <dsp:spPr>
        <a:xfrm rot="16200000">
          <a:off x="5223778" y="1344504"/>
          <a:ext cx="4724399" cy="2035390"/>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anose="02000000000000000000" pitchFamily="2" charset="0"/>
              <a:cs typeface="NikoshBAN" panose="02000000000000000000" pitchFamily="2" charset="0"/>
            </a:rPr>
            <a:t>সামরিক </a:t>
          </a:r>
          <a:endParaRPr lang="en-US" sz="3600" kern="1200" dirty="0">
            <a:solidFill>
              <a:schemeClr val="tx1"/>
            </a:solidFill>
            <a:latin typeface="NikoshBAN" panose="02000000000000000000" pitchFamily="2" charset="0"/>
            <a:cs typeface="NikoshBAN" panose="02000000000000000000" pitchFamily="2" charset="0"/>
          </a:endParaRPr>
        </a:p>
      </dsp:txBody>
      <dsp:txXfrm rot="5400000">
        <a:off x="6568282" y="944880"/>
        <a:ext cx="2035390" cy="2834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4D86A-8246-4E38-BDCC-3DDB76878C7E}">
      <dsp:nvSpPr>
        <dsp:cNvPr id="0" name=""/>
        <dsp:cNvSpPr/>
      </dsp:nvSpPr>
      <dsp:spPr>
        <a:xfrm>
          <a:off x="2" y="0"/>
          <a:ext cx="8672940" cy="2278206"/>
        </a:xfrm>
        <a:prstGeom prst="rightArrow">
          <a:avLst/>
        </a:prstGeom>
        <a:solidFill>
          <a:srgbClr val="FDC5F5"/>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30504DA5-A603-4973-96A7-C56B8542FB7A}">
      <dsp:nvSpPr>
        <dsp:cNvPr id="0" name=""/>
        <dsp:cNvSpPr/>
      </dsp:nvSpPr>
      <dsp:spPr>
        <a:xfrm>
          <a:off x="0" y="683461"/>
          <a:ext cx="8672945" cy="911282"/>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err="1" smtClean="0">
              <a:solidFill>
                <a:sysClr val="windowText" lastClr="000000"/>
              </a:solidFill>
              <a:latin typeface="NikoshBAN" panose="02000000000000000000" pitchFamily="2" charset="0"/>
              <a:cs typeface="NikoshBAN" panose="02000000000000000000" pitchFamily="2" charset="0"/>
            </a:rPr>
            <a:t>তুমি</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কি</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মনে</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কর</a:t>
          </a:r>
          <a:r>
            <a:rPr lang="en-US" sz="3600" kern="1200" dirty="0" smtClean="0">
              <a:solidFill>
                <a:sysClr val="windowText" lastClr="000000"/>
              </a:solidFill>
              <a:latin typeface="NikoshBAN" panose="02000000000000000000" pitchFamily="2" charset="0"/>
              <a:cs typeface="NikoshBAN" panose="02000000000000000000" pitchFamily="2" charset="0"/>
            </a:rPr>
            <a:t>, ৬ </a:t>
          </a:r>
          <a:r>
            <a:rPr lang="en-US" sz="3600" kern="1200" dirty="0" err="1" smtClean="0">
              <a:solidFill>
                <a:sysClr val="windowText" lastClr="000000"/>
              </a:solidFill>
              <a:latin typeface="NikoshBAN" panose="02000000000000000000" pitchFamily="2" charset="0"/>
              <a:cs typeface="NikoshBAN" panose="02000000000000000000" pitchFamily="2" charset="0"/>
            </a:rPr>
            <a:t>দফা</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কর্মসূচীর</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মধ্যে</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বাংলাদেশের</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স্বাধীনতা</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সংগ্রামের</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বীজ</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নিহিত</a:t>
          </a:r>
          <a:r>
            <a:rPr lang="en-US" sz="3600" kern="1200" dirty="0" smtClean="0">
              <a:solidFill>
                <a:sysClr val="windowText" lastClr="000000"/>
              </a:solidFill>
              <a:latin typeface="NikoshBAN" panose="02000000000000000000" pitchFamily="2" charset="0"/>
              <a:cs typeface="NikoshBAN" panose="02000000000000000000" pitchFamily="2" charset="0"/>
            </a:rPr>
            <a:t> </a:t>
          </a:r>
          <a:r>
            <a:rPr lang="en-US" sz="3600" kern="1200" dirty="0" err="1" smtClean="0">
              <a:solidFill>
                <a:sysClr val="windowText" lastClr="000000"/>
              </a:solidFill>
              <a:latin typeface="NikoshBAN" panose="02000000000000000000" pitchFamily="2" charset="0"/>
              <a:cs typeface="NikoshBAN" panose="02000000000000000000" pitchFamily="2" charset="0"/>
            </a:rPr>
            <a:t>ছিল</a:t>
          </a:r>
          <a:r>
            <a:rPr lang="en-US" sz="3600" kern="1200" dirty="0" smtClean="0">
              <a:solidFill>
                <a:sysClr val="windowText" lastClr="000000"/>
              </a:solidFill>
              <a:latin typeface="NikoshBAN" panose="02000000000000000000" pitchFamily="2" charset="0"/>
              <a:cs typeface="NikoshBAN" panose="02000000000000000000" pitchFamily="2" charset="0"/>
            </a:rPr>
            <a:t>?</a:t>
          </a:r>
          <a:r>
            <a:rPr lang="bn-IN" sz="3600" kern="1200" dirty="0" smtClean="0">
              <a:solidFill>
                <a:sysClr val="windowText" lastClr="000000"/>
              </a:solidFill>
              <a:latin typeface="NikoshBAN" panose="02000000000000000000" pitchFamily="2" charset="0"/>
              <a:cs typeface="NikoshBAN" panose="02000000000000000000" pitchFamily="2" charset="0"/>
            </a:rPr>
            <a:t>বিশ্লেষণ কর।</a:t>
          </a:r>
          <a:endParaRPr lang="en-US" sz="3600" kern="1200" dirty="0">
            <a:solidFill>
              <a:sysClr val="windowText" lastClr="000000"/>
            </a:solidFill>
            <a:latin typeface="NikoshBAN" panose="02000000000000000000" pitchFamily="2" charset="0"/>
            <a:cs typeface="NikoshBAN" panose="02000000000000000000" pitchFamily="2" charset="0"/>
          </a:endParaRPr>
        </a:p>
      </dsp:txBody>
      <dsp:txXfrm>
        <a:off x="44485" y="727946"/>
        <a:ext cx="8583975" cy="8223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24B76-2C24-4BA7-B688-FFA7E6F17099}" type="datetimeFigureOut">
              <a:rPr lang="en-US" smtClean="0"/>
              <a:t>10/10/2019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BF661-1E24-4838-BCA6-F9C503549B67}" type="slidenum">
              <a:rPr lang="en-US" smtClean="0"/>
              <a:t>‹#›</a:t>
            </a:fld>
            <a:endParaRPr lang="en-US"/>
          </a:p>
        </p:txBody>
      </p:sp>
    </p:spTree>
    <p:extLst>
      <p:ext uri="{BB962C8B-B14F-4D97-AF65-F5344CB8AC3E}">
        <p14:creationId xmlns:p14="http://schemas.microsoft.com/office/powerpoint/2010/main" val="53113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5BF661-1E24-4838-BCA6-F9C503549B67}" type="slidenum">
              <a:rPr lang="en-US" smtClean="0"/>
              <a:t>3</a:t>
            </a:fld>
            <a:endParaRPr lang="en-US"/>
          </a:p>
        </p:txBody>
      </p:sp>
    </p:spTree>
    <p:extLst>
      <p:ext uri="{BB962C8B-B14F-4D97-AF65-F5344CB8AC3E}">
        <p14:creationId xmlns:p14="http://schemas.microsoft.com/office/powerpoint/2010/main" val="26521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3524-2A25-4C71-B780-02EB6497CE1D}" type="datetime1">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13588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0ABD2-FC2A-44DD-9592-C1EA1DEF4640}" type="datetime1">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79656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5" y="365127"/>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1CF44-75CF-4B15-AFDA-1DB78577ED31}" type="datetime1">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400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B5FA0-4A71-46B8-BEDD-5528E6F9229C}" type="datetime1">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125560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B222A-EDFC-4AB1-BC6F-50698B0E3A99}" type="datetime1">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10105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133FFE-D4A0-4596-88A5-6EC0D151C1FD}" type="datetime1">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32445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5"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D9119-1CD1-4418-986F-746DE08A374E}" type="datetime1">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403368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5CD480-4290-4875-9B8B-C0A44BE2BE17}" type="datetime1">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82527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118723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B6E0A-AF78-45D1-A980-571308CDDBBE}" type="datetime1">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2051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042B3-4C97-4CAE-B773-C087E2A99345}" type="datetime1">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a:t>
            </a:fld>
            <a:endParaRPr lang="en-US"/>
          </a:p>
        </p:txBody>
      </p:sp>
    </p:spTree>
    <p:extLst>
      <p:ext uri="{BB962C8B-B14F-4D97-AF65-F5344CB8AC3E}">
        <p14:creationId xmlns:p14="http://schemas.microsoft.com/office/powerpoint/2010/main" val="80044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FE77E-13CD-4EF1-B1DE-F37CFAC194E6}" type="datetime1">
              <a:rPr lang="en-US" smtClean="0"/>
              <a:t>10/10/2019</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6DCB2-0D2E-482A-BA28-6474889EE5EA}" type="slidenum">
              <a:rPr lang="en-US" smtClean="0"/>
              <a:t>‹#›</a:t>
            </a:fld>
            <a:endParaRPr lang="en-US"/>
          </a:p>
        </p:txBody>
      </p:sp>
    </p:spTree>
    <p:extLst>
      <p:ext uri="{BB962C8B-B14F-4D97-AF65-F5344CB8AC3E}">
        <p14:creationId xmlns:p14="http://schemas.microsoft.com/office/powerpoint/2010/main" val="79963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translate.googleusercontent.com/translate_c?depth=1&amp;hl=bn&amp;prev=search&amp;rurl=translate.google.com.bd&amp;sl=en&amp;u=https://en.wikipedia.org/wiki/Economic_discrimination&amp;usg=ALkJrhgnKJd28ikHWKoO4hlmuvyy5ai7kA"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g"/><Relationship Id="rId4" Type="http://schemas.openxmlformats.org/officeDocument/2006/relationships/diagramLayout" Target="../diagrams/layout1.xm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27"/>
            <a:ext cx="9144000" cy="6876127"/>
          </a:xfrm>
          <a:prstGeom prst="rect">
            <a:avLst/>
          </a:prstGeom>
        </p:spPr>
      </p:pic>
      <p:pic>
        <p:nvPicPr>
          <p:cNvPr id="5" name="Picture 4" descr="tumblr_static_4rkimhn139uscookokcc0sckg.gif"/>
          <p:cNvPicPr>
            <a:picLocks noChangeAspect="1"/>
          </p:cNvPicPr>
          <p:nvPr/>
        </p:nvPicPr>
        <p:blipFill>
          <a:blip r:embed="rId3"/>
          <a:stretch>
            <a:fillRect/>
          </a:stretch>
        </p:blipFill>
        <p:spPr>
          <a:xfrm>
            <a:off x="1246909" y="3740727"/>
            <a:ext cx="4516582" cy="2355273"/>
          </a:xfrm>
          <a:prstGeom prst="rect">
            <a:avLst/>
          </a:prstGeom>
        </p:spPr>
      </p:pic>
      <p:pic>
        <p:nvPicPr>
          <p:cNvPr id="6" name="Picture 5" descr="cc.gif"/>
          <p:cNvPicPr>
            <a:picLocks noChangeAspect="1"/>
          </p:cNvPicPr>
          <p:nvPr/>
        </p:nvPicPr>
        <p:blipFill>
          <a:blip r:embed="rId4"/>
          <a:stretch>
            <a:fillRect/>
          </a:stretch>
        </p:blipFill>
        <p:spPr>
          <a:xfrm>
            <a:off x="1343893" y="2535379"/>
            <a:ext cx="5292436" cy="1094508"/>
          </a:xfrm>
          <a:prstGeom prst="rect">
            <a:avLst/>
          </a:prstGeom>
          <a:ln>
            <a:noFill/>
          </a:ln>
        </p:spPr>
      </p:pic>
      <p:sp>
        <p:nvSpPr>
          <p:cNvPr id="7" name="TextBox 6"/>
          <p:cNvSpPr txBox="1"/>
          <p:nvPr/>
        </p:nvSpPr>
        <p:spPr>
          <a:xfrm>
            <a:off x="2050472" y="1219200"/>
            <a:ext cx="4031673" cy="1015663"/>
          </a:xfrm>
          <a:prstGeom prst="rect">
            <a:avLst/>
          </a:prstGeom>
          <a:noFill/>
        </p:spPr>
        <p:txBody>
          <a:bodyPr wrap="square" rtlCol="0">
            <a:spAutoFit/>
          </a:bodyPr>
          <a:lstStyle/>
          <a:p>
            <a:pPr algn="ctr"/>
            <a:r>
              <a:rPr lang="bn-IN" sz="6000" b="1" dirty="0" smtClean="0">
                <a:solidFill>
                  <a:srgbClr val="FFFF00"/>
                </a:solidFill>
                <a:latin typeface="NikoshBAN" panose="02000000000000000000" pitchFamily="2" charset="0"/>
                <a:cs typeface="NikoshBAN" panose="02000000000000000000" pitchFamily="2" charset="0"/>
              </a:rPr>
              <a:t>আজকের</a:t>
            </a:r>
            <a:r>
              <a:rPr lang="bn-IN" sz="6000" dirty="0" smtClean="0">
                <a:solidFill>
                  <a:srgbClr val="FFFF00"/>
                </a:solidFill>
                <a:latin typeface="NikoshBAN" panose="02000000000000000000" pitchFamily="2" charset="0"/>
                <a:cs typeface="NikoshBAN" panose="02000000000000000000" pitchFamily="2" charset="0"/>
              </a:rPr>
              <a:t> পাঠে</a:t>
            </a:r>
            <a:endParaRPr lang="en-US" sz="6000" dirty="0">
              <a:solidFill>
                <a:srgbClr val="FFFF0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417" t="9548" r="8301" b="7260"/>
          <a:stretch/>
        </p:blipFill>
        <p:spPr>
          <a:xfrm>
            <a:off x="-41564" y="-1"/>
            <a:ext cx="9185563" cy="6858001"/>
          </a:xfrm>
          <a:prstGeom prst="rect">
            <a:avLst/>
          </a:prstGeom>
        </p:spPr>
      </p:pic>
      <p:pic>
        <p:nvPicPr>
          <p:cNvPr id="9" name="Picture 8" descr="C:\Users\Dilruba Khanom\Desktop\New folder (2)\curtainsb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3000"/>
                                        <p:tgtEl>
                                          <p:spTgt spid="8"/>
                                        </p:tgtEl>
                                        <p:attrNameLst>
                                          <p:attrName>ppt_y</p:attrName>
                                        </p:attrNameLst>
                                      </p:cBhvr>
                                      <p:tavLst>
                                        <p:tav tm="0">
                                          <p:val>
                                            <p:strVal val="#ppt_y"/>
                                          </p:val>
                                        </p:tav>
                                        <p:tav tm="100000">
                                          <p:val>
                                            <p:strVal val="#ppt_y-#ppt_h*1.125000"/>
                                          </p:val>
                                        </p:tav>
                                      </p:tavLst>
                                    </p:anim>
                                    <p:animEffect transition="out" filter="wipe(up)">
                                      <p:cBhvr>
                                        <p:cTn id="7" dur="3000"/>
                                        <p:tgtEl>
                                          <p:spTgt spid="8"/>
                                        </p:tgtEl>
                                      </p:cBhvr>
                                    </p:animEffect>
                                    <p:set>
                                      <p:cBhvr>
                                        <p:cTn id="8" dur="1" fill="hold">
                                          <p:stCondLst>
                                            <p:cond delay="2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9533" cy="6858000"/>
          </a:xfrm>
          <a:prstGeom prst="rect">
            <a:avLst/>
          </a:prstGeom>
        </p:spPr>
      </p:pic>
      <p:sp>
        <p:nvSpPr>
          <p:cNvPr id="5" name="TextBox 4"/>
          <p:cNvSpPr txBox="1"/>
          <p:nvPr/>
        </p:nvSpPr>
        <p:spPr>
          <a:xfrm>
            <a:off x="1039091" y="2355273"/>
            <a:ext cx="6913418" cy="1200329"/>
          </a:xfrm>
          <a:prstGeom prst="rect">
            <a:avLst/>
          </a:prstGeom>
          <a:solidFill>
            <a:schemeClr val="bg1"/>
          </a:solidFill>
          <a:ln w="57150">
            <a:solidFill>
              <a:srgbClr val="FDC5F5"/>
            </a:solidFill>
          </a:ln>
          <a:scene3d>
            <a:camera prst="orthographicFront"/>
            <a:lightRig rig="threePt" dir="t"/>
          </a:scene3d>
          <a:sp3d>
            <a:bevelT w="101600" prst="riblet"/>
          </a:sp3d>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বিষয়বস্তু আলোচনা</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329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851"/>
            <a:ext cx="9143999" cy="6858000"/>
          </a:xfrm>
          <a:prstGeom prst="rect">
            <a:avLst/>
          </a:prstGeom>
        </p:spPr>
      </p:pic>
      <p:pic>
        <p:nvPicPr>
          <p:cNvPr id="7" name="Content Placeholder 3" descr="2008-06-07__pcp01.jpg"/>
          <p:cNvPicPr>
            <a:picLocks noChangeAspect="1"/>
          </p:cNvPicPr>
          <p:nvPr/>
        </p:nvPicPr>
        <p:blipFill>
          <a:blip r:embed="rId3" cstate="print"/>
          <a:stretch>
            <a:fillRect/>
          </a:stretch>
        </p:blipFill>
        <p:spPr>
          <a:xfrm>
            <a:off x="443346" y="1303499"/>
            <a:ext cx="3214254" cy="3919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Flowchart: Process 7"/>
          <p:cNvSpPr/>
          <p:nvPr/>
        </p:nvSpPr>
        <p:spPr>
          <a:xfrm>
            <a:off x="2438400" y="376897"/>
            <a:ext cx="4572000" cy="762000"/>
          </a:xfrm>
          <a:prstGeom prst="flowChartProcess">
            <a:avLst/>
          </a:prstGeom>
          <a:solidFill>
            <a:schemeClr val="bg1"/>
          </a:solidFill>
          <a:ln w="38100">
            <a:solidFill>
              <a:srgbClr val="FF33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ছয়</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দফার</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উ</a:t>
            </a:r>
            <a:r>
              <a:rPr lang="en-US" sz="32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পস্থাপক</a:t>
            </a:r>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itle 4"/>
          <p:cNvSpPr txBox="1">
            <a:spLocks/>
          </p:cNvSpPr>
          <p:nvPr/>
        </p:nvSpPr>
        <p:spPr>
          <a:xfrm>
            <a:off x="484910" y="5320147"/>
            <a:ext cx="3172691" cy="609600"/>
          </a:xfrm>
          <a:prstGeom prst="rect">
            <a:avLst/>
          </a:prstGeom>
          <a:solidFill>
            <a:schemeClr val="bg1"/>
          </a:solidFill>
          <a:ln w="28575">
            <a:solidFill>
              <a:srgbClr val="00B05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2800" b="1" dirty="0" smtClean="0">
                <a:solidFill>
                  <a:srgbClr val="E0108C"/>
                </a:solidFill>
                <a:effectLst>
                  <a:outerShdw blurRad="38100" dist="38100" dir="2700000" algn="tl">
                    <a:srgbClr val="000000">
                      <a:alpha val="43137"/>
                    </a:srgbClr>
                  </a:outerShdw>
                </a:effectLst>
                <a:latin typeface="NikoshBAN" pitchFamily="2" charset="0"/>
                <a:cs typeface="NikoshBAN" pitchFamily="2" charset="0"/>
              </a:rPr>
              <a:t>বঙ্গবন্ধু শেখ মুজিবুর রহমান </a:t>
            </a:r>
            <a:endParaRPr lang="en-US" sz="2800" b="1" dirty="0">
              <a:solidFill>
                <a:srgbClr val="E0108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3713017" y="1318275"/>
            <a:ext cx="5035198" cy="523265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স্বাধীন</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বাংলাদেশের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স্থপতি</a:t>
            </a:r>
            <a:r>
              <a:rPr lang="en-US" sz="2400" b="1" dirty="0" smtClean="0">
                <a:solidFill>
                  <a:srgbClr val="7030A0"/>
                </a:solidFill>
                <a:latin typeface="NikoshBAN" pitchFamily="2" charset="0"/>
                <a:cs typeface="NikoshBAN" pitchFamily="2" charset="0"/>
              </a:rPr>
              <a:t> ১৯২০ </a:t>
            </a:r>
            <a:r>
              <a:rPr lang="en-US" sz="2400" b="1" dirty="0" err="1" smtClean="0">
                <a:solidFill>
                  <a:srgbClr val="7030A0"/>
                </a:solidFill>
                <a:latin typeface="NikoshBAN" pitchFamily="2" charset="0"/>
                <a:cs typeface="NikoshBAN" pitchFamily="2" charset="0"/>
              </a:rPr>
              <a:t>সালের</a:t>
            </a:r>
            <a:r>
              <a:rPr lang="en-US" sz="2400" b="1" dirty="0" smtClean="0">
                <a:solidFill>
                  <a:srgbClr val="7030A0"/>
                </a:solidFill>
                <a:latin typeface="NikoshBAN" pitchFamily="2" charset="0"/>
                <a:cs typeface="NikoshBAN" pitchFamily="2" charset="0"/>
              </a:rPr>
              <a:t> ১৭ই </a:t>
            </a:r>
            <a:r>
              <a:rPr lang="en-US" sz="2400" b="1" dirty="0" err="1" smtClean="0">
                <a:solidFill>
                  <a:srgbClr val="7030A0"/>
                </a:solidFill>
                <a:latin typeface="NikoshBAN" pitchFamily="2" charset="0"/>
                <a:cs typeface="NikoshBAN" pitchFamily="2" charset="0"/>
              </a:rPr>
              <a:t>মার্চ</a:t>
            </a:r>
            <a:r>
              <a:rPr lang="en-US" sz="2400" b="1" dirty="0" smtClean="0">
                <a:solidFill>
                  <a:srgbClr val="7030A0"/>
                </a:solidFill>
                <a:latin typeface="NikoshBAN" pitchFamily="2" charset="0"/>
                <a:cs typeface="NikoshBAN" pitchFamily="2" charset="0"/>
              </a:rPr>
              <a:t> </a:t>
            </a:r>
            <a:r>
              <a:rPr lang="bn-BD" sz="2400" b="1" dirty="0" smtClean="0">
                <a:solidFill>
                  <a:srgbClr val="7030A0"/>
                </a:solidFill>
                <a:latin typeface="NikoshBAN" pitchFamily="2" charset="0"/>
                <a:cs typeface="NikoshBAN" pitchFamily="2" charset="0"/>
              </a:rPr>
              <a:t>বঙ্গবন্ধু শেখ মুজিবুর রহমান</a:t>
            </a:r>
            <a:r>
              <a:rPr lang="en-US" sz="2400" b="1" dirty="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তদানিন্তন</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ফরিদপুর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জেলার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গোপালগঞ্জ</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মহকুমার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পাটগাতি</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ইউনিয়নের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টুঙ্গিপাড়া</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গ্রামে</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জন্ম</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গ্রহন</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করেন</a:t>
            </a:r>
            <a:r>
              <a:rPr lang="en-US" sz="2400" b="1" dirty="0" smtClean="0">
                <a:solidFill>
                  <a:srgbClr val="7030A0"/>
                </a:solidFill>
                <a:latin typeface="NikoshBAN" pitchFamily="2" charset="0"/>
                <a:cs typeface="NikoshBAN" pitchFamily="2" charset="0"/>
              </a:rPr>
              <a:t>। </a:t>
            </a:r>
            <a:r>
              <a:rPr lang="bn-BD" sz="2400" b="1" dirty="0" smtClean="0">
                <a:solidFill>
                  <a:srgbClr val="7030A0"/>
                </a:solidFill>
                <a:latin typeface="NikoshBAN" pitchFamily="2" charset="0"/>
                <a:cs typeface="NikoshBAN" pitchFamily="2" charset="0"/>
              </a:rPr>
              <a:t> </a:t>
            </a:r>
            <a:r>
              <a:rPr lang="bn-BD" sz="2400" b="1" dirty="0">
                <a:solidFill>
                  <a:srgbClr val="7030A0"/>
                </a:solidFill>
                <a:latin typeface="NikoshBAN" panose="02000000000000000000" pitchFamily="2" charset="0"/>
                <a:cs typeface="NikoshBAN" panose="02000000000000000000" pitchFamily="2" charset="0"/>
              </a:rPr>
              <a:t>তাঁর পিতার নাম শেখ লুৎফর রহমান ও মাতার নাম শেখ সায়রা বেগম। দুই ভাই ও চার বোনের মধ্যে শেখ মুজিবুর রহমান ছিলেন তৃতীয়। ছোটবেলায় বাবা-মা আদর করে তাঁকে ডাকতেন খোকা বলে। ছোটবেলায় তিনি গিমাডাংগা প্রথমিক স্কুল, গোপানগঞ্জ পাবলিক স্কুল এবং গোপালগঞ্জ মিশন স্কুলে পড়াশুনা করেন। ১৪ বছর বয়সে বেরিবেরি রোগে আক্রান্ত হলে সাময়িকভাবে তাঁর লেখাপড়ায় ব্যাঘাত ঘটে</a:t>
            </a:r>
            <a:r>
              <a:rPr lang="bn-BD" sz="2400" b="1" dirty="0" smtClean="0">
                <a:solidFill>
                  <a:srgbClr val="7030A0"/>
                </a:solidFill>
                <a:latin typeface="NikoshBAN" panose="02000000000000000000" pitchFamily="2" charset="0"/>
                <a:cs typeface="NikoshBAN" panose="02000000000000000000" pitchFamily="2" charset="0"/>
              </a:rPr>
              <a:t>।</a:t>
            </a:r>
            <a:r>
              <a:rPr lang="bn-BD" sz="2400" b="1" dirty="0">
                <a:solidFill>
                  <a:srgbClr val="7030A0"/>
                </a:solidFill>
                <a:latin typeface="Nikosh" pitchFamily="2" charset="0"/>
                <a:cs typeface="Nikosh" pitchFamily="2" charset="0"/>
              </a:rPr>
              <a:t>১৯৪২ সালে তিনি এন্ট্রান্স পাস করে কলকাতা </a:t>
            </a:r>
            <a:r>
              <a:rPr lang="bn-BD" sz="2400" b="1" dirty="0" smtClean="0">
                <a:solidFill>
                  <a:srgbClr val="7030A0"/>
                </a:solidFill>
                <a:latin typeface="Nikosh" pitchFamily="2" charset="0"/>
                <a:cs typeface="Nikosh" pitchFamily="2" charset="0"/>
              </a:rPr>
              <a:t>ইসলামিয়া</a:t>
            </a:r>
            <a:endParaRPr lang="bn-BD" sz="24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84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374071" y="265885"/>
            <a:ext cx="8381999" cy="6370975"/>
          </a:xfrm>
          <a:prstGeom prst="rect">
            <a:avLst/>
          </a:prstGeom>
          <a:solidFill>
            <a:schemeClr val="bg1"/>
          </a:solidFill>
          <a:scene3d>
            <a:camera prst="orthographicFront"/>
            <a:lightRig rig="threePt" dir="t"/>
          </a:scene3d>
          <a:sp3d>
            <a:bevelT prst="slope"/>
          </a:sp3d>
        </p:spPr>
        <p:txBody>
          <a:bodyPr wrap="square">
            <a:spAutoFit/>
          </a:bodyPr>
          <a:lstStyle/>
          <a:p>
            <a:pPr>
              <a:buNone/>
            </a:pPr>
            <a:r>
              <a:rPr lang="bn-BD" sz="2400" dirty="0">
                <a:latin typeface="NikoshBAN" panose="02000000000000000000" pitchFamily="2" charset="0"/>
                <a:cs typeface="NikoshBAN" panose="02000000000000000000" pitchFamily="2" charset="0"/>
              </a:rPr>
              <a:t>কলেজে ইন্টারমিডিয়েটে ভর্তি হন। তিনি ধর্মতলা স্ট্রীটের বেকার হোষ্টেলে থাকতেন। ১৯৪৩ সালে তিনি ছাত্র অবস্থাতেই কলকাতাস্থ ফরিদপুর জেলা সমিতির সম্পাদক নির্বাচিত হন। ১৯৪৬ সালে তিনি ইসলামিয়া কলেজ ছাত্র সংসদের সাধারণ সম্পাদক নির্বাচিত হন। ১৯৪৭ সালে তিনি ব্যাচেলর অব আর্টস ডিগ্রি লাভ করেন</a:t>
            </a:r>
            <a:r>
              <a:rPr lang="bn-BD" sz="2400" dirty="0" smtClean="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১৯৪৬-৪৭ সালে তিনি কলকাতার হিন্দু মুসলমান দাঙ্গা প্রতিরোধে সাহসী ভুমিকা পালন করেন।</a:t>
            </a:r>
            <a:endParaRPr lang="en-US" sz="2400" dirty="0">
              <a:latin typeface="NikoshBAN" panose="02000000000000000000" pitchFamily="2" charset="0"/>
              <a:cs typeface="NikoshBAN" panose="02000000000000000000" pitchFamily="2" charset="0"/>
            </a:endParaRPr>
          </a:p>
          <a:p>
            <a:pPr>
              <a:buNone/>
            </a:pP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১৯৪৭ </a:t>
            </a:r>
            <a:r>
              <a:rPr lang="bn-BD" sz="2400" dirty="0">
                <a:latin typeface="NikoshBAN" panose="02000000000000000000" pitchFamily="2" charset="0"/>
                <a:cs typeface="NikoshBAN" panose="02000000000000000000" pitchFamily="2" charset="0"/>
              </a:rPr>
              <a:t>সালে পাকিস্তান রাষ্ট্র সৃষ্টির পর তিনি ঢাকা বিশ্ববিদ্যালয়ে আইন বিভাগে ভর্তি হন। </a:t>
            </a:r>
            <a:r>
              <a:rPr lang="bn-BD" sz="2400" dirty="0" smtClean="0">
                <a:latin typeface="NikoshBAN" panose="02000000000000000000" pitchFamily="2" charset="0"/>
                <a:cs typeface="NikoshBAN" panose="02000000000000000000" pitchFamily="2" charset="0"/>
              </a:rPr>
              <a:t>এরপর</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শুরু </a:t>
            </a:r>
            <a:r>
              <a:rPr lang="bn-BD" sz="2400" dirty="0">
                <a:latin typeface="NikoshBAN" panose="02000000000000000000" pitchFamily="2" charset="0"/>
                <a:cs typeface="NikoshBAN" panose="02000000000000000000" pitchFamily="2" charset="0"/>
              </a:rPr>
              <a:t>হয় তাঁর </a:t>
            </a:r>
            <a:r>
              <a:rPr lang="bn-BD" sz="2400" dirty="0" smtClean="0">
                <a:latin typeface="NikoshBAN" panose="02000000000000000000" pitchFamily="2" charset="0"/>
                <a:cs typeface="NikoshBAN" panose="02000000000000000000" pitchFamily="2" charset="0"/>
              </a:rPr>
              <a:t>ব</a:t>
            </a:r>
            <a:r>
              <a:rPr lang="en-US" sz="2400" dirty="0" err="1" smtClean="0">
                <a:latin typeface="NikoshBAN" panose="02000000000000000000" pitchFamily="2" charset="0"/>
                <a:cs typeface="NikoshBAN" panose="02000000000000000000" pitchFamily="2" charset="0"/>
              </a:rPr>
              <a:t>র্ণাট্য</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রাজনৈতিক জীবন। বাঙালী জাতীয়তাবাদী চেতনাকে সুসংগঠিত করে একটি স্বাধীন রাষ্ট্র গঠন করতে গিয়ে তিনি বারবার গ্রেপ্তার, নির্যাতন ও নিপীড়নের শিকার হন</a:t>
            </a:r>
            <a:r>
              <a:rPr lang="bn-BD" sz="2400" dirty="0" smtClean="0">
                <a:latin typeface="NikoshBAN" panose="02000000000000000000" pitchFamily="2" charset="0"/>
                <a:cs typeface="NikoshBAN" panose="02000000000000000000" pitchFamily="2" charset="0"/>
              </a:rPr>
              <a:t>।১৯৭১ </a:t>
            </a:r>
            <a:r>
              <a:rPr lang="bn-BD" sz="2400" dirty="0">
                <a:latin typeface="NikoshBAN" panose="02000000000000000000" pitchFamily="2" charset="0"/>
                <a:cs typeface="NikoshBAN" panose="02000000000000000000" pitchFamily="2" charset="0"/>
              </a:rPr>
              <a:t>সালের ৭ মার্চ তিনি রেস্কোর্সের জনসমুদ্রে ঘোষণা করেন যে, এবারের সংগ্রাম আমাদের মুক্তির সংগ্রাম- এবারের সংগ্রাম স্বাধীনতার সংগাম, জয় বাংলা</a:t>
            </a:r>
            <a:r>
              <a:rPr lang="bn-BD" sz="2400" dirty="0" smtClean="0">
                <a:latin typeface="NikoshBAN" panose="02000000000000000000" pitchFamily="2" charset="0"/>
                <a:cs typeface="NikoshBAN" panose="02000000000000000000" pitchFamily="2" charset="0"/>
              </a:rPr>
              <a:t>।১৯৭১ সালের </a:t>
            </a:r>
            <a:r>
              <a:rPr lang="bn-BD" sz="2400" dirty="0">
                <a:latin typeface="NikoshBAN" panose="02000000000000000000" pitchFamily="2" charset="0"/>
                <a:cs typeface="NikoshBAN" panose="02000000000000000000" pitchFamily="2" charset="0"/>
              </a:rPr>
              <a:t>২৫ মার্চ তিনি স্বাধীনতার ঘোষণা প্রদান করেন। </a:t>
            </a:r>
            <a:r>
              <a:rPr lang="bn-BD" sz="2400" dirty="0" smtClean="0">
                <a:latin typeface="NikoshBAN" panose="02000000000000000000" pitchFamily="2" charset="0"/>
                <a:cs typeface="NikoshBAN" panose="02000000000000000000" pitchFamily="2" charset="0"/>
              </a:rPr>
              <a:t>১৯৭১ </a:t>
            </a:r>
            <a:r>
              <a:rPr lang="bn-BD" sz="2400" dirty="0">
                <a:latin typeface="NikoshBAN" panose="02000000000000000000" pitchFamily="2" charset="0"/>
                <a:cs typeface="NikoshBAN" panose="02000000000000000000" pitchFamily="2" charset="0"/>
              </a:rPr>
              <a:t>সালে মুক্তিযুদ্ধের মাধ্যমে দেশ স্বাধীন হলে তিনি ১৯৭২ সালের ১০ জানুয়ারী দেশের মাটিতে ফিরে আসেন এবং রাষ্ট্র পরিচালনার দায়িত্ব গ্রহন করেন</a:t>
            </a:r>
            <a:r>
              <a:rPr lang="bn-BD" sz="2400" dirty="0" smtClean="0">
                <a:latin typeface="NikoshBAN" panose="02000000000000000000" pitchFamily="2" charset="0"/>
                <a:cs typeface="NikoshBAN" panose="02000000000000000000" pitchFamily="2" charset="0"/>
              </a:rPr>
              <a:t>।১৯৭৫ </a:t>
            </a:r>
            <a:r>
              <a:rPr lang="bn-BD" sz="2400" dirty="0">
                <a:latin typeface="NikoshBAN" panose="02000000000000000000" pitchFamily="2" charset="0"/>
                <a:cs typeface="NikoshBAN" panose="02000000000000000000" pitchFamily="2" charset="0"/>
              </a:rPr>
              <a:t>সালের ১৫ আগষ্ট দেশি বিদেশি চক্রান্তের শিকার হয়ে কিছু বিপদগামী সেনা সদস্যের হাতে পরিবারসহ </a:t>
            </a:r>
            <a:r>
              <a:rPr lang="bn-BD" sz="2400" dirty="0" smtClean="0">
                <a:latin typeface="NikoshBAN" panose="02000000000000000000" pitchFamily="2" charset="0"/>
                <a:cs typeface="NikoshBAN" panose="02000000000000000000" pitchFamily="2" charset="0"/>
              </a:rPr>
              <a:t>নৃশংশভাবে </a:t>
            </a:r>
            <a:r>
              <a:rPr lang="bn-BD" sz="2400" dirty="0">
                <a:latin typeface="NikoshBAN" panose="02000000000000000000" pitchFamily="2" charset="0"/>
                <a:cs typeface="NikoshBAN" panose="02000000000000000000" pitchFamily="2" charset="0"/>
              </a:rPr>
              <a:t>নিহত হন</a:t>
            </a:r>
            <a:r>
              <a:rPr lang="bn-BD" sz="2400" dirty="0" smtClean="0">
                <a:latin typeface="NikoshBAN" panose="02000000000000000000" pitchFamily="2" charset="0"/>
                <a:cs typeface="NikoshBAN" panose="02000000000000000000" pitchFamily="2" charset="0"/>
              </a:rPr>
              <a:t>।ছাত্র </a:t>
            </a:r>
            <a:r>
              <a:rPr lang="bn-BD" sz="2400" dirty="0">
                <a:latin typeface="NikoshBAN" panose="02000000000000000000" pitchFamily="2" charset="0"/>
                <a:cs typeface="NikoshBAN" panose="02000000000000000000" pitchFamily="2" charset="0"/>
              </a:rPr>
              <a:t>সংগঠক, রাজনৈতিক সংগঠক ও নেতা ভাষা আন্দোলন ও জাতীয়তাবাদ হিসেবে শেখ মুজিবকে আমরা পায়। </a:t>
            </a:r>
            <a:endParaRPr lang="en-US" sz="2400" dirty="0">
              <a:latin typeface="NikoshBAN" panose="02000000000000000000" pitchFamily="2" charset="0"/>
              <a:cs typeface="NikoshBAN" panose="02000000000000000000" pitchFamily="2" charset="0"/>
            </a:endParaRPr>
          </a:p>
          <a:p>
            <a:pPr>
              <a:buNone/>
            </a:pPr>
            <a:endParaRPr lang="en-US" sz="24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070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13</a:t>
            </a:fld>
            <a:endParaRPr lang="en-US"/>
          </a:p>
        </p:txBody>
      </p:sp>
      <p:sp>
        <p:nvSpPr>
          <p:cNvPr id="4" name="Rectangle 3"/>
          <p:cNvSpPr/>
          <p:nvPr/>
        </p:nvSpPr>
        <p:spPr>
          <a:xfrm>
            <a:off x="2469834" y="13855"/>
            <a:ext cx="3944821" cy="707886"/>
          </a:xfrm>
          <a:prstGeom prst="rect">
            <a:avLst/>
          </a:prstGeom>
          <a:solidFill>
            <a:schemeClr val="accent4">
              <a:lumMod val="20000"/>
              <a:lumOff val="80000"/>
            </a:schemeClr>
          </a:solidFill>
          <a:ln w="38100">
            <a:solidFill>
              <a:srgbClr val="FF33CC"/>
            </a:solidFill>
          </a:ln>
          <a:effectLst>
            <a:innerShdw blurRad="114300">
              <a:prstClr val="black"/>
            </a:innerShdw>
          </a:effectLst>
        </p:spPr>
        <p:txBody>
          <a:bodyPr wrap="square" lIns="91440" tIns="45720" rIns="91440" bIns="45720">
            <a:spAutoFit/>
          </a:bodyPr>
          <a:lstStyle/>
          <a:p>
            <a:pPr algn="ctr"/>
            <a:r>
              <a:rPr lang="en-US" sz="4000" b="1" dirty="0" err="1" smtClean="0">
                <a:latin typeface="NikoshBAN" panose="02000000000000000000" pitchFamily="2" charset="0"/>
                <a:cs typeface="NikoshBAN" panose="02000000000000000000" pitchFamily="2" charset="0"/>
              </a:rPr>
              <a:t>ছয়দফা</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কর্মসূচী</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কী?</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0" y="856357"/>
            <a:ext cx="9144000" cy="6001643"/>
          </a:xfrm>
          <a:prstGeom prst="rect">
            <a:avLst/>
          </a:prstGeom>
          <a:solidFill>
            <a:schemeClr val="bg1"/>
          </a:solidFill>
          <a:effectLst>
            <a:innerShdw blurRad="114300">
              <a:prstClr val="black"/>
            </a:innerShdw>
          </a:effectLst>
        </p:spPr>
        <p:txBody>
          <a:bodyPr wrap="square" rtlCol="0">
            <a:spAutoFit/>
          </a:bodyPr>
          <a:lstStyle/>
          <a:p>
            <a:pPr algn="just"/>
            <a:r>
              <a:rPr lang="bn-IN" dirty="0" smtClean="0">
                <a:latin typeface="NikoshBAN" panose="02000000000000000000" pitchFamily="2" charset="0"/>
                <a:cs typeface="NikoshBAN" panose="02000000000000000000" pitchFamily="2" charset="0"/>
              </a:rPr>
              <a:t>	</a:t>
            </a:r>
            <a:r>
              <a:rPr lang="bn-BD" sz="2400" spc="-150" dirty="0">
                <a:latin typeface="NikoshBAN" pitchFamily="2" charset="0"/>
                <a:cs typeface="NikoshBAN" pitchFamily="2" charset="0"/>
              </a:rPr>
              <a:t>মুসলিম জাতীয়তাবাদের ভিত্তিতে পাকিস্থান রাষ্ট্র সৃষ্টি হলেও পূর্ব বাংলার মানুষের ভাগ্যের পরিবর্তন হয় নি। </a:t>
            </a:r>
            <a:r>
              <a:rPr lang="bn-IN" sz="2400" spc="-150" dirty="0" smtClean="0">
                <a:latin typeface="NikoshBAN" pitchFamily="2" charset="0"/>
                <a:cs typeface="NikoshBAN" pitchFamily="2" charset="0"/>
              </a:rPr>
              <a:t>রাজনৈতিক,অর্থনৈতিক,প্রশাসনিক ও সামরিক </a:t>
            </a:r>
            <a:r>
              <a:rPr lang="bn-BD" sz="2400" spc="-150" dirty="0" smtClean="0">
                <a:latin typeface="NikoshBAN" pitchFamily="2" charset="0"/>
                <a:cs typeface="NikoshBAN" pitchFamily="2" charset="0"/>
              </a:rPr>
              <a:t>বিভিন্ন</a:t>
            </a:r>
            <a:r>
              <a:rPr lang="bn-IN" sz="2400" spc="-150" dirty="0" smtClean="0">
                <a:latin typeface="NikoshBAN" pitchFamily="2" charset="0"/>
                <a:cs typeface="NikoshBAN" pitchFamily="2" charset="0"/>
              </a:rPr>
              <a:t>ক্ষেত্রে</a:t>
            </a:r>
            <a:r>
              <a:rPr lang="bn-BD" sz="2400" spc="-150" dirty="0" smtClean="0">
                <a:latin typeface="NikoshBAN" pitchFamily="2" charset="0"/>
                <a:cs typeface="NikoshBAN" pitchFamily="2" charset="0"/>
              </a:rPr>
              <a:t> </a:t>
            </a:r>
            <a:r>
              <a:rPr lang="bn-BD" sz="2400" spc="-150" dirty="0">
                <a:latin typeface="NikoshBAN" pitchFamily="2" charset="0"/>
                <a:cs typeface="NikoshBAN" pitchFamily="2" charset="0"/>
              </a:rPr>
              <a:t>পূর্ব বাংলার জনগন বৈষ্যমের শিকার হন এবং তাদের মধ্যে </a:t>
            </a:r>
            <a:r>
              <a:rPr lang="bn-IN" sz="2400" spc="-150" dirty="0" smtClean="0">
                <a:latin typeface="NikoshBAN" pitchFamily="2" charset="0"/>
                <a:cs typeface="NikoshBAN" pitchFamily="2" charset="0"/>
              </a:rPr>
              <a:t>তীব্র অসন্তোষ</a:t>
            </a:r>
            <a:r>
              <a:rPr lang="bn-BD" sz="2400" spc="-150" dirty="0" smtClean="0">
                <a:latin typeface="NikoshBAN" pitchFamily="2" charset="0"/>
                <a:cs typeface="NikoshBAN" pitchFamily="2" charset="0"/>
              </a:rPr>
              <a:t> </a:t>
            </a:r>
            <a:r>
              <a:rPr lang="bn-IN" sz="2400" spc="-150" dirty="0" smtClean="0">
                <a:latin typeface="NikoshBAN" pitchFamily="2" charset="0"/>
                <a:cs typeface="NikoshBAN" pitchFamily="2" charset="0"/>
              </a:rPr>
              <a:t> </a:t>
            </a:r>
            <a:r>
              <a:rPr lang="bn-BD" sz="2400" spc="-150" dirty="0" smtClean="0">
                <a:latin typeface="NikoshBAN" pitchFamily="2" charset="0"/>
                <a:cs typeface="NikoshBAN" pitchFamily="2" charset="0"/>
              </a:rPr>
              <a:t>দেখা </a:t>
            </a:r>
            <a:r>
              <a:rPr lang="bn-BD" sz="2400" spc="-150" dirty="0">
                <a:latin typeface="NikoshBAN" pitchFamily="2" charset="0"/>
                <a:cs typeface="NikoshBAN" pitchFamily="2" charset="0"/>
              </a:rPr>
              <a:t>দেয় </a:t>
            </a:r>
            <a:r>
              <a:rPr lang="bn-IN" sz="2400" b="1" spc="-150" dirty="0" smtClean="0">
                <a:effectLst>
                  <a:outerShdw blurRad="38100" dist="38100" dir="2700000" algn="tl">
                    <a:srgbClr val="000000">
                      <a:alpha val="43137"/>
                    </a:srgbClr>
                  </a:outerShdw>
                </a:effectLst>
                <a:latin typeface="NikoshBAN" pitchFamily="2" charset="0"/>
                <a:cs typeface="NikoshBAN" pitchFamily="2" charset="0"/>
              </a:rPr>
              <a:t>। </a:t>
            </a:r>
            <a:r>
              <a:rPr lang="bn-IN" sz="2400" spc="-150" dirty="0" smtClean="0">
                <a:latin typeface="NikoshBAN" pitchFamily="2" charset="0"/>
                <a:cs typeface="NikoshBAN" pitchFamily="2" charset="0"/>
              </a:rPr>
              <a:t>উপরন্ত </a:t>
            </a:r>
            <a:r>
              <a:rPr lang="en-US" sz="2400" spc="-150" dirty="0" err="1" smtClean="0">
                <a:latin typeface="NikoshBAN" panose="02000000000000000000" pitchFamily="2" charset="0"/>
                <a:cs typeface="NikoshBAN" panose="02000000000000000000" pitchFamily="2" charset="0"/>
              </a:rPr>
              <a:t>পাকিস্তানের</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সামরিক</a:t>
            </a:r>
            <a:r>
              <a:rPr lang="en-US" sz="2400" spc="-150" dirty="0">
                <a:latin typeface="NikoshBAN" panose="02000000000000000000" pitchFamily="2" charset="0"/>
                <a:cs typeface="NikoshBAN" panose="02000000000000000000" pitchFamily="2" charset="0"/>
              </a:rPr>
              <a:t> </a:t>
            </a:r>
            <a:r>
              <a:rPr lang="bn-IN" sz="2400" spc="-150" dirty="0">
                <a:latin typeface="NikoshBAN" panose="02000000000000000000" pitchFamily="2" charset="0"/>
                <a:cs typeface="NikoshBAN" panose="02000000000000000000" pitchFamily="2" charset="0"/>
              </a:rPr>
              <a:t>ও </a:t>
            </a:r>
            <a:r>
              <a:rPr lang="en-US" sz="2400" spc="-150" dirty="0" err="1">
                <a:latin typeface="NikoshBAN" panose="02000000000000000000" pitchFamily="2" charset="0"/>
                <a:cs typeface="NikoshBAN" panose="02000000000000000000" pitchFamily="2" charset="0"/>
              </a:rPr>
              <a:t>বেসামরিক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শাসকচক্রের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অর্থনৈতিক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শোষন</a:t>
            </a:r>
            <a:r>
              <a:rPr lang="en-US" sz="2400" spc="-150" dirty="0">
                <a:latin typeface="NikoshBAN" panose="02000000000000000000" pitchFamily="2" charset="0"/>
                <a:cs typeface="NikoshBAN" panose="02000000000000000000" pitchFamily="2" charset="0"/>
              </a:rPr>
              <a:t> ও </a:t>
            </a:r>
            <a:r>
              <a:rPr lang="en-US" sz="2400" spc="-150" dirty="0" err="1">
                <a:latin typeface="NikoshBAN" panose="02000000000000000000" pitchFamily="2" charset="0"/>
                <a:cs typeface="NikoshBAN" panose="02000000000000000000" pitchFamily="2" charset="0"/>
              </a:rPr>
              <a:t>রাজনৈতিক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আধিপত্যের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কারণে</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পূর্ব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বাংলার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জনগণ</a:t>
            </a:r>
            <a:r>
              <a:rPr lang="en-US" sz="2400" spc="-150" dirty="0">
                <a:latin typeface="NikoshBAN" panose="02000000000000000000" pitchFamily="2" charset="0"/>
                <a:cs typeface="NikoshBAN" panose="02000000000000000000" pitchFamily="2" charset="0"/>
              </a:rPr>
              <a:t> </a:t>
            </a:r>
            <a:r>
              <a:rPr lang="bn-IN" sz="2400" spc="-150" dirty="0">
                <a:latin typeface="NikoshBAN" panose="02000000000000000000" pitchFamily="2" charset="0"/>
                <a:cs typeface="NikoshBAN" panose="02000000000000000000" pitchFamily="2" charset="0"/>
              </a:rPr>
              <a:t>যখন </a:t>
            </a:r>
            <a:r>
              <a:rPr lang="en-US" sz="2400" spc="-150" dirty="0" err="1">
                <a:latin typeface="NikoshBAN" panose="02000000000000000000" pitchFamily="2" charset="0"/>
                <a:cs typeface="NikoshBAN" panose="02000000000000000000" pitchFamily="2" charset="0"/>
              </a:rPr>
              <a:t>ক্ষুব্ধ</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ঠিক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তখনই</a:t>
            </a:r>
            <a:r>
              <a:rPr lang="en-US" sz="2400" spc="-150" dirty="0">
                <a:latin typeface="NikoshBAN" panose="02000000000000000000" pitchFamily="2" charset="0"/>
                <a:cs typeface="NikoshBAN" panose="02000000000000000000" pitchFamily="2" charset="0"/>
              </a:rPr>
              <a:t> ১৯৬৫ </a:t>
            </a:r>
            <a:r>
              <a:rPr lang="en-US" sz="2400" spc="-150" dirty="0" err="1">
                <a:latin typeface="NikoshBAN" panose="02000000000000000000" pitchFamily="2" charset="0"/>
                <a:cs typeface="NikoshBAN" panose="02000000000000000000" pitchFamily="2" charset="0"/>
              </a:rPr>
              <a:t>সালে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ভারত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পাকিস্তান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যুদ্ধ</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সংঘটিত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হয়</a:t>
            </a:r>
            <a:r>
              <a:rPr lang="en-US" sz="2400" spc="-150" dirty="0">
                <a:latin typeface="NikoshBAN" panose="02000000000000000000" pitchFamily="2" charset="0"/>
                <a:cs typeface="NikoshBAN" panose="02000000000000000000" pitchFamily="2" charset="0"/>
              </a:rPr>
              <a:t>। ১৭দিন </a:t>
            </a:r>
            <a:r>
              <a:rPr lang="en-US" sz="2400" spc="-150" dirty="0" err="1">
                <a:latin typeface="NikoshBAN" panose="02000000000000000000" pitchFamily="2" charset="0"/>
                <a:cs typeface="NikoshBAN" panose="02000000000000000000" pitchFamily="2" charset="0"/>
              </a:rPr>
              <a:t>ব্যাপি</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এই</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যুদ্ধের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পূর্ব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পাকিস্তান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তথা</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বহির্বিশ্ব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হতে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সম্পূর্ণ</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বিছিন্ন</a:t>
            </a:r>
            <a:r>
              <a:rPr lang="en-US" sz="2400" spc="-150" dirty="0">
                <a:latin typeface="NikoshBAN" panose="02000000000000000000" pitchFamily="2" charset="0"/>
                <a:cs typeface="NikoshBAN" panose="02000000000000000000" pitchFamily="2" charset="0"/>
              </a:rPr>
              <a:t> ও </a:t>
            </a:r>
            <a:r>
              <a:rPr lang="en-US" sz="2400" spc="-150" dirty="0" err="1">
                <a:latin typeface="NikoshBAN" panose="02000000000000000000" pitchFamily="2" charset="0"/>
                <a:cs typeface="NikoshBAN" panose="02000000000000000000" pitchFamily="2" charset="0"/>
              </a:rPr>
              <a:t>অরক্ষিত</a:t>
            </a:r>
            <a:r>
              <a:rPr lang="en-US" sz="2400" spc="-150" dirty="0">
                <a:latin typeface="NikoshBAN" panose="02000000000000000000" pitchFamily="2" charset="0"/>
                <a:cs typeface="NikoshBAN" panose="02000000000000000000" pitchFamily="2" charset="0"/>
              </a:rPr>
              <a:t>  </a:t>
            </a:r>
            <a:r>
              <a:rPr lang="en-US" sz="2400" spc="-150" dirty="0" err="1" smtClean="0">
                <a:latin typeface="NikoshBAN" panose="02000000000000000000" pitchFamily="2" charset="0"/>
                <a:cs typeface="NikoshBAN" panose="02000000000000000000" pitchFamily="2" charset="0"/>
              </a:rPr>
              <a:t>অবস্থা</a:t>
            </a:r>
            <a:r>
              <a:rPr lang="bn-IN" sz="2400" spc="-150" dirty="0" smtClean="0">
                <a:latin typeface="NikoshBAN" panose="02000000000000000000" pitchFamily="2" charset="0"/>
                <a:cs typeface="NikoshBAN" panose="02000000000000000000" pitchFamily="2" charset="0"/>
              </a:rPr>
              <a:t>য়</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পড়ে</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থাকে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ফলে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বাঙালীদের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মনে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গভীর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নিরাপত্তাহীনতা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সৃষ্টি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হয়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তারা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উপলব্ধি</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a:t>
            </a:r>
            <a:r>
              <a:rPr lang="en-US" sz="2400" spc="-150" dirty="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১২শ </a:t>
            </a:r>
            <a:r>
              <a:rPr lang="en-US" sz="2400" spc="-150" dirty="0" err="1" smtClean="0">
                <a:latin typeface="NikoshBAN" panose="02000000000000000000" pitchFamily="2" charset="0"/>
                <a:cs typeface="NikoshBAN" panose="02000000000000000000" pitchFamily="2" charset="0"/>
              </a:rPr>
              <a:t>মাইল</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দূরে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অবস্থিত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কেন্দ্রীয়</a:t>
            </a:r>
            <a:r>
              <a:rPr lang="en-US" sz="2400" spc="-150" dirty="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সরকারের </a:t>
            </a:r>
            <a:r>
              <a:rPr lang="en-US" sz="2400" spc="-150" dirty="0" err="1" smtClean="0">
                <a:latin typeface="NikoshBAN" panose="02000000000000000000" pitchFamily="2" charset="0"/>
                <a:cs typeface="NikoshBAN" panose="02000000000000000000" pitchFamily="2" charset="0"/>
              </a:rPr>
              <a:t>উপর</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নির্ভর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এই</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পরিস্থিতিতে</a:t>
            </a:r>
            <a:r>
              <a:rPr lang="en-US" sz="2400" spc="-150" dirty="0">
                <a:latin typeface="NikoshBAN" panose="02000000000000000000" pitchFamily="2" charset="0"/>
                <a:cs typeface="NikoshBAN" panose="02000000000000000000" pitchFamily="2" charset="0"/>
              </a:rPr>
              <a:t>  ১৯৬৬ </a:t>
            </a:r>
            <a:r>
              <a:rPr lang="en-US" sz="2400" spc="-150" dirty="0" err="1">
                <a:latin typeface="NikoshBAN" panose="02000000000000000000" pitchFamily="2" charset="0"/>
                <a:cs typeface="NikoshBAN" panose="02000000000000000000" pitchFamily="2" charset="0"/>
              </a:rPr>
              <a:t>সালের</a:t>
            </a:r>
            <a:r>
              <a:rPr lang="en-US" sz="2400" spc="-150" dirty="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৫ ও ৬</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ফেব্রুয়ারী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লাহোরে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বিরোধী</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দলের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সম্মেলনে</a:t>
            </a:r>
            <a:r>
              <a:rPr lang="en-US" sz="2400" spc="-150" dirty="0">
                <a:latin typeface="NikoshBAN" panose="02000000000000000000" pitchFamily="2" charset="0"/>
                <a:cs typeface="NikoshBAN" panose="02000000000000000000" pitchFamily="2" charset="0"/>
              </a:rPr>
              <a:t> </a:t>
            </a:r>
            <a:r>
              <a:rPr lang="bn-BD" sz="2400" spc="-150" dirty="0">
                <a:latin typeface="NikoshBAN" pitchFamily="2" charset="0"/>
                <a:cs typeface="NikoshBAN" pitchFamily="2" charset="0"/>
              </a:rPr>
              <a:t>তৎকালীন পূর্ব বাংলার প্রতিনিধিত্বশীল রাজনৈতিক দলের নেতা শেখ মুজিবুর রহমান </a:t>
            </a:r>
            <a:r>
              <a:rPr lang="en-US" sz="2400" spc="-150" dirty="0" err="1" smtClean="0">
                <a:latin typeface="NikoshBAN" panose="02000000000000000000" pitchFamily="2" charset="0"/>
                <a:cs typeface="NikoshBAN" panose="02000000000000000000" pitchFamily="2" charset="0"/>
              </a:rPr>
              <a:t>বাঙালী</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জাতির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অর্থনৈতিক</a:t>
            </a:r>
            <a:r>
              <a:rPr lang="en-US" sz="2400" spc="-150" dirty="0">
                <a:latin typeface="NikoshBAN" panose="02000000000000000000" pitchFamily="2" charset="0"/>
                <a:cs typeface="NikoshBAN" panose="02000000000000000000" pitchFamily="2" charset="0"/>
              </a:rPr>
              <a:t>  ও </a:t>
            </a:r>
            <a:r>
              <a:rPr lang="en-US" sz="2400" spc="-150" dirty="0" err="1">
                <a:latin typeface="NikoshBAN" panose="02000000000000000000" pitchFamily="2" charset="0"/>
                <a:cs typeface="NikoshBAN" panose="02000000000000000000" pitchFamily="2" charset="0"/>
              </a:rPr>
              <a:t>রাজনৈতিক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দাবী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সম্বলিত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কর্মসূচী</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উপস্থাপন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করেন</a:t>
            </a:r>
            <a:r>
              <a:rPr lang="en-US" sz="2400" spc="-150" dirty="0" smtClean="0">
                <a:latin typeface="NikoshBAN" panose="02000000000000000000" pitchFamily="2" charset="0"/>
                <a:cs typeface="NikoshBAN" panose="02000000000000000000" pitchFamily="2" charset="0"/>
              </a:rPr>
              <a:t>।</a:t>
            </a:r>
            <a:r>
              <a:rPr lang="bn-IN" sz="2400" spc="-150" dirty="0" smtClean="0">
                <a:latin typeface="NikoshBAN" panose="02000000000000000000" pitchFamily="2" charset="0"/>
                <a:cs typeface="NikoshBAN" panose="02000000000000000000" pitchFamily="2" charset="0"/>
              </a:rPr>
              <a:t>কিন্তু বিরোধি দলের নেতাদের বিরোধিতার কারনে এই দাবী  সেইদিন উত্থাপন করা সম্ভব হয়নি।পরে ১৩ই ফেব্রুয়ারী লাহোরের রাজপথে সংবাদ সম্মেলনে শেখ  মজিবুর রহমান ঐতিহাসিক “ছয়দফা” দাবী ঘোষণা করেন।</a:t>
            </a:r>
            <a:r>
              <a:rPr lang="en-US" sz="2400" spc="-150" dirty="0" smtClean="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ইতিহাসে ইহাই </a:t>
            </a:r>
            <a:r>
              <a:rPr lang="bn-BD" sz="2400" spc="-150" dirty="0" smtClean="0">
                <a:latin typeface="NikoshBAN" panose="02000000000000000000" pitchFamily="2" charset="0"/>
                <a:cs typeface="NikoshBAN" panose="02000000000000000000" pitchFamily="2" charset="0"/>
              </a:rPr>
              <a:t>৬ </a:t>
            </a:r>
            <a:r>
              <a:rPr lang="bn-BD" sz="2400" spc="-150" dirty="0">
                <a:latin typeface="NikoshBAN" panose="02000000000000000000" pitchFamily="2" charset="0"/>
                <a:cs typeface="NikoshBAN" panose="02000000000000000000" pitchFamily="2" charset="0"/>
              </a:rPr>
              <a:t>দফা কর্মসূচী</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নামে</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খ্যাত</a:t>
            </a:r>
            <a:r>
              <a:rPr lang="bn-BD" sz="2400" spc="-150" dirty="0">
                <a:latin typeface="NikoshBAN" panose="02000000000000000000" pitchFamily="2" charset="0"/>
                <a:cs typeface="NikoshBAN" panose="02000000000000000000" pitchFamily="2" charset="0"/>
              </a:rPr>
              <a:t> </a:t>
            </a:r>
            <a:r>
              <a:rPr lang="bn-BD" sz="2400" spc="-15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a:p>
            <a:pPr algn="just"/>
            <a:r>
              <a:rPr lang="bn-IN" sz="2400" b="1" dirty="0" smtClean="0">
                <a:effectLst>
                  <a:outerShdw blurRad="38100" dist="38100" dir="2700000" algn="tl">
                    <a:srgbClr val="000000">
                      <a:alpha val="43137"/>
                    </a:srgbClr>
                  </a:outerShdw>
                </a:effectLst>
                <a:latin typeface="Kalpurush ANSI" panose="02000000000000000000" pitchFamily="2" charset="0"/>
                <a:cs typeface="IrisUPC" panose="020B0604020202020204" pitchFamily="34" charset="-34"/>
              </a:rPr>
              <a:t>	</a:t>
            </a:r>
            <a:r>
              <a:rPr lang="bn-IN" sz="2400" dirty="0" smtClean="0">
                <a:latin typeface="NikoshBAN" panose="02000000000000000000" pitchFamily="2" charset="0"/>
                <a:cs typeface="NikoshBAN" panose="02000000000000000000" pitchFamily="2" charset="0"/>
              </a:rPr>
              <a:t>এ ৬ দফা দাবি সমগ্র বাঙ্গালীর চেতনামূলে বিস্ফোরণ ঘটায়।এতে সরাসরি স্বাধীনতার কথা  বলা হয়নি,তবে ৬ দফা বাঙ্গালীদের স্বাধীনতার মন্ত্রে দীক্ষিত করে তোলে।এক কথায় ৬ দফা দাবি ছিল পূর্বপাকিস্থান তথা বাঙ্গালীদের “জাতীয় মুক্তির সনদ” বা ম্যাগনাকার্টা।</a:t>
            </a:r>
            <a:endParaRPr lang="en-US" sz="2400" dirty="0">
              <a:latin typeface="NikoshBAN" panose="02000000000000000000" pitchFamily="2" charset="0"/>
              <a:cs typeface="NikoshBAN" panose="02000000000000000000" pitchFamily="2" charset="0"/>
            </a:endParaRPr>
          </a:p>
          <a:p>
            <a:pPr algn="just">
              <a:buFontTx/>
              <a:buNone/>
            </a:pPr>
            <a:r>
              <a:rPr lang="bn-BD" sz="2400" spc="-150" dirty="0" smtClean="0">
                <a:latin typeface="NikoshBAN" pitchFamily="2" charset="0"/>
                <a:cs typeface="NikoshBAN" pitchFamily="2" charset="0"/>
              </a:rPr>
              <a:t>  </a:t>
            </a:r>
            <a:endParaRPr lang="en-US" sz="2400" spc="-150" dirty="0">
              <a:latin typeface="NikoshBAN" pitchFamily="2" charset="0"/>
              <a:cs typeface="NikoshBAN" pitchFamily="2" charset="0"/>
            </a:endParaRPr>
          </a:p>
        </p:txBody>
      </p:sp>
    </p:spTree>
    <p:extLst>
      <p:ext uri="{BB962C8B-B14F-4D97-AF65-F5344CB8AC3E}">
        <p14:creationId xmlns:p14="http://schemas.microsoft.com/office/powerpoint/2010/main" val="40024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Date Placeholder 6"/>
          <p:cNvSpPr>
            <a:spLocks noGrp="1"/>
          </p:cNvSpPr>
          <p:nvPr>
            <p:ph type="dt" sz="half" idx="10"/>
          </p:nvPr>
        </p:nvSpPr>
        <p:spPr/>
        <p:txBody>
          <a:bodyPr/>
          <a:lstStyle/>
          <a:p>
            <a:fld id="{B6D44E3B-BD7C-46FB-8D17-48CD11639D88}" type="datetime1">
              <a:rPr lang="en-US" smtClean="0"/>
              <a:t>10/10/2019</a:t>
            </a:fld>
            <a:endParaRPr lang="en-US"/>
          </a:p>
        </p:txBody>
      </p:sp>
      <p:sp>
        <p:nvSpPr>
          <p:cNvPr id="8" name="Slide Number Placeholder 7"/>
          <p:cNvSpPr>
            <a:spLocks noGrp="1"/>
          </p:cNvSpPr>
          <p:nvPr>
            <p:ph type="sldNum" sz="quarter" idx="12"/>
          </p:nvPr>
        </p:nvSpPr>
        <p:spPr/>
        <p:txBody>
          <a:bodyPr/>
          <a:lstStyle/>
          <a:p>
            <a:fld id="{0326DCB2-0D2E-482A-BA28-6474889EE5EA}" type="slidenum">
              <a:rPr lang="en-US" smtClean="0"/>
              <a:t>14</a:t>
            </a:fld>
            <a:endParaRPr lang="en-US"/>
          </a:p>
        </p:txBody>
      </p:sp>
      <p:graphicFrame>
        <p:nvGraphicFramePr>
          <p:cNvPr id="10" name="Diagram 9"/>
          <p:cNvGraphicFramePr/>
          <p:nvPr>
            <p:extLst>
              <p:ext uri="{D42A27DB-BD31-4B8C-83A1-F6EECF244321}">
                <p14:modId xmlns:p14="http://schemas.microsoft.com/office/powerpoint/2010/main" val="235144347"/>
              </p:ext>
            </p:extLst>
          </p:nvPr>
        </p:nvGraphicFramePr>
        <p:xfrm>
          <a:off x="332509" y="1524000"/>
          <a:ext cx="8603674"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1969046" y="498763"/>
            <a:ext cx="5664809" cy="838200"/>
          </a:xfrm>
          <a:prstGeom prst="roundRect">
            <a:avLst/>
          </a:prstGeom>
          <a:solidFill>
            <a:schemeClr val="bg1"/>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Tx/>
              <a:buNone/>
            </a:pPr>
            <a:r>
              <a:rPr lang="bn-BD" sz="6600" spc="-15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54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৬ দফা কর্মসূচীর প্রেক্ষাপট  </a:t>
            </a:r>
            <a:r>
              <a:rPr lang="bn-BD" sz="48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6000" spc="-15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6886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A029C3F0-B75F-4D16-8EE8-103FA968EC7D}"/>
                                            </p:graphicEl>
                                          </p:spTgt>
                                        </p:tgtEl>
                                        <p:attrNameLst>
                                          <p:attrName>style.visibility</p:attrName>
                                        </p:attrNameLst>
                                      </p:cBhvr>
                                      <p:to>
                                        <p:strVal val="visible"/>
                                      </p:to>
                                    </p:set>
                                    <p:anim calcmode="lin" valueType="num">
                                      <p:cBhvr additive="base">
                                        <p:cTn id="7" dur="500" fill="hold"/>
                                        <p:tgtEl>
                                          <p:spTgt spid="10">
                                            <p:graphicEl>
                                              <a:dgm id="{A029C3F0-B75F-4D16-8EE8-103FA968EC7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A029C3F0-B75F-4D16-8EE8-103FA968EC7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273C473E-6E16-4286-964F-56ECFA9C73D3}"/>
                                            </p:graphicEl>
                                          </p:spTgt>
                                        </p:tgtEl>
                                        <p:attrNameLst>
                                          <p:attrName>style.visibility</p:attrName>
                                        </p:attrNameLst>
                                      </p:cBhvr>
                                      <p:to>
                                        <p:strVal val="visible"/>
                                      </p:to>
                                    </p:set>
                                    <p:anim calcmode="lin" valueType="num">
                                      <p:cBhvr additive="base">
                                        <p:cTn id="13" dur="500" fill="hold"/>
                                        <p:tgtEl>
                                          <p:spTgt spid="10">
                                            <p:graphicEl>
                                              <a:dgm id="{273C473E-6E16-4286-964F-56ECFA9C73D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273C473E-6E16-4286-964F-56ECFA9C73D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0EDC8EB7-C9B1-48B1-8041-63D693593432}"/>
                                            </p:graphicEl>
                                          </p:spTgt>
                                        </p:tgtEl>
                                        <p:attrNameLst>
                                          <p:attrName>style.visibility</p:attrName>
                                        </p:attrNameLst>
                                      </p:cBhvr>
                                      <p:to>
                                        <p:strVal val="visible"/>
                                      </p:to>
                                    </p:set>
                                    <p:anim calcmode="lin" valueType="num">
                                      <p:cBhvr additive="base">
                                        <p:cTn id="19" dur="500" fill="hold"/>
                                        <p:tgtEl>
                                          <p:spTgt spid="10">
                                            <p:graphicEl>
                                              <a:dgm id="{0EDC8EB7-C9B1-48B1-8041-63D69359343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0EDC8EB7-C9B1-48B1-8041-63D69359343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graphicEl>
                                              <a:dgm id="{CEB5575F-BDC9-4DEA-9F86-FBC0D6EF6F08}"/>
                                            </p:graphicEl>
                                          </p:spTgt>
                                        </p:tgtEl>
                                        <p:attrNameLst>
                                          <p:attrName>style.visibility</p:attrName>
                                        </p:attrNameLst>
                                      </p:cBhvr>
                                      <p:to>
                                        <p:strVal val="visible"/>
                                      </p:to>
                                    </p:set>
                                    <p:anim calcmode="lin" valueType="num">
                                      <p:cBhvr additive="base">
                                        <p:cTn id="25" dur="500" fill="hold"/>
                                        <p:tgtEl>
                                          <p:spTgt spid="10">
                                            <p:graphicEl>
                                              <a:dgm id="{CEB5575F-BDC9-4DEA-9F86-FBC0D6EF6F0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graphicEl>
                                              <a:dgm id="{CEB5575F-BDC9-4DEA-9F86-FBC0D6EF6F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Rectangle 2"/>
          <p:cNvSpPr/>
          <p:nvPr/>
        </p:nvSpPr>
        <p:spPr>
          <a:xfrm>
            <a:off x="2319294" y="399308"/>
            <a:ext cx="4538705" cy="992810"/>
          </a:xfrm>
          <a:prstGeom prst="rec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bn-IN" sz="4000" dirty="0" smtClean="0">
              <a:solidFill>
                <a:schemeClr val="tx1"/>
              </a:solidFill>
              <a:latin typeface="NikoshBAN" panose="02000000000000000000" pitchFamily="2" charset="0"/>
              <a:cs typeface="NikoshBAN" panose="02000000000000000000" pitchFamily="2" charset="0"/>
            </a:endParaRPr>
          </a:p>
          <a:p>
            <a:pPr lvl="0" algn="ctr"/>
            <a:r>
              <a:rPr lang="bn-BD" sz="4000" dirty="0" smtClean="0">
                <a:solidFill>
                  <a:schemeClr val="tx1"/>
                </a:solidFill>
                <a:latin typeface="NikoshBAN" panose="02000000000000000000" pitchFamily="2" charset="0"/>
                <a:cs typeface="NikoshBAN" panose="02000000000000000000" pitchFamily="2" charset="0"/>
              </a:rPr>
              <a:t>রাজনৈতিক </a:t>
            </a:r>
            <a:r>
              <a:rPr lang="bn-BD" sz="4000" dirty="0">
                <a:solidFill>
                  <a:schemeClr val="tx1"/>
                </a:solidFill>
                <a:latin typeface="NikoshBAN" panose="02000000000000000000" pitchFamily="2" charset="0"/>
                <a:cs typeface="NikoshBAN" panose="02000000000000000000" pitchFamily="2" charset="0"/>
              </a:rPr>
              <a:t>প্রেক্ষাপট  </a:t>
            </a:r>
            <a:endParaRPr lang="en-US" sz="4000" dirty="0">
              <a:solidFill>
                <a:schemeClr val="tx1"/>
              </a:solidFill>
              <a:latin typeface="NikoshBAN" panose="02000000000000000000" pitchFamily="2" charset="0"/>
              <a:cs typeface="NikoshBAN" panose="02000000000000000000" pitchFamily="2" charset="0"/>
            </a:endParaRPr>
          </a:p>
          <a:p>
            <a:pPr algn="ctr"/>
            <a:endParaRPr lang="en-US" sz="3200" dirty="0">
              <a:latin typeface="NikoshBAN" panose="02000000000000000000" pitchFamily="2" charset="0"/>
              <a:cs typeface="NikoshBAN" panose="02000000000000000000" pitchFamily="2" charset="0"/>
            </a:endParaRPr>
          </a:p>
        </p:txBody>
      </p:sp>
      <p:sp>
        <p:nvSpPr>
          <p:cNvPr id="9" name="Date Placeholder 8"/>
          <p:cNvSpPr>
            <a:spLocks noGrp="1"/>
          </p:cNvSpPr>
          <p:nvPr>
            <p:ph type="dt" sz="half" idx="10"/>
          </p:nvPr>
        </p:nvSpPr>
        <p:spPr/>
        <p:txBody>
          <a:bodyPr/>
          <a:lstStyle/>
          <a:p>
            <a:fld id="{17E60787-37A1-44A7-9300-7A0C4C3A2758}" type="datetime1">
              <a:rPr lang="en-US" smtClean="0"/>
              <a:t>10/10/2019</a:t>
            </a:fld>
            <a:endParaRPr lang="en-US"/>
          </a:p>
        </p:txBody>
      </p:sp>
      <p:sp>
        <p:nvSpPr>
          <p:cNvPr id="10" name="Slide Number Placeholder 9"/>
          <p:cNvSpPr>
            <a:spLocks noGrp="1"/>
          </p:cNvSpPr>
          <p:nvPr>
            <p:ph type="sldNum" sz="quarter" idx="12"/>
          </p:nvPr>
        </p:nvSpPr>
        <p:spPr/>
        <p:txBody>
          <a:bodyPr/>
          <a:lstStyle/>
          <a:p>
            <a:fld id="{0326DCB2-0D2E-482A-BA28-6474889EE5EA}" type="slidenum">
              <a:rPr lang="en-US" smtClean="0"/>
              <a:t>15</a:t>
            </a:fld>
            <a:endParaRPr lang="en-US"/>
          </a:p>
        </p:txBody>
      </p:sp>
      <p:sp>
        <p:nvSpPr>
          <p:cNvPr id="14" name="TextBox 13"/>
          <p:cNvSpPr txBox="1"/>
          <p:nvPr/>
        </p:nvSpPr>
        <p:spPr>
          <a:xfrm>
            <a:off x="332510" y="1413164"/>
            <a:ext cx="8423562" cy="5632311"/>
          </a:xfrm>
          <a:prstGeom prst="rect">
            <a:avLst/>
          </a:prstGeom>
          <a:noFill/>
        </p:spPr>
        <p:txBody>
          <a:bodyPr wrap="square" rtlCol="0">
            <a:spAutoFit/>
          </a:bodyPr>
          <a:lstStyle/>
          <a:p>
            <a:pPr lvl="0"/>
            <a:r>
              <a:rPr lang="bn-IN" sz="3600" dirty="0" smtClean="0">
                <a:latin typeface="NikoshBAN" panose="02000000000000000000" pitchFamily="2" charset="0"/>
                <a:cs typeface="NikoshBAN" panose="02000000000000000000" pitchFamily="2" charset="0"/>
              </a:rPr>
              <a:t>১।</a:t>
            </a:r>
            <a:r>
              <a:rPr lang="bn-BD" sz="3600" dirty="0">
                <a:latin typeface="NikoshBAN" panose="02000000000000000000" pitchFamily="2" charset="0"/>
                <a:cs typeface="NikoshBAN" panose="02000000000000000000" pitchFamily="2" charset="0"/>
              </a:rPr>
              <a:t>লাহোর প্রস্তাব ভিত্তিক স্বায়ত্তশাসনাধিকার দেয়া </a:t>
            </a:r>
            <a:r>
              <a:rPr lang="bn-BD" sz="3600" dirty="0" smtClean="0">
                <a:latin typeface="NikoshBAN" panose="02000000000000000000" pitchFamily="2" charset="0"/>
                <a:cs typeface="NikoshBAN" panose="02000000000000000000" pitchFamily="2" charset="0"/>
              </a:rPr>
              <a:t>হয়নি</a:t>
            </a:r>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২।</a:t>
            </a:r>
            <a:r>
              <a:rPr lang="bn-BD" sz="3600" dirty="0">
                <a:latin typeface="NikoshBAN" panose="02000000000000000000" pitchFamily="2" charset="0"/>
                <a:cs typeface="NikoshBAN" panose="02000000000000000000" pitchFamily="2" charset="0"/>
              </a:rPr>
              <a:t>পশ্চিমা স্বার্থান্বেষী মহলের চক্রান্তে যুক্তফ্রন্ট সরকারকে অসফল করে </a:t>
            </a:r>
            <a:r>
              <a:rPr lang="bn-BD" sz="3600" dirty="0" smtClean="0">
                <a:latin typeface="NikoshBAN" panose="02000000000000000000" pitchFamily="2" charset="0"/>
                <a:cs typeface="NikoshBAN" panose="02000000000000000000" pitchFamily="2" charset="0"/>
              </a:rPr>
              <a:t>দেয়া</a:t>
            </a:r>
            <a:endParaRPr lang="bn-IN" sz="3600" dirty="0" smtClean="0">
              <a:latin typeface="NikoshBAN" panose="02000000000000000000" pitchFamily="2" charset="0"/>
              <a:cs typeface="NikoshBAN" panose="02000000000000000000" pitchFamily="2" charset="0"/>
            </a:endParaRPr>
          </a:p>
          <a:p>
            <a:pPr lvl="0"/>
            <a:r>
              <a:rPr lang="bn-IN" sz="3600" dirty="0" smtClean="0">
                <a:latin typeface="NikoshBAN" panose="02000000000000000000" pitchFamily="2" charset="0"/>
                <a:cs typeface="NikoshBAN" panose="02000000000000000000" pitchFamily="2" charset="0"/>
              </a:rPr>
              <a:t>৩।</a:t>
            </a:r>
            <a:r>
              <a:rPr lang="bn-BD" sz="3600" dirty="0">
                <a:latin typeface="NikoshBAN" panose="02000000000000000000" pitchFamily="2" charset="0"/>
                <a:cs typeface="NikoshBAN" panose="02000000000000000000" pitchFamily="2" charset="0"/>
              </a:rPr>
              <a:t>জনপ্রতিনিধিত্বশীল সরকার প্রতিষ্ঠা করতে না </a:t>
            </a:r>
            <a:r>
              <a:rPr lang="bn-BD" sz="3600" dirty="0" smtClean="0">
                <a:latin typeface="NikoshBAN" panose="02000000000000000000" pitchFamily="2" charset="0"/>
                <a:cs typeface="NikoshBAN" panose="02000000000000000000" pitchFamily="2" charset="0"/>
              </a:rPr>
              <a:t>পারা</a:t>
            </a:r>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৪।</a:t>
            </a:r>
            <a:r>
              <a:rPr lang="bn-BD" sz="3600" dirty="0">
                <a:latin typeface="NikoshBAN" panose="02000000000000000000" pitchFamily="2" charset="0"/>
                <a:cs typeface="NikoshBAN" panose="02000000000000000000" pitchFamily="2" charset="0"/>
              </a:rPr>
              <a:t>পূর্ব পাকিস্তানের ওপর সকল পরিকল্পনা বা সিদ্ধান্ত মূলত কেন্দ্র থেকে চাপিয়ে দেয়া</a:t>
            </a:r>
          </a:p>
          <a:p>
            <a:pPr lvl="0"/>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p>
            <a:pPr lvl="0"/>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106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81C642-02C4-40E7-950B-5A23493CF77F}" type="datetime1">
              <a:rPr lang="en-US" smtClean="0"/>
              <a:t>10/10/2019</a:t>
            </a:fld>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16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1" y="1"/>
            <a:ext cx="9129009" cy="6857999"/>
          </a:xfrm>
          <a:prstGeom prst="rect">
            <a:avLst/>
          </a:prstGeom>
        </p:spPr>
      </p:pic>
      <p:sp>
        <p:nvSpPr>
          <p:cNvPr id="9" name="Rounded Rectangle 8"/>
          <p:cNvSpPr/>
          <p:nvPr/>
        </p:nvSpPr>
        <p:spPr>
          <a:xfrm>
            <a:off x="2289662" y="554181"/>
            <a:ext cx="4900848" cy="803565"/>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slope"/>
            </a:sp3d>
          </a:bodyPr>
          <a:lstStyle/>
          <a:p>
            <a:pPr algn="ctr"/>
            <a:r>
              <a:rPr lang="bn-BD" sz="4400" dirty="0">
                <a:solidFill>
                  <a:schemeClr val="tx1"/>
                </a:solidFill>
                <a:latin typeface="NikoshBAN" pitchFamily="2" charset="0"/>
                <a:cs typeface="NikoshBAN" pitchFamily="2" charset="0"/>
              </a:rPr>
              <a:t>অর্থনৈতিক প্রেক্ষাপট  </a:t>
            </a:r>
            <a:endParaRPr lang="en-US" sz="4400" dirty="0">
              <a:solidFill>
                <a:schemeClr val="tx1"/>
              </a:solidFill>
              <a:latin typeface="NikoshBAN" pitchFamily="2" charset="0"/>
              <a:cs typeface="NikoshBAN" pitchFamily="2" charset="0"/>
            </a:endParaRPr>
          </a:p>
        </p:txBody>
      </p:sp>
      <p:sp>
        <p:nvSpPr>
          <p:cNvPr id="10" name="Rectangle 9"/>
          <p:cNvSpPr/>
          <p:nvPr/>
        </p:nvSpPr>
        <p:spPr>
          <a:xfrm>
            <a:off x="540327" y="1406235"/>
            <a:ext cx="8021783" cy="4703620"/>
          </a:xfrm>
          <a:prstGeom prst="rect">
            <a:avLst/>
          </a:prstGeom>
          <a:solidFill>
            <a:schemeClr val="bg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১।</a:t>
            </a:r>
            <a:r>
              <a:rPr lang="bn-BD" sz="3600" dirty="0" smtClean="0">
                <a:solidFill>
                  <a:schemeClr val="tx1"/>
                </a:solidFill>
                <a:latin typeface="NikoshBAN" panose="02000000000000000000" pitchFamily="2" charset="0"/>
                <a:cs typeface="NikoshBAN" panose="02000000000000000000" pitchFamily="2" charset="0"/>
              </a:rPr>
              <a:t>ব্যাংক,বীমা </a:t>
            </a:r>
            <a:r>
              <a:rPr lang="bn-BD" sz="3600" dirty="0">
                <a:solidFill>
                  <a:schemeClr val="tx1"/>
                </a:solidFill>
                <a:latin typeface="NikoshBAN" panose="02000000000000000000" pitchFamily="2" charset="0"/>
                <a:cs typeface="NikoshBAN" panose="02000000000000000000" pitchFamily="2" charset="0"/>
              </a:rPr>
              <a:t>ও আর্থিক প্রতিষ্ঠানের হেড অফিস পশ্চিম পাকিস্তানে অবস্থিত হওয়ায় পূর্ব পাকিস্থানের অর্জিত আয় পশ্চিম পাকিস্তানে চলে </a:t>
            </a:r>
            <a:r>
              <a:rPr lang="bn-BD" sz="3600" dirty="0" smtClean="0">
                <a:solidFill>
                  <a:schemeClr val="tx1"/>
                </a:solidFill>
                <a:latin typeface="NikoshBAN" panose="02000000000000000000" pitchFamily="2" charset="0"/>
                <a:cs typeface="NikoshBAN" panose="02000000000000000000" pitchFamily="2" charset="0"/>
              </a:rPr>
              <a:t>যেত</a:t>
            </a:r>
            <a:r>
              <a:rPr lang="bn-IN" sz="3600" dirty="0" smtClean="0">
                <a:solidFill>
                  <a:schemeClr val="tx1"/>
                </a:solidFill>
                <a:latin typeface="NikoshBAN" panose="02000000000000000000" pitchFamily="2" charset="0"/>
                <a:cs typeface="NikoshBAN" panose="02000000000000000000" pitchFamily="2" charset="0"/>
              </a:rPr>
              <a:t>।</a:t>
            </a:r>
          </a:p>
          <a:p>
            <a:r>
              <a:rPr lang="bn-IN" sz="3600" dirty="0" smtClean="0">
                <a:solidFill>
                  <a:schemeClr val="tx1"/>
                </a:solidFill>
                <a:latin typeface="NikoshBAN" panose="02000000000000000000" pitchFamily="2" charset="0"/>
                <a:cs typeface="NikoshBAN" panose="02000000000000000000" pitchFamily="2" charset="0"/>
              </a:rPr>
              <a:t>	২।</a:t>
            </a:r>
            <a:r>
              <a:rPr lang="bn-BD" sz="3600" dirty="0">
                <a:solidFill>
                  <a:schemeClr val="tx1"/>
                </a:solidFill>
                <a:latin typeface="NikoshBAN" panose="02000000000000000000" pitchFamily="2" charset="0"/>
                <a:cs typeface="NikoshBAN" panose="02000000000000000000" pitchFamily="2" charset="0"/>
              </a:rPr>
              <a:t>উন্নয়ন ব্যয়ে এ অঞ্চলের লোকজন তাদের ন্যায্য অংশ পেতনা </a:t>
            </a:r>
            <a:endParaRPr lang="bn-IN" sz="3600" dirty="0" smtClean="0">
              <a:solidFill>
                <a:schemeClr val="tx1"/>
              </a:solidFill>
              <a:latin typeface="NikoshBAN" panose="02000000000000000000" pitchFamily="2" charset="0"/>
              <a:cs typeface="NikoshBAN" panose="02000000000000000000" pitchFamily="2" charset="0"/>
            </a:endParaRPr>
          </a:p>
          <a:p>
            <a:r>
              <a:rPr lang="bn-IN" sz="3600" dirty="0" smtClean="0">
                <a:solidFill>
                  <a:schemeClr val="tx1"/>
                </a:solidFill>
                <a:latin typeface="NikoshBAN" panose="02000000000000000000" pitchFamily="2" charset="0"/>
                <a:cs typeface="NikoshBAN" panose="02000000000000000000" pitchFamily="2" charset="0"/>
              </a:rPr>
              <a:t>	৩।এ দেশের </a:t>
            </a:r>
            <a:r>
              <a:rPr lang="bn-BD" sz="3600" dirty="0" smtClean="0">
                <a:solidFill>
                  <a:schemeClr val="tx1"/>
                </a:solidFill>
                <a:latin typeface="NikoshBAN" panose="02000000000000000000" pitchFamily="2" charset="0"/>
                <a:cs typeface="NikoshBAN" panose="02000000000000000000" pitchFamily="2" charset="0"/>
              </a:rPr>
              <a:t>সম্পদ </a:t>
            </a:r>
            <a:r>
              <a:rPr lang="bn-IN" sz="3600" dirty="0" smtClean="0">
                <a:solidFill>
                  <a:schemeClr val="tx1"/>
                </a:solidFill>
                <a:latin typeface="NikoshBAN" panose="02000000000000000000" pitchFamily="2" charset="0"/>
                <a:cs typeface="NikoshBAN" panose="02000000000000000000" pitchFamily="2" charset="0"/>
              </a:rPr>
              <a:t>পশ্চিম পাকিস্থানে </a:t>
            </a:r>
            <a:r>
              <a:rPr lang="bn-BD" sz="3600" dirty="0" smtClean="0">
                <a:solidFill>
                  <a:schemeClr val="tx1"/>
                </a:solidFill>
                <a:latin typeface="NikoshBAN" panose="02000000000000000000" pitchFamily="2" charset="0"/>
                <a:cs typeface="NikoshBAN" panose="02000000000000000000" pitchFamily="2" charset="0"/>
              </a:rPr>
              <a:t>পাচার</a:t>
            </a:r>
            <a:r>
              <a:rPr lang="bn-IN" sz="3600" dirty="0" smtClean="0">
                <a:solidFill>
                  <a:schemeClr val="tx1"/>
                </a:solidFill>
                <a:latin typeface="NikoshBAN" panose="02000000000000000000" pitchFamily="2" charset="0"/>
                <a:cs typeface="NikoshBAN" panose="02000000000000000000" pitchFamily="2" charset="0"/>
              </a:rPr>
              <a:t> হয়ে যেত।</a:t>
            </a:r>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a:p>
            <a:r>
              <a:rPr lang="bn-BD"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a:p>
            <a:r>
              <a:rPr lang="bn-BD"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856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17</a:t>
            </a:fld>
            <a:endParaRPr lang="en-US"/>
          </a:p>
        </p:txBody>
      </p:sp>
      <p:sp>
        <p:nvSpPr>
          <p:cNvPr id="4" name="Rectangle 1"/>
          <p:cNvSpPr>
            <a:spLocks noChangeArrowheads="1"/>
          </p:cNvSpPr>
          <p:nvPr/>
        </p:nvSpPr>
        <p:spPr bwMode="auto">
          <a:xfrm>
            <a:off x="498764" y="38529"/>
            <a:ext cx="8285018" cy="461665"/>
          </a:xfrm>
          <a:prstGeom prst="rect">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এর</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একটি</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পরিসংখ্যান</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ওভারভিউ</a:t>
            </a:r>
            <a:r>
              <a:rPr lang="en-US" sz="2400" b="1" dirty="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hlinkClick r:id="rId2" tooltip="অর্থনৈতিক বৈষম্য"/>
              </a:rPr>
              <a:t>অর্থনৈতিক</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hlinkClick r:id="rId2" tooltip="অর্থনৈতিক বৈষম্য"/>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hlinkClick r:id="rId2" tooltip="অর্থনৈতিক বৈষম্য"/>
              </a:rPr>
              <a:t>বৈষম্য</a:t>
            </a:r>
            <a:r>
              <a:rPr lang="en-US" sz="2400" b="1" dirty="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এই</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টেবিল</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প্রদর্শন</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করা</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 </a:t>
            </a:r>
            <a:r>
              <a:rPr lang="en-US" sz="2400" b="1" dirty="0" err="1">
                <a:effectLst>
                  <a:outerShdw blurRad="38100" dist="38100" dir="2700000" algn="tl">
                    <a:srgbClr val="000000">
                      <a:alpha val="43137"/>
                    </a:srgbClr>
                  </a:outerShdw>
                </a:effectLst>
                <a:latin typeface="Vrinda"/>
                <a:ea typeface="Times New Roman" pitchFamily="18" charset="0"/>
                <a:cs typeface="Arial" pitchFamily="34" charset="0"/>
              </a:rPr>
              <a:t>হয</a:t>
            </a:r>
            <a:r>
              <a:rPr lang="en-US" sz="2400" b="1" dirty="0">
                <a:effectLst>
                  <a:outerShdw blurRad="38100" dist="38100" dir="2700000" algn="tl">
                    <a:srgbClr val="000000">
                      <a:alpha val="43137"/>
                    </a:srgbClr>
                  </a:outerShdw>
                </a:effectLst>
                <a:latin typeface="Vrinda"/>
                <a:ea typeface="Times New Roman" pitchFamily="18" charset="0"/>
                <a:cs typeface="Arial" pitchFamily="34" charset="0"/>
              </a:rPr>
              <a:t>়:</a:t>
            </a:r>
            <a:r>
              <a:rPr lang="en-US" sz="2400" b="1" dirty="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14909618"/>
              </p:ext>
            </p:extLst>
          </p:nvPr>
        </p:nvGraphicFramePr>
        <p:xfrm>
          <a:off x="0" y="565440"/>
          <a:ext cx="9144000" cy="5472546"/>
        </p:xfrm>
        <a:graphic>
          <a:graphicData uri="http://schemas.openxmlformats.org/drawingml/2006/table">
            <a:tbl>
              <a:tblPr firstRow="1" bandRow="1">
                <a:effectLst>
                  <a:innerShdw blurRad="114300">
                    <a:prstClr val="black"/>
                  </a:innerShdw>
                </a:effectLst>
                <a:tableStyleId>{93296810-A885-4BE3-A3E7-6D5BEEA58F35}</a:tableStyleId>
              </a:tblPr>
              <a:tblGrid>
                <a:gridCol w="1828800"/>
                <a:gridCol w="1828800"/>
                <a:gridCol w="1828800"/>
                <a:gridCol w="1828800"/>
                <a:gridCol w="1828800"/>
              </a:tblGrid>
              <a:tr h="1048528">
                <a:tc>
                  <a:txBody>
                    <a:bodyPr/>
                    <a:lstStyle/>
                    <a:p>
                      <a:pPr marL="0" marR="0" algn="ctr">
                        <a:lnSpc>
                          <a:spcPct val="115000"/>
                        </a:lnSpc>
                        <a:spcBef>
                          <a:spcPts val="0"/>
                        </a:spcBef>
                        <a:spcAft>
                          <a:spcPts val="0"/>
                        </a:spcAft>
                      </a:pPr>
                      <a:r>
                        <a:rPr lang="bn-BD" sz="1800" dirty="0" smtClean="0">
                          <a:solidFill>
                            <a:schemeClr val="tx1"/>
                          </a:solidFill>
                        </a:rPr>
                        <a:t>বছর</a:t>
                      </a:r>
                      <a:endParaRPr lang="en-US" sz="1800" dirty="0">
                        <a:solidFill>
                          <a:schemeClr val="tx1"/>
                        </a:solidFill>
                        <a:latin typeface="Calibri"/>
                        <a:ea typeface="Calibri"/>
                        <a:cs typeface="Vrinda"/>
                      </a:endParaRPr>
                    </a:p>
                  </a:txBody>
                  <a:tcPr marL="9525" marR="9525" marT="9525" marB="9525" anchor="ctr">
                    <a:solidFill>
                      <a:schemeClr val="accent2">
                        <a:lumMod val="40000"/>
                        <a:lumOff val="60000"/>
                      </a:schemeClr>
                    </a:solidFill>
                  </a:tcPr>
                </a:tc>
                <a:tc>
                  <a:txBody>
                    <a:bodyPr/>
                    <a:lstStyle/>
                    <a:p>
                      <a:pPr algn="ctr">
                        <a:lnSpc>
                          <a:spcPct val="115000"/>
                        </a:lnSpc>
                      </a:pPr>
                      <a:r>
                        <a:rPr lang="bn-BD" sz="1800" kern="1200" dirty="0" smtClean="0">
                          <a:solidFill>
                            <a:schemeClr val="tx1"/>
                          </a:solidFill>
                        </a:rPr>
                        <a:t>পশ্চিম পাকিস্তানে ব্যয় (কোটি রুপি)</a:t>
                      </a:r>
                      <a:endParaRPr lang="en-US" sz="1800" dirty="0">
                        <a:solidFill>
                          <a:schemeClr val="tx1"/>
                        </a:solidFill>
                        <a:latin typeface="Calibri"/>
                        <a:ea typeface="Times New Roman"/>
                      </a:endParaRPr>
                    </a:p>
                  </a:txBody>
                  <a:tcPr marL="9525" marR="9525" marT="9525" marB="9525" anchor="ctr">
                    <a:solidFill>
                      <a:schemeClr val="accent4">
                        <a:lumMod val="40000"/>
                        <a:lumOff val="60000"/>
                      </a:schemeClr>
                    </a:solidFill>
                  </a:tcPr>
                </a:tc>
                <a:tc>
                  <a:txBody>
                    <a:bodyPr/>
                    <a:lstStyle/>
                    <a:p>
                      <a:pPr algn="ctr">
                        <a:lnSpc>
                          <a:spcPct val="115000"/>
                        </a:lnSpc>
                      </a:pPr>
                      <a:r>
                        <a:rPr lang="bn-BD" sz="1800" kern="1200" dirty="0" smtClean="0">
                          <a:solidFill>
                            <a:schemeClr val="tx1"/>
                          </a:solidFill>
                        </a:rPr>
                        <a:t>পশ্চিম পাকিস্তানে ব্যয় (মোট শতাংশ)</a:t>
                      </a:r>
                      <a:endParaRPr lang="en-US" sz="1800" dirty="0">
                        <a:solidFill>
                          <a:schemeClr val="tx1"/>
                        </a:solidFill>
                        <a:latin typeface="Calibri"/>
                        <a:ea typeface="Times New Roman"/>
                      </a:endParaRPr>
                    </a:p>
                  </a:txBody>
                  <a:tcPr marL="9525" marR="9525" marT="9525" marB="9525" anchor="ctr">
                    <a:solidFill>
                      <a:schemeClr val="accent3">
                        <a:lumMod val="40000"/>
                        <a:lumOff val="60000"/>
                      </a:schemeClr>
                    </a:solidFill>
                  </a:tcPr>
                </a:tc>
                <a:tc>
                  <a:txBody>
                    <a:bodyPr/>
                    <a:lstStyle/>
                    <a:p>
                      <a:pPr algn="ctr">
                        <a:lnSpc>
                          <a:spcPct val="115000"/>
                        </a:lnSpc>
                      </a:pPr>
                      <a:r>
                        <a:rPr lang="bn-BD" sz="1800" kern="1200" dirty="0" smtClean="0">
                          <a:solidFill>
                            <a:schemeClr val="tx1"/>
                          </a:solidFill>
                        </a:rPr>
                        <a:t>পূর্ব পাকিস্তানে ব্যয় (কোটি রুপি)</a:t>
                      </a:r>
                      <a:endParaRPr lang="en-US" sz="1800" dirty="0">
                        <a:solidFill>
                          <a:schemeClr val="tx1"/>
                        </a:solidFill>
                        <a:latin typeface="Calibri"/>
                        <a:ea typeface="Times New Roman"/>
                      </a:endParaRPr>
                    </a:p>
                  </a:txBody>
                  <a:tcPr marL="9525" marR="9525" marT="9525" marB="9525" anchor="ctr">
                    <a:solidFill>
                      <a:schemeClr val="bg1">
                        <a:lumMod val="95000"/>
                      </a:schemeClr>
                    </a:solidFill>
                  </a:tcPr>
                </a:tc>
                <a:tc>
                  <a:txBody>
                    <a:bodyPr/>
                    <a:lstStyle/>
                    <a:p>
                      <a:pPr algn="ctr">
                        <a:lnSpc>
                          <a:spcPct val="115000"/>
                        </a:lnSpc>
                      </a:pPr>
                      <a:r>
                        <a:rPr lang="bn-BD" sz="1800" kern="1200" dirty="0" smtClean="0">
                          <a:solidFill>
                            <a:schemeClr val="tx1"/>
                          </a:solidFill>
                        </a:rPr>
                        <a:t>পূর্ব পাকিস্তানে ব্যয় (মোট শতাংশ)</a:t>
                      </a:r>
                      <a:endParaRPr lang="en-US" sz="1800" dirty="0">
                        <a:solidFill>
                          <a:schemeClr val="tx1"/>
                        </a:solidFill>
                        <a:latin typeface="Calibri"/>
                        <a:ea typeface="Times New Roman"/>
                      </a:endParaRPr>
                    </a:p>
                  </a:txBody>
                  <a:tcPr marL="9525" marR="9525" marT="9525" marB="9525" anchor="ctr">
                    <a:solidFill>
                      <a:schemeClr val="accent4">
                        <a:lumMod val="20000"/>
                        <a:lumOff val="80000"/>
                      </a:schemeClr>
                    </a:solidFill>
                  </a:tcPr>
                </a:tc>
              </a:tr>
              <a:tr h="913635">
                <a:tc>
                  <a:txBody>
                    <a:bodyPr/>
                    <a:lstStyle/>
                    <a:p>
                      <a:pPr marL="0" marR="0" algn="ctr">
                        <a:lnSpc>
                          <a:spcPct val="115000"/>
                        </a:lnSpc>
                        <a:spcBef>
                          <a:spcPts val="0"/>
                        </a:spcBef>
                        <a:spcAft>
                          <a:spcPts val="0"/>
                        </a:spcAft>
                      </a:pPr>
                      <a:r>
                        <a:rPr lang="en-US" sz="2400" dirty="0">
                          <a:solidFill>
                            <a:schemeClr val="tx1"/>
                          </a:solidFill>
                        </a:rPr>
                        <a:t>% </a:t>
                      </a:r>
                      <a:r>
                        <a:rPr lang="bn-IN" sz="2400" dirty="0">
                          <a:solidFill>
                            <a:schemeClr val="tx1"/>
                          </a:solidFill>
                        </a:rPr>
                        <a:t>জনসংখ্যা</a:t>
                      </a:r>
                      <a:endParaRPr lang="en-US" sz="24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endParaRPr lang="en-US" sz="24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৩৬.২৩ </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৬৩.৭৭ </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r h="759676">
                <a:tc>
                  <a:txBody>
                    <a:bodyPr/>
                    <a:lstStyle/>
                    <a:p>
                      <a:pPr marL="0" marR="0" algn="ctr">
                        <a:lnSpc>
                          <a:spcPct val="115000"/>
                        </a:lnSpc>
                        <a:spcBef>
                          <a:spcPts val="0"/>
                        </a:spcBef>
                        <a:spcAft>
                          <a:spcPts val="0"/>
                        </a:spcAft>
                      </a:pPr>
                      <a:r>
                        <a:rPr lang="bn-BD" sz="2800" dirty="0">
                          <a:solidFill>
                            <a:schemeClr val="tx1"/>
                          </a:solidFill>
                        </a:rPr>
                        <a:t>১৯৫০</a:t>
                      </a:r>
                      <a:r>
                        <a:rPr lang="en-US" sz="2800" dirty="0">
                          <a:solidFill>
                            <a:schemeClr val="tx1"/>
                          </a:solidFill>
                        </a:rPr>
                        <a:t>-</a:t>
                      </a:r>
                      <a:r>
                        <a:rPr lang="bn-BD" sz="2800" dirty="0">
                          <a:solidFill>
                            <a:schemeClr val="tx1"/>
                          </a:solidFill>
                        </a:rPr>
                        <a:t>৫৫</a:t>
                      </a:r>
                      <a:endParaRPr lang="en-US" sz="28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১,১২৯</a:t>
                      </a:r>
                      <a:endParaRPr lang="en-US" sz="28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৬৮.৩১ </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৫২৪</a:t>
                      </a: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৩ ১.৬৯</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r h="680749">
                <a:tc>
                  <a:txBody>
                    <a:bodyPr/>
                    <a:lstStyle/>
                    <a:p>
                      <a:pPr marL="0" marR="0" algn="ctr">
                        <a:lnSpc>
                          <a:spcPct val="115000"/>
                        </a:lnSpc>
                        <a:spcBef>
                          <a:spcPts val="0"/>
                        </a:spcBef>
                        <a:spcAft>
                          <a:spcPts val="0"/>
                        </a:spcAft>
                      </a:pPr>
                      <a:r>
                        <a:rPr lang="bn-BD" sz="2800" dirty="0">
                          <a:solidFill>
                            <a:schemeClr val="tx1"/>
                          </a:solidFill>
                        </a:rPr>
                        <a:t>১৯৫৫-৬০</a:t>
                      </a:r>
                      <a:endParaRPr lang="en-US" sz="28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১, ৬৫৫</a:t>
                      </a:r>
                      <a:endParaRPr lang="en-US" sz="28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৭৫. ৯৫</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৫২৪</a:t>
                      </a: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২৪.০৫ </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r h="680749">
                <a:tc>
                  <a:txBody>
                    <a:bodyPr/>
                    <a:lstStyle/>
                    <a:p>
                      <a:pPr marL="0" marR="0" algn="ctr">
                        <a:lnSpc>
                          <a:spcPct val="115000"/>
                        </a:lnSpc>
                        <a:spcBef>
                          <a:spcPts val="0"/>
                        </a:spcBef>
                        <a:spcAft>
                          <a:spcPts val="0"/>
                        </a:spcAft>
                      </a:pPr>
                      <a:r>
                        <a:rPr lang="bn-BD" sz="2800" dirty="0">
                          <a:solidFill>
                            <a:schemeClr val="tx1"/>
                          </a:solidFill>
                        </a:rPr>
                        <a:t>১৯৬০-৬৫</a:t>
                      </a:r>
                      <a:endParaRPr lang="en-US" sz="28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৩,৩৫৫ </a:t>
                      </a:r>
                      <a:endParaRPr lang="en-US" sz="28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৭০.৫</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১,১০৪</a:t>
                      </a: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২৯.৫০ </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r h="680749">
                <a:tc>
                  <a:txBody>
                    <a:bodyPr/>
                    <a:lstStyle/>
                    <a:p>
                      <a:pPr marL="0" marR="0" algn="ctr">
                        <a:lnSpc>
                          <a:spcPct val="115000"/>
                        </a:lnSpc>
                        <a:spcBef>
                          <a:spcPts val="0"/>
                        </a:spcBef>
                        <a:spcAft>
                          <a:spcPts val="0"/>
                        </a:spcAft>
                      </a:pPr>
                      <a:r>
                        <a:rPr lang="bn-BD" sz="2800" dirty="0">
                          <a:solidFill>
                            <a:schemeClr val="tx1"/>
                          </a:solidFill>
                        </a:rPr>
                        <a:t>১৯৬৫-৭০</a:t>
                      </a:r>
                      <a:endParaRPr lang="en-US" sz="28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৫,১৯৫ </a:t>
                      </a:r>
                      <a:endParaRPr lang="en-US" sz="28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৭০.৮২ </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২,১৪১</a:t>
                      </a: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২৯.১৮ </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r h="708460">
                <a:tc>
                  <a:txBody>
                    <a:bodyPr/>
                    <a:lstStyle/>
                    <a:p>
                      <a:pPr marL="0" marR="0" algn="ctr">
                        <a:lnSpc>
                          <a:spcPct val="115000"/>
                        </a:lnSpc>
                        <a:spcBef>
                          <a:spcPts val="0"/>
                        </a:spcBef>
                        <a:spcAft>
                          <a:spcPts val="0"/>
                        </a:spcAft>
                      </a:pPr>
                      <a:r>
                        <a:rPr lang="bn-IN" sz="2800" dirty="0">
                          <a:solidFill>
                            <a:schemeClr val="tx1"/>
                          </a:solidFill>
                        </a:rPr>
                        <a:t>মোট</a:t>
                      </a:r>
                      <a:endParaRPr lang="en-US" sz="2800" b="1" dirty="0">
                        <a:solidFill>
                          <a:schemeClr val="tx1"/>
                        </a:solidFill>
                        <a:latin typeface="Calibri"/>
                        <a:ea typeface="Calibri"/>
                        <a:cs typeface="Vrinda"/>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১১,৩৩৪ </a:t>
                      </a:r>
                      <a:endParaRPr lang="en-US" sz="2800" b="1" dirty="0">
                        <a:solidFill>
                          <a:schemeClr val="tx1"/>
                        </a:solidFill>
                        <a:latin typeface="Calibri"/>
                        <a:ea typeface="Calibri"/>
                        <a:cs typeface="Vrinda"/>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৭১.১৬ </a:t>
                      </a:r>
                      <a:endParaRPr lang="en-US" sz="2800" b="1" dirty="0">
                        <a:solidFill>
                          <a:schemeClr val="tx1"/>
                        </a:solidFill>
                        <a:latin typeface="Calibri"/>
                        <a:ea typeface="Calibri"/>
                        <a:cs typeface="Vrinda"/>
                      </a:endParaRPr>
                    </a:p>
                  </a:txBody>
                  <a:tcPr marL="68580" marR="68580" marT="0" marB="0">
                    <a:solidFill>
                      <a:schemeClr val="accent3">
                        <a:lumMod val="40000"/>
                        <a:lumOff val="60000"/>
                      </a:schemeClr>
                    </a:solidFill>
                  </a:tcPr>
                </a:tc>
                <a:tc>
                  <a:txBody>
                    <a:bodyPr/>
                    <a:lstStyle/>
                    <a:p>
                      <a:pPr marL="0" marR="0" algn="ctr">
                        <a:lnSpc>
                          <a:spcPct val="115000"/>
                        </a:lnSpc>
                        <a:spcBef>
                          <a:spcPts val="0"/>
                        </a:spcBef>
                        <a:spcAft>
                          <a:spcPts val="0"/>
                        </a:spcAft>
                      </a:pPr>
                      <a:r>
                        <a:rPr lang="bn-BD" sz="2800" dirty="0">
                          <a:solidFill>
                            <a:schemeClr val="tx1"/>
                          </a:solidFill>
                        </a:rPr>
                        <a:t>৪,৫৯৩</a:t>
                      </a:r>
                      <a:endParaRPr lang="en-US" sz="2800" b="1" dirty="0">
                        <a:solidFill>
                          <a:schemeClr val="tx1"/>
                        </a:solidFill>
                        <a:latin typeface="Calibri"/>
                        <a:ea typeface="Calibri"/>
                        <a:cs typeface="Vrinda"/>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bn-BD" sz="2800" dirty="0">
                          <a:solidFill>
                            <a:schemeClr val="tx1"/>
                          </a:solidFill>
                        </a:rPr>
                        <a:t>২৮.৮৪ </a:t>
                      </a:r>
                      <a:endParaRPr lang="en-US" sz="2800" b="1" dirty="0">
                        <a:solidFill>
                          <a:schemeClr val="tx1"/>
                        </a:solidFill>
                        <a:latin typeface="Calibri"/>
                        <a:ea typeface="Calibri"/>
                        <a:cs typeface="Vrinda"/>
                      </a:endParaRPr>
                    </a:p>
                  </a:txBody>
                  <a:tcPr marL="68580" marR="68580" marT="0" marB="0">
                    <a:solidFill>
                      <a:schemeClr val="accent4">
                        <a:lumMod val="20000"/>
                        <a:lumOff val="80000"/>
                      </a:schemeClr>
                    </a:solidFill>
                  </a:tcPr>
                </a:tc>
              </a:tr>
            </a:tbl>
          </a:graphicData>
        </a:graphic>
      </p:graphicFrame>
      <p:sp>
        <p:nvSpPr>
          <p:cNvPr id="6" name="Rectangle 4"/>
          <p:cNvSpPr>
            <a:spLocks noChangeArrowheads="1"/>
          </p:cNvSpPr>
          <p:nvPr/>
        </p:nvSpPr>
        <p:spPr bwMode="auto">
          <a:xfrm>
            <a:off x="0" y="6112086"/>
            <a:ext cx="9144000" cy="646331"/>
          </a:xfrm>
          <a:prstGeom prst="rect">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bn-BD" sz="1600" b="1" i="1" dirty="0">
                <a:latin typeface="Calibri" pitchFamily="34" charset="0"/>
                <a:ea typeface="Calibri" pitchFamily="34" charset="0"/>
                <a:cs typeface="Vrinda" charset="0"/>
              </a:rPr>
              <a:t>s</a:t>
            </a:r>
            <a:r>
              <a:rPr lang="en-US" b="1" i="1" dirty="0" err="1">
                <a:latin typeface="Calibri" pitchFamily="34" charset="0"/>
                <a:ea typeface="Calibri" pitchFamily="34" charset="0"/>
                <a:cs typeface="Vrinda" charset="0"/>
              </a:rPr>
              <a:t>ource</a:t>
            </a:r>
            <a:r>
              <a:rPr lang="en-US" b="1" i="1" dirty="0">
                <a:latin typeface="Calibri" pitchFamily="34" charset="0"/>
                <a:ea typeface="Calibri" pitchFamily="34" charset="0"/>
                <a:cs typeface="Vrinda" charset="0"/>
              </a:rPr>
              <a:t>: Reports of the Advisory Panels for the Fourth Five Year Plan 1970-75, Vol. I, published by the planning commission of Pakistan (quick reference: </a:t>
            </a:r>
            <a:r>
              <a:rPr lang="en-US" b="1" i="1" dirty="0" err="1">
                <a:latin typeface="Calibri" pitchFamily="34" charset="0"/>
                <a:ea typeface="Calibri" pitchFamily="34" charset="0"/>
                <a:cs typeface="Vrinda" charset="0"/>
              </a:rPr>
              <a:t>crore</a:t>
            </a:r>
            <a:r>
              <a:rPr lang="en-US" b="1" i="1" dirty="0">
                <a:latin typeface="Calibri" pitchFamily="34" charset="0"/>
                <a:ea typeface="Calibri" pitchFamily="34" charset="0"/>
                <a:cs typeface="Vrinda" charset="0"/>
              </a:rPr>
              <a:t> = 10</a:t>
            </a:r>
            <a:r>
              <a:rPr lang="en-US" b="1" i="1" baseline="30000" dirty="0">
                <a:latin typeface="Calibri" pitchFamily="34" charset="0"/>
                <a:ea typeface="Calibri" pitchFamily="34" charset="0"/>
                <a:cs typeface="Vrinda" charset="0"/>
              </a:rPr>
              <a:t>7</a:t>
            </a:r>
            <a:r>
              <a:rPr lang="en-US" b="1" i="1" dirty="0">
                <a:latin typeface="Calibri" pitchFamily="34" charset="0"/>
                <a:ea typeface="Calibri" pitchFamily="34" charset="0"/>
                <a:cs typeface="Vrinda" charset="0"/>
              </a:rPr>
              <a:t>, or 10 million)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854842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1" y="209867"/>
            <a:ext cx="9143999" cy="6852535"/>
          </a:xfrm>
          <a:prstGeom prst="rect">
            <a:avLst/>
          </a:prstGeom>
        </p:spPr>
      </p:pic>
      <p:sp>
        <p:nvSpPr>
          <p:cNvPr id="6" name="Date Placeholder 5"/>
          <p:cNvSpPr>
            <a:spLocks noGrp="1"/>
          </p:cNvSpPr>
          <p:nvPr>
            <p:ph type="dt" sz="half" idx="10"/>
          </p:nvPr>
        </p:nvSpPr>
        <p:spPr/>
        <p:txBody>
          <a:bodyPr/>
          <a:lstStyle/>
          <a:p>
            <a:fld id="{E3F6A2A1-4C60-4191-8956-969EF1D1DF4A}" type="datetime1">
              <a:rPr lang="en-US" smtClean="0"/>
              <a:t>10/10/2019</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18</a:t>
            </a:fld>
            <a:endParaRPr lang="en-US"/>
          </a:p>
        </p:txBody>
      </p:sp>
      <p:sp>
        <p:nvSpPr>
          <p:cNvPr id="8" name="Flowchart: Connector 7"/>
          <p:cNvSpPr/>
          <p:nvPr/>
        </p:nvSpPr>
        <p:spPr>
          <a:xfrm>
            <a:off x="2823400" y="581890"/>
            <a:ext cx="3422637" cy="2057400"/>
          </a:xfrm>
          <a:prstGeom prst="flowChartConnector">
            <a:avLst/>
          </a:prstGeom>
          <a:solidFill>
            <a:schemeClr val="bg1"/>
          </a:solidFill>
          <a:ln w="76200">
            <a:solidFill>
              <a:srgbClr val="E0108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r>
              <a:rPr lang="bn-BD"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প্রশাসনিক</a:t>
            </a:r>
            <a:endParaRPr lang="en-US"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742950" indent="-742950" algn="ctr"/>
            <a:r>
              <a:rPr lang="bn-BD"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প্রেক্ষাপট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5157990" y="3096492"/>
            <a:ext cx="3653502" cy="2800767"/>
          </a:xfrm>
          <a:prstGeom prst="rect">
            <a:avLst/>
          </a:prstGeom>
          <a:solidFill>
            <a:schemeClr val="bg1"/>
          </a:solidFill>
          <a:ln w="57150">
            <a:solidFill>
              <a:srgbClr val="E0108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bn-BD" sz="4400" b="1" dirty="0">
                <a:latin typeface="NikoshBAN" pitchFamily="2" charset="0"/>
                <a:cs typeface="NikoshBAN" pitchFamily="2" charset="0"/>
              </a:rPr>
              <a:t>প্রশাসনের </a:t>
            </a:r>
            <a:r>
              <a:rPr lang="bn-BD" sz="4400" dirty="0">
                <a:latin typeface="NikoshBAN" pitchFamily="2" charset="0"/>
                <a:cs typeface="NikoshBAN" pitchFamily="2" charset="0"/>
              </a:rPr>
              <a:t>সকল</a:t>
            </a:r>
            <a:r>
              <a:rPr lang="bn-BD" sz="4400" b="1" dirty="0">
                <a:latin typeface="NikoshBAN" pitchFamily="2" charset="0"/>
                <a:cs typeface="NikoshBAN" pitchFamily="2" charset="0"/>
              </a:rPr>
              <a:t> স্তরে পূর্ব পাকিস্তানীদের  অংশগ্রহন ছিল নগণ্য</a:t>
            </a:r>
          </a:p>
        </p:txBody>
      </p:sp>
      <p:sp>
        <p:nvSpPr>
          <p:cNvPr id="10" name="Rectangle 9"/>
          <p:cNvSpPr/>
          <p:nvPr/>
        </p:nvSpPr>
        <p:spPr>
          <a:xfrm>
            <a:off x="387928" y="3179618"/>
            <a:ext cx="3951789" cy="2554545"/>
          </a:xfrm>
          <a:prstGeom prst="rect">
            <a:avLst/>
          </a:prstGeom>
          <a:solidFill>
            <a:schemeClr val="bg1"/>
          </a:solidFill>
          <a:ln w="38100">
            <a:solidFill>
              <a:srgbClr val="E0108C"/>
            </a:solidFill>
          </a:ln>
          <a:scene3d>
            <a:camera prst="orthographicFront"/>
            <a:lightRig rig="threePt" dir="t"/>
          </a:scene3d>
          <a:sp3d>
            <a:bevelT prst="relaxedInset"/>
          </a:sp3d>
        </p:spPr>
        <p:txBody>
          <a:bodyPr wrap="square">
            <a:spAutoFit/>
          </a:bodyPr>
          <a:lstStyle/>
          <a:p>
            <a:r>
              <a:rPr lang="bn-BD" sz="4000" dirty="0" smtClean="0">
                <a:latin typeface="NikoshBAN" pitchFamily="2" charset="0"/>
                <a:cs typeface="NikoshBAN" pitchFamily="2" charset="0"/>
              </a:rPr>
              <a:t>পূর্ব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পাকিস্তা</a:t>
            </a:r>
            <a:r>
              <a:rPr lang="en-US" sz="4000" dirty="0" err="1" smtClean="0">
                <a:latin typeface="NikoshBAN" pitchFamily="2" charset="0"/>
                <a:cs typeface="NikoshBAN" pitchFamily="2" charset="0"/>
              </a:rPr>
              <a:t>নী</a:t>
            </a:r>
            <a:r>
              <a:rPr lang="bn-BD" sz="4000" dirty="0" smtClean="0">
                <a:latin typeface="NikoshBAN" pitchFamily="2" charset="0"/>
                <a:cs typeface="NikoshBAN" pitchFamily="2" charset="0"/>
              </a:rPr>
              <a:t>দের </a:t>
            </a:r>
            <a:r>
              <a:rPr lang="bn-BD" sz="4000" dirty="0">
                <a:latin typeface="NikoshBAN" pitchFamily="2" charset="0"/>
                <a:cs typeface="NikoshBAN" pitchFamily="2" charset="0"/>
              </a:rPr>
              <a:t>নিয়ে যেকোন পরিকল্পনায় স্থানীয়দের ভূমিকা থাকতো না  </a:t>
            </a:r>
            <a:endParaRPr lang="en-US" sz="4000" dirty="0">
              <a:latin typeface="NikoshBAN" pitchFamily="2" charset="0"/>
              <a:cs typeface="NikoshBAN" pitchFamily="2" charset="0"/>
            </a:endParaRPr>
          </a:p>
        </p:txBody>
      </p:sp>
      <p:sp>
        <p:nvSpPr>
          <p:cNvPr id="11" name="Left-Right-Up Arrow 10"/>
          <p:cNvSpPr/>
          <p:nvPr/>
        </p:nvSpPr>
        <p:spPr>
          <a:xfrm>
            <a:off x="4170219" y="2438400"/>
            <a:ext cx="1080654" cy="2119745"/>
          </a:xfrm>
          <a:prstGeom prst="leftRightUpArrow">
            <a:avLst/>
          </a:prstGeom>
          <a:solidFill>
            <a:schemeClr val="bg1"/>
          </a:solidFill>
          <a:ln w="38100">
            <a:solidFill>
              <a:srgbClr val="4A2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60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75123661"/>
              </p:ext>
            </p:extLst>
          </p:nvPr>
        </p:nvGraphicFramePr>
        <p:xfrm>
          <a:off x="568035" y="888855"/>
          <a:ext cx="8243457" cy="5029200"/>
        </p:xfrm>
        <a:graphic>
          <a:graphicData uri="http://schemas.openxmlformats.org/drawingml/2006/table">
            <a:tbl>
              <a:tblPr firstRow="1" bandRow="1">
                <a:tableStyleId>{5940675A-B579-460E-94D1-54222C63F5DA}</a:tableStyleId>
              </a:tblPr>
              <a:tblGrid>
                <a:gridCol w="2747819"/>
                <a:gridCol w="2747819"/>
                <a:gridCol w="2747819"/>
              </a:tblGrid>
              <a:tr h="415579">
                <a:tc>
                  <a:txBody>
                    <a:bodyPr/>
                    <a:lstStyle/>
                    <a:p>
                      <a:pPr algn="ctr"/>
                      <a:r>
                        <a:rPr lang="en-US" sz="2400" b="1" dirty="0" err="1" smtClean="0">
                          <a:latin typeface="NikoshBAN" panose="02000000000000000000" pitchFamily="2" charset="0"/>
                          <a:cs typeface="NikoshBAN" panose="02000000000000000000" pitchFamily="2" charset="0"/>
                        </a:rPr>
                        <a:t>বিভিন্ন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দপ্তর</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err="1" smtClean="0">
                          <a:latin typeface="NikoshBAN" panose="02000000000000000000" pitchFamily="2" charset="0"/>
                          <a:cs typeface="NikoshBAN" panose="02000000000000000000" pitchFamily="2" charset="0"/>
                        </a:rPr>
                        <a:t>পশ্চিম</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পাকিস্তান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err="1" smtClean="0">
                          <a:latin typeface="NikoshBAN" panose="02000000000000000000" pitchFamily="2" charset="0"/>
                          <a:cs typeface="NikoshBAN" panose="02000000000000000000" pitchFamily="2" charset="0"/>
                        </a:rPr>
                        <a:t>পূর্ব</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পাকিস্তান</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কেন্দ্রীয়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সিভিল</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সার্ভিস</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৮৪%</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১৬%</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ফরেন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সার্ভিস</a:t>
                      </a:r>
                      <a:endParaRPr lang="en-US" sz="2400" b="1"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anose="02000000000000000000" pitchFamily="2" charset="0"/>
                          <a:cs typeface="NikoshBAN" panose="02000000000000000000" pitchFamily="2" charset="0"/>
                        </a:rPr>
                        <a:t>৮৫%</a:t>
                      </a:r>
                      <a:endParaRPr lang="en-US" sz="2400" b="1"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anose="02000000000000000000" pitchFamily="2" charset="0"/>
                          <a:cs typeface="NikoshBAN" panose="02000000000000000000" pitchFamily="2" charset="0"/>
                        </a:rPr>
                        <a:t>১৫%</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ফরেন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মিশন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প্রধান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৬০ </a:t>
                      </a:r>
                      <a:r>
                        <a:rPr lang="en-US" sz="2400" b="1" dirty="0" err="1" smtClean="0">
                          <a:latin typeface="NikoshBAN" panose="02000000000000000000" pitchFamily="2" charset="0"/>
                          <a:cs typeface="NikoshBAN" panose="02000000000000000000" pitchFamily="2" charset="0"/>
                        </a:rPr>
                        <a:t>জন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৯ </a:t>
                      </a:r>
                      <a:r>
                        <a:rPr lang="en-US" sz="2400" b="1" dirty="0" err="1" smtClean="0">
                          <a:latin typeface="NikoshBAN" panose="02000000000000000000" pitchFamily="2" charset="0"/>
                          <a:cs typeface="NikoshBAN" panose="02000000000000000000" pitchFamily="2" charset="0"/>
                        </a:rPr>
                        <a:t>জন</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সেনাবাহিনী</a:t>
                      </a:r>
                      <a:endParaRPr lang="en-US" sz="2400" b="1"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anose="02000000000000000000" pitchFamily="2" charset="0"/>
                          <a:cs typeface="NikoshBAN" panose="02000000000000000000" pitchFamily="2" charset="0"/>
                        </a:rPr>
                        <a:t>৯৫%</a:t>
                      </a:r>
                      <a:endParaRPr lang="en-US" sz="2400" b="1"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NikoshBAN" panose="02000000000000000000" pitchFamily="2" charset="0"/>
                          <a:cs typeface="NikoshBAN" panose="02000000000000000000" pitchFamily="2" charset="0"/>
                        </a:rPr>
                        <a:t>৫%</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প্রধান</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সারির</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সেনা</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অফিসার</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১৬ </a:t>
                      </a:r>
                      <a:r>
                        <a:rPr lang="en-US" sz="2400" b="1" dirty="0" err="1" smtClean="0">
                          <a:latin typeface="NikoshBAN" panose="02000000000000000000" pitchFamily="2" charset="0"/>
                          <a:cs typeface="NikoshBAN" panose="02000000000000000000" pitchFamily="2" charset="0"/>
                        </a:rPr>
                        <a:t>জন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১জন</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পাইলট</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৮৯%</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১১%</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আর্মড</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ফোর্স</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৫০,০০০</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২০,০০০</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পাকিস্তান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এয়ারলাইনস</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৭০০ </a:t>
                      </a:r>
                      <a:r>
                        <a:rPr lang="en-US" sz="2400" b="1" dirty="0" err="1" smtClean="0">
                          <a:latin typeface="NikoshBAN" panose="02000000000000000000" pitchFamily="2" charset="0"/>
                          <a:cs typeface="NikoshBAN" panose="02000000000000000000" pitchFamily="2" charset="0"/>
                        </a:rPr>
                        <a:t>জন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২৮০জন</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পিআইএ</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পরিচালক</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৯জন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১জন</a:t>
                      </a:r>
                      <a:endParaRPr lang="en-US" sz="2400" b="1" dirty="0">
                        <a:latin typeface="NikoshBAN" panose="02000000000000000000" pitchFamily="2" charset="0"/>
                        <a:cs typeface="NikoshBAN" panose="02000000000000000000" pitchFamily="2" charset="0"/>
                      </a:endParaRPr>
                    </a:p>
                  </a:txBody>
                  <a:tcPr/>
                </a:tc>
              </a:tr>
              <a:tr h="415579">
                <a:tc>
                  <a:txBody>
                    <a:bodyPr/>
                    <a:lstStyle/>
                    <a:p>
                      <a:pPr algn="ctr"/>
                      <a:r>
                        <a:rPr lang="en-US" sz="2400" b="1" dirty="0" err="1" smtClean="0">
                          <a:latin typeface="NikoshBAN" panose="02000000000000000000" pitchFamily="2" charset="0"/>
                          <a:cs typeface="NikoshBAN" panose="02000000000000000000" pitchFamily="2" charset="0"/>
                        </a:rPr>
                        <a:t>রেলওয়ে</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বোর্ড</a:t>
                      </a:r>
                      <a:r>
                        <a:rPr lang="en-US" sz="2400" b="1" baseline="0" dirty="0" smtClean="0">
                          <a:latin typeface="NikoshBAN" panose="02000000000000000000" pitchFamily="2" charset="0"/>
                          <a:cs typeface="NikoshBAN" panose="02000000000000000000" pitchFamily="2" charset="0"/>
                        </a:rPr>
                        <a:t> </a:t>
                      </a:r>
                      <a:r>
                        <a:rPr lang="en-US" sz="2400" b="1" baseline="0" dirty="0" err="1" smtClean="0">
                          <a:latin typeface="NikoshBAN" panose="02000000000000000000" pitchFamily="2" charset="0"/>
                          <a:cs typeface="NikoshBAN" panose="02000000000000000000" pitchFamily="2" charset="0"/>
                        </a:rPr>
                        <a:t>পরিচালক</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৭জন</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en-US" sz="2400" b="1" dirty="0" smtClean="0">
                          <a:latin typeface="NikoshBAN" panose="02000000000000000000" pitchFamily="2" charset="0"/>
                          <a:cs typeface="NikoshBAN" panose="02000000000000000000" pitchFamily="2" charset="0"/>
                        </a:rPr>
                        <a:t>১জন</a:t>
                      </a:r>
                      <a:endParaRPr lang="en-US" sz="2400" b="1" dirty="0">
                        <a:latin typeface="NikoshBAN" panose="02000000000000000000" pitchFamily="2" charset="0"/>
                        <a:cs typeface="NikoshBAN" panose="02000000000000000000" pitchFamily="2" charset="0"/>
                      </a:endParaRPr>
                    </a:p>
                  </a:txBody>
                  <a:tcPr/>
                </a:tc>
              </a:tr>
            </a:tbl>
          </a:graphicData>
        </a:graphic>
      </p:graphicFrame>
      <p:sp>
        <p:nvSpPr>
          <p:cNvPr id="5" name="TextBox 4"/>
          <p:cNvSpPr txBox="1"/>
          <p:nvPr/>
        </p:nvSpPr>
        <p:spPr>
          <a:xfrm>
            <a:off x="100013" y="138546"/>
            <a:ext cx="8929687" cy="58477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err="1" smtClean="0"/>
              <a:t>সারণীঃ</a:t>
            </a:r>
            <a:r>
              <a:rPr lang="en-US" sz="3200" b="1" dirty="0" smtClean="0"/>
              <a:t> ২--</a:t>
            </a:r>
            <a:r>
              <a:rPr lang="en-US" sz="3200" b="1" dirty="0" err="1" smtClean="0"/>
              <a:t>পূর্ব</a:t>
            </a:r>
            <a:r>
              <a:rPr lang="en-US" sz="3200" b="1" dirty="0" smtClean="0"/>
              <a:t> </a:t>
            </a:r>
            <a:r>
              <a:rPr lang="en-US" sz="3200" b="1" dirty="0" err="1" smtClean="0"/>
              <a:t>পাকিস্তান</a:t>
            </a:r>
            <a:r>
              <a:rPr lang="en-US" sz="3200" b="1" dirty="0" smtClean="0"/>
              <a:t> ও </a:t>
            </a:r>
            <a:r>
              <a:rPr lang="en-US" sz="3200" b="1" dirty="0" err="1" smtClean="0"/>
              <a:t>পশ্চিম</a:t>
            </a:r>
            <a:r>
              <a:rPr lang="en-US" sz="3200" b="1" dirty="0" smtClean="0"/>
              <a:t> </a:t>
            </a:r>
            <a:r>
              <a:rPr lang="en-US" sz="3200" b="1" dirty="0" err="1" smtClean="0"/>
              <a:t>পাকিস্তান</a:t>
            </a:r>
            <a:r>
              <a:rPr lang="en-US" sz="3200" b="1" dirty="0" smtClean="0"/>
              <a:t> </a:t>
            </a:r>
            <a:r>
              <a:rPr lang="en-US" sz="3200" b="1" dirty="0" err="1" smtClean="0"/>
              <a:t>এর</a:t>
            </a:r>
            <a:r>
              <a:rPr lang="en-US" sz="3200" b="1" dirty="0" smtClean="0"/>
              <a:t> </a:t>
            </a:r>
            <a:r>
              <a:rPr lang="en-US" sz="3200" b="1" dirty="0" err="1" smtClean="0"/>
              <a:t>প্রশাসনিক</a:t>
            </a:r>
            <a:r>
              <a:rPr lang="en-US" sz="3200" b="1" dirty="0" smtClean="0"/>
              <a:t> </a:t>
            </a:r>
            <a:r>
              <a:rPr lang="en-US" sz="3200" b="1" dirty="0" err="1" smtClean="0"/>
              <a:t>বৈষম্য</a:t>
            </a:r>
            <a:endParaRPr lang="en-US" sz="3200" b="1" dirty="0"/>
          </a:p>
        </p:txBody>
      </p:sp>
      <p:sp>
        <p:nvSpPr>
          <p:cNvPr id="6" name="TextBox 5"/>
          <p:cNvSpPr txBox="1"/>
          <p:nvPr/>
        </p:nvSpPr>
        <p:spPr>
          <a:xfrm>
            <a:off x="0" y="6098443"/>
            <a:ext cx="9143999" cy="40011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latin typeface="NikoshBAN" panose="02000000000000000000" pitchFamily="2" charset="0"/>
                <a:cs typeface="NikoshBAN" panose="02000000000000000000" pitchFamily="2" charset="0"/>
              </a:rPr>
              <a:t>[</a:t>
            </a:r>
            <a:r>
              <a:rPr lang="bn-IN" sz="2000" b="1" dirty="0" smtClean="0">
                <a:latin typeface="NikoshBAN" panose="02000000000000000000" pitchFamily="2" charset="0"/>
                <a:cs typeface="NikoshBAN" panose="02000000000000000000" pitchFamily="2" charset="0"/>
              </a:rPr>
              <a:t>উৎসঃ</a:t>
            </a:r>
            <a:r>
              <a:rPr lang="en-US" sz="2000" b="1" dirty="0" smtClean="0">
                <a:latin typeface="NikoshBAN" panose="02000000000000000000" pitchFamily="2" charset="0"/>
                <a:cs typeface="NikoshBAN" panose="02000000000000000000" pitchFamily="2" charset="0"/>
              </a:rPr>
              <a:t>Bangladesh Ducument,Part-</a:t>
            </a:r>
            <a:r>
              <a:rPr lang="en-US" sz="2000" b="1" dirty="0" smtClean="0">
                <a:latin typeface="Times New Roman" panose="02020603050405020304" pitchFamily="18" charset="0"/>
                <a:cs typeface="Times New Roman" panose="02020603050405020304" pitchFamily="18" charset="0"/>
              </a:rPr>
              <a:t>1.Ministry of External Affairs, page-20]</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225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Rectangle 2"/>
          <p:cNvSpPr/>
          <p:nvPr/>
        </p:nvSpPr>
        <p:spPr>
          <a:xfrm>
            <a:off x="1840683" y="600075"/>
            <a:ext cx="5544518" cy="2000250"/>
          </a:xfrm>
          <a:prstGeom prst="rect">
            <a:avLst/>
          </a:prstGeom>
          <a:noFill/>
        </p:spPr>
        <p:txBody>
          <a:bodyPr wrap="none" lIns="68580" tIns="34290" rIns="68580" bIns="34290" numCol="1">
            <a:prstTxWarp prst="textArchUpPour">
              <a:avLst>
                <a:gd name="adj1" fmla="val 9541200"/>
                <a:gd name="adj2" fmla="val 42645"/>
              </a:avLst>
            </a:prstTxWarp>
            <a:spAutoFit/>
          </a:bodyPr>
          <a:lstStyle/>
          <a:p>
            <a:pPr algn="ctr"/>
            <a:r>
              <a:rPr lang="bn-IN" sz="4050" b="1" u="sng" dirty="0">
                <a:ln w="6600">
                  <a:solidFill>
                    <a:schemeClr val="accent2"/>
                  </a:solidFill>
                  <a:prstDash val="solid"/>
                </a:ln>
                <a:solidFill>
                  <a:srgbClr val="0070C0"/>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bn-IN" sz="4050" b="1" dirty="0">
                <a:ln w="6600">
                  <a:solidFill>
                    <a:schemeClr val="accent2"/>
                  </a:solidFill>
                  <a:prstDash val="solid"/>
                </a:ln>
                <a:solidFill>
                  <a:srgbClr val="0070C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50" b="1" u="sng" dirty="0">
                <a:ln w="6600">
                  <a:solidFill>
                    <a:schemeClr val="accent2"/>
                  </a:solidFill>
                  <a:prstDash val="solid"/>
                </a:ln>
                <a:solidFill>
                  <a:srgbClr val="0070C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en-US" sz="4050" b="1" u="sng" dirty="0">
              <a:ln w="6600">
                <a:solidFill>
                  <a:schemeClr val="accent2"/>
                </a:solidFill>
                <a:prstDash val="solid"/>
              </a:ln>
              <a:solidFill>
                <a:srgbClr val="0070C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Rectangle 3"/>
          <p:cNvSpPr/>
          <p:nvPr/>
        </p:nvSpPr>
        <p:spPr>
          <a:xfrm>
            <a:off x="354842" y="2914650"/>
            <a:ext cx="8434315" cy="3305179"/>
          </a:xfrm>
          <a:prstGeom prst="rect">
            <a:avLst/>
          </a:prstGeom>
          <a:noFill/>
        </p:spPr>
        <p:txBody>
          <a:bodyPr wrap="none" lIns="68580" tIns="34290" rIns="68580" bIns="34290" numCol="1">
            <a:prstTxWarp prst="textStop">
              <a:avLst>
                <a:gd name="adj" fmla="val 23429"/>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950" b="1" dirty="0" err="1" smtClean="0">
                <a:ln/>
                <a:solidFill>
                  <a:srgbClr val="FF33CC"/>
                </a:solidFill>
                <a:latin typeface="NikoshBAN" panose="02000000000000000000" pitchFamily="2" charset="0"/>
                <a:cs typeface="NikoshBAN" panose="02000000000000000000" pitchFamily="2" charset="0"/>
              </a:rPr>
              <a:t>মোঃ</a:t>
            </a:r>
            <a:r>
              <a:rPr lang="en-US" sz="4950" b="1" dirty="0" smtClean="0">
                <a:ln/>
                <a:solidFill>
                  <a:srgbClr val="FF33CC"/>
                </a:solidFill>
                <a:latin typeface="NikoshBAN" panose="02000000000000000000" pitchFamily="2" charset="0"/>
                <a:cs typeface="NikoshBAN" panose="02000000000000000000" pitchFamily="2" charset="0"/>
              </a:rPr>
              <a:t> </a:t>
            </a:r>
            <a:r>
              <a:rPr lang="en-US" sz="4950" b="1" dirty="0" err="1" smtClean="0">
                <a:ln/>
                <a:solidFill>
                  <a:srgbClr val="FF33CC"/>
                </a:solidFill>
                <a:latin typeface="NikoshBAN" panose="02000000000000000000" pitchFamily="2" charset="0"/>
                <a:cs typeface="NikoshBAN" panose="02000000000000000000" pitchFamily="2" charset="0"/>
              </a:rPr>
              <a:t>এনামুল</a:t>
            </a:r>
            <a:r>
              <a:rPr lang="en-US" sz="4950" b="1" dirty="0" smtClean="0">
                <a:ln/>
                <a:solidFill>
                  <a:srgbClr val="FF33CC"/>
                </a:solidFill>
                <a:latin typeface="NikoshBAN" panose="02000000000000000000" pitchFamily="2" charset="0"/>
                <a:cs typeface="NikoshBAN" panose="02000000000000000000" pitchFamily="2" charset="0"/>
              </a:rPr>
              <a:t> </a:t>
            </a:r>
            <a:r>
              <a:rPr lang="en-US" sz="4950" b="1" dirty="0" err="1" smtClean="0">
                <a:ln/>
                <a:solidFill>
                  <a:srgbClr val="FF33CC"/>
                </a:solidFill>
                <a:latin typeface="NikoshBAN" panose="02000000000000000000" pitchFamily="2" charset="0"/>
                <a:cs typeface="NikoshBAN" panose="02000000000000000000" pitchFamily="2" charset="0"/>
              </a:rPr>
              <a:t>হক</a:t>
            </a:r>
            <a:endParaRPr lang="bn-IN" sz="4950" b="1" dirty="0">
              <a:ln/>
              <a:solidFill>
                <a:srgbClr val="FF33CC"/>
              </a:solidFill>
              <a:latin typeface="NikoshBAN" panose="02000000000000000000" pitchFamily="2" charset="0"/>
              <a:cs typeface="NikoshBAN" panose="02000000000000000000" pitchFamily="2" charset="0"/>
            </a:endParaRPr>
          </a:p>
          <a:p>
            <a:pPr algn="ctr"/>
            <a:r>
              <a:rPr lang="en-US" sz="4950" b="1" dirty="0" err="1" smtClean="0">
                <a:ln/>
                <a:solidFill>
                  <a:schemeClr val="accent1">
                    <a:lumMod val="50000"/>
                  </a:schemeClr>
                </a:solidFill>
                <a:latin typeface="NikoshBAN" panose="02000000000000000000" pitchFamily="2" charset="0"/>
                <a:cs typeface="NikoshBAN" panose="02000000000000000000" pitchFamily="2" charset="0"/>
              </a:rPr>
              <a:t>প্রভাষক</a:t>
            </a:r>
            <a:r>
              <a:rPr lang="en-US" sz="4950" b="1" dirty="0" smtClean="0">
                <a:ln/>
                <a:solidFill>
                  <a:schemeClr val="accent1">
                    <a:lumMod val="50000"/>
                  </a:schemeClr>
                </a:solidFill>
                <a:latin typeface="NikoshBAN" panose="02000000000000000000" pitchFamily="2" charset="0"/>
                <a:cs typeface="NikoshBAN" panose="02000000000000000000" pitchFamily="2" charset="0"/>
              </a:rPr>
              <a:t> </a:t>
            </a:r>
            <a:r>
              <a:rPr lang="en-US" sz="4950" b="1" dirty="0" err="1" smtClean="0">
                <a:ln/>
                <a:solidFill>
                  <a:schemeClr val="accent1">
                    <a:lumMod val="50000"/>
                  </a:schemeClr>
                </a:solidFill>
                <a:latin typeface="NikoshBAN" panose="02000000000000000000" pitchFamily="2" charset="0"/>
                <a:cs typeface="NikoshBAN" panose="02000000000000000000" pitchFamily="2" charset="0"/>
              </a:rPr>
              <a:t>সমাজবিজ্ঞান</a:t>
            </a:r>
            <a:endParaRPr lang="bn-IN" sz="4950" b="1" dirty="0">
              <a:ln/>
              <a:solidFill>
                <a:schemeClr val="accent1">
                  <a:lumMod val="50000"/>
                </a:schemeClr>
              </a:solidFill>
              <a:latin typeface="NikoshBAN" panose="02000000000000000000" pitchFamily="2" charset="0"/>
              <a:cs typeface="NikoshBAN" panose="02000000000000000000" pitchFamily="2" charset="0"/>
            </a:endParaRPr>
          </a:p>
          <a:p>
            <a:pPr algn="ctr"/>
            <a:r>
              <a:rPr lang="en-US" sz="4950" b="1" dirty="0" err="1" smtClean="0">
                <a:ln/>
                <a:solidFill>
                  <a:srgbClr val="FF0000"/>
                </a:solidFill>
                <a:latin typeface="NikoshBAN" panose="02000000000000000000" pitchFamily="2" charset="0"/>
                <a:cs typeface="NikoshBAN" panose="02000000000000000000" pitchFamily="2" charset="0"/>
              </a:rPr>
              <a:t>কাকনহাট</a:t>
            </a:r>
            <a:r>
              <a:rPr lang="en-US" sz="4950" b="1" dirty="0" smtClean="0">
                <a:ln/>
                <a:solidFill>
                  <a:srgbClr val="FF0000"/>
                </a:solidFill>
                <a:latin typeface="NikoshBAN" panose="02000000000000000000" pitchFamily="2" charset="0"/>
                <a:cs typeface="NikoshBAN" panose="02000000000000000000" pitchFamily="2" charset="0"/>
              </a:rPr>
              <a:t> </a:t>
            </a:r>
            <a:r>
              <a:rPr lang="en-US" sz="4950" b="1" dirty="0" err="1" smtClean="0">
                <a:ln/>
                <a:solidFill>
                  <a:srgbClr val="FF0000"/>
                </a:solidFill>
                <a:latin typeface="NikoshBAN" panose="02000000000000000000" pitchFamily="2" charset="0"/>
                <a:cs typeface="NikoshBAN" panose="02000000000000000000" pitchFamily="2" charset="0"/>
              </a:rPr>
              <a:t>কলেজ,গোদাগাড়ী</a:t>
            </a:r>
            <a:r>
              <a:rPr lang="bn-IN" sz="4950" b="1" dirty="0" smtClean="0">
                <a:ln/>
                <a:solidFill>
                  <a:srgbClr val="FF0000"/>
                </a:solidFill>
                <a:latin typeface="NikoshBAN" panose="02000000000000000000" pitchFamily="2" charset="0"/>
                <a:cs typeface="NikoshBAN" panose="02000000000000000000" pitchFamily="2" charset="0"/>
              </a:rPr>
              <a:t>,</a:t>
            </a:r>
            <a:r>
              <a:rPr lang="en-US" sz="4950" b="1" dirty="0" err="1" smtClean="0">
                <a:ln/>
                <a:solidFill>
                  <a:srgbClr val="FF0000"/>
                </a:solidFill>
                <a:latin typeface="NikoshBAN" panose="02000000000000000000" pitchFamily="2" charset="0"/>
                <a:cs typeface="NikoshBAN" panose="02000000000000000000" pitchFamily="2" charset="0"/>
              </a:rPr>
              <a:t>রাজশাহী</a:t>
            </a:r>
            <a:r>
              <a:rPr lang="bn-IN" sz="4950" b="1" dirty="0" smtClean="0">
                <a:ln/>
                <a:solidFill>
                  <a:schemeClr val="accent2"/>
                </a:solidFill>
                <a:latin typeface="NikoshBAN" panose="02000000000000000000" pitchFamily="2" charset="0"/>
                <a:cs typeface="NikoshBAN" panose="02000000000000000000" pitchFamily="2" charset="0"/>
              </a:rPr>
              <a:t>।</a:t>
            </a:r>
            <a:endParaRPr lang="en-US" sz="4950" b="1" dirty="0">
              <a:ln/>
              <a:solidFill>
                <a:schemeClr val="accent2"/>
              </a:solidFill>
              <a:latin typeface="NikoshBAN" panose="02000000000000000000" pitchFamily="2" charset="0"/>
              <a:cs typeface="NikoshBAN" panose="02000000000000000000" pitchFamily="2" charset="0"/>
            </a:endParaRPr>
          </a:p>
          <a:p>
            <a:pPr algn="ctr"/>
            <a:r>
              <a:rPr lang="en-US" sz="4000" b="1" dirty="0">
                <a:ln/>
                <a:solidFill>
                  <a:srgbClr val="002060"/>
                </a:solidFill>
                <a:latin typeface="NikoshBAN" panose="02000000000000000000" pitchFamily="2" charset="0"/>
                <a:cs typeface="NikoshBAN" panose="02000000000000000000" pitchFamily="2" charset="0"/>
              </a:rPr>
              <a:t>Email- </a:t>
            </a:r>
            <a:r>
              <a:rPr lang="en-US" sz="3200" b="1" dirty="0" smtClean="0">
                <a:ln/>
                <a:solidFill>
                  <a:srgbClr val="002060"/>
                </a:solidFill>
                <a:latin typeface="NikoshBAN" panose="02000000000000000000" pitchFamily="2" charset="0"/>
                <a:cs typeface="NikoshBAN" panose="02000000000000000000" pitchFamily="2" charset="0"/>
              </a:rPr>
              <a:t>enamulbiroil</a:t>
            </a:r>
            <a:r>
              <a:rPr lang="en-US" sz="3200" b="1" dirty="0" smtClean="0">
                <a:ln/>
                <a:solidFill>
                  <a:srgbClr val="002060"/>
                </a:solidFill>
                <a:latin typeface="Times New Roman" panose="02020603050405020304" pitchFamily="18" charset="0"/>
                <a:cs typeface="Times New Roman" panose="02020603050405020304" pitchFamily="18" charset="0"/>
              </a:rPr>
              <a:t>@gmail</a:t>
            </a:r>
            <a:r>
              <a:rPr lang="en-US" sz="4000" b="1" dirty="0" smtClean="0">
                <a:ln/>
                <a:solidFill>
                  <a:srgbClr val="002060"/>
                </a:solidFill>
                <a:latin typeface="Times New Roman" panose="02020603050405020304" pitchFamily="18" charset="0"/>
                <a:cs typeface="Times New Roman" panose="02020603050405020304" pitchFamily="18" charset="0"/>
              </a:rPr>
              <a:t>.com</a:t>
            </a:r>
            <a:endParaRPr lang="bn-IN" sz="4000" b="1" dirty="0">
              <a:ln/>
              <a:solidFill>
                <a:srgbClr val="002060"/>
              </a:solidFill>
              <a:latin typeface="NikoshBAN" panose="02000000000000000000" pitchFamily="2" charset="0"/>
              <a:cs typeface="NikoshBAN" panose="02000000000000000000" pitchFamily="2" charset="0"/>
            </a:endParaRPr>
          </a:p>
        </p:txBody>
      </p:sp>
      <p:sp>
        <p:nvSpPr>
          <p:cNvPr id="5" name="Date Placeholder 4"/>
          <p:cNvSpPr>
            <a:spLocks noGrp="1"/>
          </p:cNvSpPr>
          <p:nvPr>
            <p:ph type="dt" sz="half" idx="10"/>
          </p:nvPr>
        </p:nvSpPr>
        <p:spPr/>
        <p:txBody>
          <a:bodyPr/>
          <a:lstStyle/>
          <a:p>
            <a:fld id="{16E7F20E-5C1C-492A-AE39-B3C3C8DE0BCE}" type="datetime1">
              <a:rPr lang="en-US" smtClean="0"/>
              <a:t>10/10/2019</a:t>
            </a:fld>
            <a:endParaRPr lang="en-US"/>
          </a:p>
        </p:txBody>
      </p:sp>
      <p:sp>
        <p:nvSpPr>
          <p:cNvPr id="6" name="Slide Number Placeholder 5"/>
          <p:cNvSpPr>
            <a:spLocks noGrp="1"/>
          </p:cNvSpPr>
          <p:nvPr>
            <p:ph type="sldNum" sz="quarter" idx="12"/>
          </p:nvPr>
        </p:nvSpPr>
        <p:spPr/>
        <p:txBody>
          <a:bodyPr/>
          <a:lstStyle/>
          <a:p>
            <a:fld id="{0326DCB2-0D2E-482A-BA28-6474889EE5EA}" type="slidenum">
              <a:rPr lang="en-US" smtClean="0"/>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050" y="1300164"/>
            <a:ext cx="1557337" cy="1457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36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7999"/>
          </a:xfrm>
          <a:prstGeom prst="rect">
            <a:avLst/>
          </a:prstGeom>
        </p:spPr>
      </p:pic>
      <p:sp>
        <p:nvSpPr>
          <p:cNvPr id="14" name="Date Placeholder 13"/>
          <p:cNvSpPr>
            <a:spLocks noGrp="1"/>
          </p:cNvSpPr>
          <p:nvPr>
            <p:ph type="dt" sz="half" idx="10"/>
          </p:nvPr>
        </p:nvSpPr>
        <p:spPr/>
        <p:txBody>
          <a:bodyPr/>
          <a:lstStyle/>
          <a:p>
            <a:fld id="{0536B819-29BC-49A9-ABA9-7FA18550992F}" type="datetime1">
              <a:rPr lang="en-US" smtClean="0"/>
              <a:t>10/10/2019</a:t>
            </a:fld>
            <a:endParaRPr lang="en-US"/>
          </a:p>
        </p:txBody>
      </p:sp>
      <p:sp>
        <p:nvSpPr>
          <p:cNvPr id="15" name="Slide Number Placeholder 14"/>
          <p:cNvSpPr>
            <a:spLocks noGrp="1"/>
          </p:cNvSpPr>
          <p:nvPr>
            <p:ph type="sldNum" sz="quarter" idx="12"/>
          </p:nvPr>
        </p:nvSpPr>
        <p:spPr/>
        <p:txBody>
          <a:bodyPr/>
          <a:lstStyle/>
          <a:p>
            <a:fld id="{0326DCB2-0D2E-482A-BA28-6474889EE5EA}" type="slidenum">
              <a:rPr lang="en-US" smtClean="0"/>
              <a:t>20</a:t>
            </a:fld>
            <a:endParaRPr lang="en-US"/>
          </a:p>
        </p:txBody>
      </p:sp>
      <p:pic>
        <p:nvPicPr>
          <p:cNvPr id="16" name="Picture 15" descr="images58.jpg"/>
          <p:cNvPicPr>
            <a:picLocks noChangeAspect="1"/>
          </p:cNvPicPr>
          <p:nvPr/>
        </p:nvPicPr>
        <p:blipFill>
          <a:blip r:embed="rId3" cstate="print"/>
          <a:stretch>
            <a:fillRect/>
          </a:stretch>
        </p:blipFill>
        <p:spPr>
          <a:xfrm>
            <a:off x="678871" y="1801091"/>
            <a:ext cx="4294909" cy="4364181"/>
          </a:xfrm>
          <a:prstGeom prst="rect">
            <a:avLst/>
          </a:prstGeom>
        </p:spPr>
      </p:pic>
      <p:sp>
        <p:nvSpPr>
          <p:cNvPr id="18" name="Rectangle 17"/>
          <p:cNvSpPr/>
          <p:nvPr/>
        </p:nvSpPr>
        <p:spPr>
          <a:xfrm>
            <a:off x="2452254" y="665018"/>
            <a:ext cx="4440381" cy="1066800"/>
          </a:xfrm>
          <a:prstGeom prst="rect">
            <a:avLst/>
          </a:prstGeom>
          <a:solidFill>
            <a:schemeClr val="bg1"/>
          </a:solidFill>
          <a:ln w="38100">
            <a:solidFill>
              <a:srgbClr val="FF66CC"/>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সামরিক প্রেক্ষাপট </a:t>
            </a:r>
            <a:endParaRPr lang="en-US"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029199" y="1842655"/>
            <a:ext cx="3338946" cy="495520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2400" dirty="0">
                <a:latin typeface="NikoshBAN" pitchFamily="2" charset="0"/>
                <a:cs typeface="NikoshBAN" pitchFamily="2" charset="0"/>
              </a:rPr>
              <a:t>১৯৬৫ সালের ৬ সেপ্টেম্বর কাশ্মীরকে কেন্দ্র করে পাক-ভারত যুদ্ধ সংগঠিত </a:t>
            </a:r>
            <a:r>
              <a:rPr lang="bn-BD" sz="2400" dirty="0" smtClean="0">
                <a:latin typeface="NikoshBAN" pitchFamily="2" charset="0"/>
                <a:cs typeface="NikoshBAN" pitchFamily="2" charset="0"/>
              </a:rPr>
              <a:t>হয়</a:t>
            </a:r>
            <a:r>
              <a:rPr lang="bn-IN" sz="2400" dirty="0" smtClean="0">
                <a:latin typeface="NikoshBAN" pitchFamily="2" charset="0"/>
                <a:cs typeface="NikoshBAN" pitchFamily="2" charset="0"/>
              </a:rPr>
              <a:t>।</a:t>
            </a:r>
            <a:r>
              <a:rPr lang="en-US" sz="2400" spc="-150" dirty="0">
                <a:latin typeface="NikoshBAN" panose="02000000000000000000" pitchFamily="2" charset="0"/>
                <a:cs typeface="NikoshBAN" panose="02000000000000000000" pitchFamily="2" charset="0"/>
              </a:rPr>
              <a:t> ১৭দিন </a:t>
            </a:r>
            <a:r>
              <a:rPr lang="en-US" sz="2400" spc="-150" dirty="0" err="1">
                <a:latin typeface="NikoshBAN" panose="02000000000000000000" pitchFamily="2" charset="0"/>
                <a:cs typeface="NikoshBAN" panose="02000000000000000000" pitchFamily="2" charset="0"/>
              </a:rPr>
              <a:t>ব্যাপি</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এই</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যুদ্ধের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পূর্ব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পাকিস্তান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তথা</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বহির্বিশ্ব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হতে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সম্পূর্ণ</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বিছিন্ন</a:t>
            </a:r>
            <a:r>
              <a:rPr lang="en-US" sz="2400" spc="-150" dirty="0">
                <a:latin typeface="NikoshBAN" panose="02000000000000000000" pitchFamily="2" charset="0"/>
                <a:cs typeface="NikoshBAN" panose="02000000000000000000" pitchFamily="2" charset="0"/>
              </a:rPr>
              <a:t> ও </a:t>
            </a:r>
            <a:r>
              <a:rPr lang="en-US" sz="2400" spc="-150" dirty="0" err="1">
                <a:latin typeface="NikoshBAN" panose="02000000000000000000" pitchFamily="2" charset="0"/>
                <a:cs typeface="NikoshBAN" panose="02000000000000000000" pitchFamily="2" charset="0"/>
              </a:rPr>
              <a:t>অরক্ষিত</a:t>
            </a:r>
            <a:r>
              <a:rPr lang="en-US" sz="2400" spc="-150" dirty="0">
                <a:latin typeface="NikoshBAN" panose="02000000000000000000" pitchFamily="2" charset="0"/>
                <a:cs typeface="NikoshBAN" panose="02000000000000000000" pitchFamily="2" charset="0"/>
              </a:rPr>
              <a:t>  </a:t>
            </a:r>
            <a:r>
              <a:rPr lang="en-US" sz="2400" spc="-150" dirty="0" err="1" smtClean="0">
                <a:latin typeface="NikoshBAN" panose="02000000000000000000" pitchFamily="2" charset="0"/>
                <a:cs typeface="NikoshBAN" panose="02000000000000000000" pitchFamily="2" charset="0"/>
              </a:rPr>
              <a:t>অবস্থা</a:t>
            </a:r>
            <a:r>
              <a:rPr lang="bn-IN" sz="2400" spc="-150" dirty="0" smtClean="0">
                <a:latin typeface="NikoshBAN" panose="02000000000000000000" pitchFamily="2" charset="0"/>
                <a:cs typeface="NikoshBAN" panose="02000000000000000000" pitchFamily="2" charset="0"/>
              </a:rPr>
              <a:t>য়</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পড়ে</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থাকে</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ফলে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বাঙালীদের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মনে</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গভীর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নিরাপত্তাহীনতা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সৃষ্টি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হয়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এবং</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তারা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উপলব্ধি</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a:t>
            </a:r>
            <a:r>
              <a:rPr lang="en-US" sz="2400" spc="-150" dirty="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১২শ</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মাইল</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দূরে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অবস্থিত</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কেন্দ্রীয়</a:t>
            </a:r>
            <a:r>
              <a:rPr lang="en-US" sz="2400" spc="-150" dirty="0">
                <a:latin typeface="NikoshBAN" panose="02000000000000000000" pitchFamily="2" charset="0"/>
                <a:cs typeface="NikoshBAN" panose="02000000000000000000" pitchFamily="2" charset="0"/>
              </a:rPr>
              <a:t> </a:t>
            </a:r>
            <a:r>
              <a:rPr lang="bn-IN" sz="2400" spc="-150" dirty="0" smtClean="0">
                <a:latin typeface="NikoshBAN" panose="02000000000000000000" pitchFamily="2" charset="0"/>
                <a:cs typeface="NikoshBAN" panose="02000000000000000000" pitchFamily="2" charset="0"/>
              </a:rPr>
              <a:t> সরকারের </a:t>
            </a:r>
            <a:r>
              <a:rPr lang="en-US" sz="2400" spc="-150" dirty="0" err="1" smtClean="0">
                <a:latin typeface="NikoshBAN" panose="02000000000000000000" pitchFamily="2" charset="0"/>
                <a:cs typeface="NikoshBAN" panose="02000000000000000000" pitchFamily="2" charset="0"/>
              </a:rPr>
              <a:t>উপর</a:t>
            </a:r>
            <a:r>
              <a:rPr lang="en-US" sz="2400" spc="-150" dirty="0" smtClean="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নির্ভর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করা</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যায়</a:t>
            </a:r>
            <a:r>
              <a:rPr lang="en-US" sz="2400" spc="-150" dirty="0">
                <a:latin typeface="NikoshBAN" panose="02000000000000000000" pitchFamily="2" charset="0"/>
                <a:cs typeface="NikoshBAN" panose="02000000000000000000" pitchFamily="2" charset="0"/>
              </a:rPr>
              <a:t> </a:t>
            </a:r>
            <a:r>
              <a:rPr lang="en-US" sz="2400" spc="-150" dirty="0" err="1">
                <a:latin typeface="NikoshBAN" panose="02000000000000000000" pitchFamily="2" charset="0"/>
                <a:cs typeface="NikoshBAN" panose="02000000000000000000" pitchFamily="2" charset="0"/>
              </a:rPr>
              <a:t>না</a:t>
            </a:r>
            <a:r>
              <a:rPr lang="en-US" sz="2400" spc="-150" dirty="0" smtClean="0">
                <a:latin typeface="NikoshBAN" panose="02000000000000000000" pitchFamily="2" charset="0"/>
                <a:cs typeface="NikoshBAN" panose="02000000000000000000" pitchFamily="2" charset="0"/>
              </a:rPr>
              <a:t>।</a:t>
            </a:r>
            <a:r>
              <a:rPr lang="bn-IN" sz="2400" spc="-150" dirty="0" smtClean="0">
                <a:latin typeface="NikoshBAN" panose="02000000000000000000" pitchFamily="2" charset="0"/>
                <a:cs typeface="NikoshBAN" panose="02000000000000000000" pitchFamily="2" charset="0"/>
              </a:rPr>
              <a:t>এছাড়াও সামরিক বাহিনীতে চাকুরির ক্ষেত্রে পূর্ব ও পশ্চিমের মধ্যে বৈষম্য ছিল।</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a:p>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52438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35381296"/>
              </p:ext>
            </p:extLst>
          </p:nvPr>
        </p:nvGraphicFramePr>
        <p:xfrm>
          <a:off x="0" y="1025230"/>
          <a:ext cx="9144000" cy="5818915"/>
        </p:xfrm>
        <a:graphic>
          <a:graphicData uri="http://schemas.openxmlformats.org/drawingml/2006/table">
            <a:tbl>
              <a:tblPr firstRow="1" bandRow="1">
                <a:effectLst>
                  <a:innerShdw blurRad="114300">
                    <a:prstClr val="black"/>
                  </a:innerShdw>
                </a:effectLst>
                <a:tableStyleId>{5940675A-B579-460E-94D1-54222C63F5DA}</a:tableStyleId>
              </a:tblPr>
              <a:tblGrid>
                <a:gridCol w="3048000"/>
                <a:gridCol w="3048000"/>
                <a:gridCol w="3048000"/>
              </a:tblGrid>
              <a:tr h="1063825">
                <a:tc>
                  <a:txBody>
                    <a:bodyPr/>
                    <a:lstStyle/>
                    <a:p>
                      <a:pPr algn="ctr"/>
                      <a:r>
                        <a:rPr lang="bn-IN" sz="3200" dirty="0" smtClean="0">
                          <a:latin typeface="NikoshBAN" panose="02000000000000000000" pitchFamily="2" charset="0"/>
                          <a:cs typeface="NikoshBAN" panose="02000000000000000000" pitchFamily="2" charset="0"/>
                        </a:rPr>
                        <a:t>বিভাগ</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পশ্চিম পাকিস্তান</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পুর্ব</a:t>
                      </a:r>
                      <a:r>
                        <a:rPr lang="bn-IN" sz="3200" baseline="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পাকিস্তান</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r h="813934">
                <a:tc>
                  <a:txBody>
                    <a:bodyPr/>
                    <a:lstStyle/>
                    <a:p>
                      <a:pPr algn="l"/>
                      <a:r>
                        <a:rPr lang="bn-IN" sz="3200" dirty="0" smtClean="0">
                          <a:latin typeface="NikoshBAN" panose="02000000000000000000" pitchFamily="2" charset="0"/>
                          <a:cs typeface="NikoshBAN" panose="02000000000000000000" pitchFamily="2" charset="0"/>
                        </a:rPr>
                        <a:t>স্থল</a:t>
                      </a:r>
                      <a:r>
                        <a:rPr lang="bn-IN" sz="3200" baseline="0" dirty="0" smtClean="0">
                          <a:latin typeface="NikoshBAN" panose="02000000000000000000" pitchFamily="2" charset="0"/>
                          <a:cs typeface="NikoshBAN" panose="02000000000000000000" pitchFamily="2" charset="0"/>
                        </a:rPr>
                        <a:t> বাহিনী</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৯৫%</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৫%</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r h="813934">
                <a:tc>
                  <a:txBody>
                    <a:bodyPr/>
                    <a:lstStyle/>
                    <a:p>
                      <a:pPr algn="l"/>
                      <a:r>
                        <a:rPr lang="bn-IN" sz="3200" dirty="0" smtClean="0">
                          <a:latin typeface="NikoshBAN" panose="02000000000000000000" pitchFamily="2" charset="0"/>
                          <a:cs typeface="NikoshBAN" panose="02000000000000000000" pitchFamily="2" charset="0"/>
                        </a:rPr>
                        <a:t>নৌবাহিনী(কারিগরি)</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৮১%</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১৯%</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r h="813934">
                <a:tc>
                  <a:txBody>
                    <a:bodyPr/>
                    <a:lstStyle/>
                    <a:p>
                      <a:pPr algn="l"/>
                      <a:r>
                        <a:rPr lang="bn-IN" sz="3200" dirty="0" smtClean="0">
                          <a:latin typeface="NikoshBAN" panose="02000000000000000000" pitchFamily="2" charset="0"/>
                          <a:cs typeface="NikoshBAN" panose="02000000000000000000" pitchFamily="2" charset="0"/>
                        </a:rPr>
                        <a:t>নৌবাহিনী(অকারিগরি)</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৯১%</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৯%</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r h="1499354">
                <a:tc>
                  <a:txBody>
                    <a:bodyPr/>
                    <a:lstStyle/>
                    <a:p>
                      <a:pPr algn="l"/>
                      <a:r>
                        <a:rPr lang="bn-IN" sz="3200" dirty="0" smtClean="0">
                          <a:latin typeface="NikoshBAN" panose="02000000000000000000" pitchFamily="2" charset="0"/>
                          <a:cs typeface="NikoshBAN" panose="02000000000000000000" pitchFamily="2" charset="0"/>
                        </a:rPr>
                        <a:t>বিমানবাহিনীর বৈমানিক</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৯১%</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৯%</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r h="813934">
                <a:tc>
                  <a:txBody>
                    <a:bodyPr/>
                    <a:lstStyle/>
                    <a:p>
                      <a:pPr algn="l"/>
                      <a:r>
                        <a:rPr lang="bn-IN" sz="3200" dirty="0" smtClean="0">
                          <a:latin typeface="NikoshBAN" panose="02000000000000000000" pitchFamily="2" charset="0"/>
                          <a:cs typeface="NikoshBAN" panose="02000000000000000000" pitchFamily="2" charset="0"/>
                        </a:rPr>
                        <a:t>সশস্ত্রবাহিনী(সংখ্যায়)</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৫,০০,০০০</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pPr algn="ctr"/>
                      <a:r>
                        <a:rPr lang="bn-IN" sz="3200" dirty="0" smtClean="0">
                          <a:latin typeface="NikoshBAN" panose="02000000000000000000" pitchFamily="2" charset="0"/>
                          <a:cs typeface="NikoshBAN" panose="02000000000000000000" pitchFamily="2" charset="0"/>
                        </a:rPr>
                        <a:t>২০,০০০</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r>
            </a:tbl>
          </a:graphicData>
        </a:graphic>
      </p:graphicFrame>
      <p:sp>
        <p:nvSpPr>
          <p:cNvPr id="5" name="TextBox 4"/>
          <p:cNvSpPr txBox="1"/>
          <p:nvPr/>
        </p:nvSpPr>
        <p:spPr>
          <a:xfrm>
            <a:off x="152400" y="277091"/>
            <a:ext cx="8825346" cy="584775"/>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b="1" dirty="0" smtClean="0">
                <a:latin typeface="NikoshBAN" panose="02000000000000000000" pitchFamily="2" charset="0"/>
                <a:cs typeface="NikoshBAN" panose="02000000000000000000" pitchFamily="2" charset="0"/>
              </a:rPr>
              <a:t>সারণি-৩</a:t>
            </a:r>
            <a:r>
              <a:rPr lang="en-US" sz="3200" b="1" dirty="0" smtClean="0">
                <a:latin typeface="NikoshBAN" panose="02000000000000000000" pitchFamily="2" charset="0"/>
                <a:cs typeface="NikoshBAN" panose="02000000000000000000" pitchFamily="2" charset="0"/>
              </a:rPr>
              <a:t>:</a:t>
            </a:r>
            <a:r>
              <a:rPr lang="bn-IN" sz="3200" b="1" dirty="0" smtClean="0">
                <a:latin typeface="NikoshBAN" panose="02000000000000000000" pitchFamily="2" charset="0"/>
                <a:cs typeface="NikoshBAN" panose="02000000000000000000" pitchFamily="2" charset="0"/>
              </a:rPr>
              <a:t>সামরিক বাহিনীতে পূর্ব ও পশ্চিম পাকিস্তানের মধ্যে বৈষম্যঃ</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774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97416"/>
          </a:xfrm>
          <a:prstGeom prst="rect">
            <a:avLst/>
          </a:prstGeom>
        </p:spPr>
      </p:pic>
      <p:sp>
        <p:nvSpPr>
          <p:cNvPr id="6" name="Date Placeholder 5"/>
          <p:cNvSpPr>
            <a:spLocks noGrp="1"/>
          </p:cNvSpPr>
          <p:nvPr>
            <p:ph type="dt" sz="half" idx="10"/>
          </p:nvPr>
        </p:nvSpPr>
        <p:spPr/>
        <p:txBody>
          <a:bodyPr/>
          <a:lstStyle/>
          <a:p>
            <a:fld id="{2CA58924-3E04-40FA-88A7-0407B369B96A}" type="datetime1">
              <a:rPr lang="en-US" smtClean="0"/>
              <a:t>10/10/2019</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22</a:t>
            </a:fld>
            <a:endParaRPr lang="en-US"/>
          </a:p>
        </p:txBody>
      </p:sp>
      <p:sp>
        <p:nvSpPr>
          <p:cNvPr id="10" name="Rounded Rectangle 9"/>
          <p:cNvSpPr/>
          <p:nvPr/>
        </p:nvSpPr>
        <p:spPr>
          <a:xfrm>
            <a:off x="1295399" y="2258291"/>
            <a:ext cx="6906492" cy="2202873"/>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Tx/>
              <a:buNone/>
            </a:pPr>
            <a:r>
              <a:rPr lang="bn-BD" sz="7200" spc="-15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72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৬ দফা দাবি সমূহ </a:t>
            </a:r>
            <a:r>
              <a:rPr lang="bn-BD" sz="6600" spc="-15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6600" spc="-15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3470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886691" y="681244"/>
            <a:ext cx="7439891" cy="830997"/>
          </a:xfrm>
          <a:prstGeom prst="rect">
            <a:avLst/>
          </a:prstGeom>
          <a:solidFill>
            <a:schemeClr val="bg1"/>
          </a:soli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buFontTx/>
              <a:buNone/>
            </a:pPr>
            <a:r>
              <a:rPr lang="bn-BD" sz="4800" b="1" spc="-150" dirty="0">
                <a:solidFill>
                  <a:srgbClr val="FF33CC"/>
                </a:solidFill>
                <a:latin typeface="NikoshBAN" pitchFamily="2" charset="0"/>
                <a:cs typeface="NikoshBAN" pitchFamily="2" charset="0"/>
              </a:rPr>
              <a:t>১ম </a:t>
            </a:r>
            <a:r>
              <a:rPr lang="bn-BD" sz="4800" b="1" spc="-150" dirty="0" smtClean="0">
                <a:solidFill>
                  <a:srgbClr val="FF33CC"/>
                </a:solidFill>
                <a:latin typeface="NikoshBAN" pitchFamily="2" charset="0"/>
                <a:cs typeface="NikoshBAN" pitchFamily="2" charset="0"/>
              </a:rPr>
              <a:t>দফাঃ </a:t>
            </a:r>
            <a:r>
              <a:rPr lang="bn-BD" sz="3600" b="1" spc="-150" dirty="0">
                <a:solidFill>
                  <a:srgbClr val="FF33CC"/>
                </a:solidFill>
                <a:latin typeface="NikoshBAN" pitchFamily="2" charset="0"/>
                <a:cs typeface="NikoshBAN" pitchFamily="2" charset="0"/>
              </a:rPr>
              <a:t>শাসনতান্ত্রিক কাঠামো ও  রাষ্ট্রের প্রকৃতি </a:t>
            </a:r>
          </a:p>
        </p:txBody>
      </p:sp>
      <p:sp>
        <p:nvSpPr>
          <p:cNvPr id="6" name="TextBox 5"/>
          <p:cNvSpPr txBox="1"/>
          <p:nvPr/>
        </p:nvSpPr>
        <p:spPr>
          <a:xfrm>
            <a:off x="387927" y="1870360"/>
            <a:ext cx="8326582" cy="4524315"/>
          </a:xfrm>
          <a:prstGeom prst="rect">
            <a:avLst/>
          </a:prstGeom>
          <a:solidFill>
            <a:schemeClr val="bg1"/>
          </a:solidFill>
          <a:scene3d>
            <a:camera prst="orthographicFront"/>
            <a:lightRig rig="threePt" dir="t"/>
          </a:scene3d>
          <a:sp3d>
            <a:bevelT prst="slope"/>
          </a:sp3d>
        </p:spPr>
        <p:txBody>
          <a:bodyPr wrap="square" rtlCol="0">
            <a:spAutoFit/>
          </a:bodyPr>
          <a:lstStyle/>
          <a:p>
            <a:pPr algn="just">
              <a:lnSpc>
                <a:spcPct val="150000"/>
              </a:lnSpc>
              <a:buFontTx/>
              <a:buNone/>
            </a:pPr>
            <a:r>
              <a:rPr lang="bn-IN" sz="2800" b="1" spc="-150" dirty="0" smtClean="0">
                <a:solidFill>
                  <a:schemeClr val="tx1">
                    <a:lumMod val="95000"/>
                    <a:lumOff val="5000"/>
                  </a:schemeClr>
                </a:solidFill>
                <a:latin typeface="NikoshBAN" panose="02000000000000000000" pitchFamily="2" charset="0"/>
                <a:cs typeface="NikoshBAN" pitchFamily="2" charset="0"/>
              </a:rPr>
              <a:t>	</a:t>
            </a:r>
            <a:r>
              <a:rPr lang="bn-BD" sz="3200" spc="-150" dirty="0" smtClean="0">
                <a:solidFill>
                  <a:schemeClr val="tx1">
                    <a:lumMod val="95000"/>
                    <a:lumOff val="5000"/>
                  </a:schemeClr>
                </a:solidFill>
                <a:latin typeface="NikoshBAN" panose="02000000000000000000" pitchFamily="2" charset="0"/>
                <a:cs typeface="NikoshBAN" pitchFamily="2" charset="0"/>
              </a:rPr>
              <a:t>১৯৪০ </a:t>
            </a:r>
            <a:r>
              <a:rPr lang="bn-BD" sz="3200" spc="-150" dirty="0">
                <a:solidFill>
                  <a:schemeClr val="tx1">
                    <a:lumMod val="95000"/>
                    <a:lumOff val="5000"/>
                  </a:schemeClr>
                </a:solidFill>
                <a:latin typeface="NikoshBAN" panose="02000000000000000000" pitchFamily="2" charset="0"/>
                <a:cs typeface="NikoshBAN" pitchFamily="2" charset="0"/>
              </a:rPr>
              <a:t>সালের লাহোর প্রস্তাবের ভিত্তিতে সংবিধান রচনা করতে হবে। পাকিস্থানে সত্যিকার অর্থে যুক্তরাষ্ট্রীয় শাসন প্রতিষ্ঠা করতে হবে। এ যুক্তরাষ্ট্রের সরকার হবে সংসদীয় পদ্ধতির। সার্বজনীন  ভোটাধিকারের ভিত্তিতে সকল প্রাপ্তবয়স্কের ভোটে কেন্দ্রীয় ও প্রদেশিক আইনসভাগুলো গঠিত হবে। পাকিস্থানের কেন্দ্রীয় আইনসভায় জনসংখ্যানুপাতে পূর্ব পাকিস্থানের প্রতিনিধিত্ব থাকবে। </a:t>
            </a:r>
          </a:p>
        </p:txBody>
      </p:sp>
    </p:spTree>
    <p:extLst>
      <p:ext uri="{BB962C8B-B14F-4D97-AF65-F5344CB8AC3E}">
        <p14:creationId xmlns:p14="http://schemas.microsoft.com/office/powerpoint/2010/main" val="2101184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Snip Diagonal Corner Rectangle 2"/>
          <p:cNvSpPr/>
          <p:nvPr/>
        </p:nvSpPr>
        <p:spPr>
          <a:xfrm>
            <a:off x="457201" y="507450"/>
            <a:ext cx="8229599" cy="1473749"/>
          </a:xfrm>
          <a:prstGeom prst="snip2DiagRect">
            <a:avLst>
              <a:gd name="adj1" fmla="val 0"/>
              <a:gd name="adj2" fmla="val 36434"/>
            </a:avLst>
          </a:prstGeom>
          <a:solidFill>
            <a:srgbClr val="7030A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TriangleInverted">
              <a:avLst>
                <a:gd name="adj" fmla="val 60686"/>
              </a:avLst>
            </a:prstTxWarp>
            <a:noAutofit/>
          </a:bodyPr>
          <a:lstStyle/>
          <a:p>
            <a:pPr algn="ctr"/>
            <a:r>
              <a:rPr lang="bn-IN" sz="6600" b="1" dirty="0" smtClean="0">
                <a:solidFill>
                  <a:schemeClr val="bg1"/>
                </a:solidFill>
                <a:latin typeface="NikoshBAN" panose="02000000000000000000" pitchFamily="2" charset="0"/>
                <a:cs typeface="NikoshBAN" panose="02000000000000000000" pitchFamily="2" charset="0"/>
              </a:rPr>
              <a:t>২য় দফাঃ</a:t>
            </a:r>
            <a:r>
              <a:rPr lang="bn-BD" sz="6600" spc="-150" dirty="0" smtClean="0">
                <a:solidFill>
                  <a:schemeClr val="bg1"/>
                </a:solidFill>
                <a:latin typeface="NikoshBAN" pitchFamily="2" charset="0"/>
                <a:cs typeface="NikoshBAN" pitchFamily="2" charset="0"/>
              </a:rPr>
              <a:t> </a:t>
            </a:r>
            <a:r>
              <a:rPr lang="bn-BD" sz="6600" spc="-150" dirty="0">
                <a:solidFill>
                  <a:schemeClr val="bg1"/>
                </a:solidFill>
                <a:latin typeface="NikoshBAN" pitchFamily="2" charset="0"/>
                <a:cs typeface="NikoshBAN" pitchFamily="2" charset="0"/>
              </a:rPr>
              <a:t>সরকারে ক্ষমতা </a:t>
            </a:r>
            <a:endParaRPr lang="en-US" sz="6600" b="1" dirty="0">
              <a:solidFill>
                <a:schemeClr val="bg1"/>
              </a:solidFill>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A463D31D-EB2A-482D-AA9B-E3E177A0C3EC}" type="datetime1">
              <a:rPr lang="en-US" smtClean="0"/>
              <a:t>10/10/2019</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24</a:t>
            </a:fld>
            <a:endParaRPr lang="en-US"/>
          </a:p>
        </p:txBody>
      </p:sp>
      <p:sp>
        <p:nvSpPr>
          <p:cNvPr id="8" name="Rectangle 7"/>
          <p:cNvSpPr/>
          <p:nvPr/>
        </p:nvSpPr>
        <p:spPr>
          <a:xfrm>
            <a:off x="429489" y="3022708"/>
            <a:ext cx="8326582" cy="341632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buFontTx/>
              <a:buNone/>
            </a:pPr>
            <a:r>
              <a:rPr lang="bn-BD" sz="5400" b="1" spc="-15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কেন্দ্রীয় সরকারের হাতে থাকবে দেশরক্ষা ও পররাষ্ট্র বিষয়। অবশিষ্ট সকল বিষয়ে প্রদেশ</a:t>
            </a:r>
            <a:r>
              <a:rPr lang="en-US" sz="5400" b="1" spc="-15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bn-BD" sz="5400" b="1" spc="-15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 অঙ্গ রাজ্যগূলোর পূর্ণ ক্ষমতা থাকবে। </a:t>
            </a:r>
            <a:endParaRPr lang="en-US" sz="7200" spc="-15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ectangle 8"/>
          <p:cNvSpPr/>
          <p:nvPr/>
        </p:nvSpPr>
        <p:spPr>
          <a:xfrm>
            <a:off x="498764" y="2243244"/>
            <a:ext cx="3283527" cy="584775"/>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bn-BD" sz="3200" spc="-150" dirty="0">
                <a:solidFill>
                  <a:schemeClr val="tx1">
                    <a:lumMod val="95000"/>
                    <a:lumOff val="5000"/>
                  </a:schemeClr>
                </a:solidFill>
                <a:latin typeface="NikoshBAN" pitchFamily="2" charset="0"/>
                <a:cs typeface="NikoshBAN" pitchFamily="2" charset="0"/>
              </a:rPr>
              <a:t>কেন্দ্রীয় </a:t>
            </a:r>
            <a:r>
              <a:rPr lang="en-US" sz="3200" spc="-150" dirty="0" smtClean="0">
                <a:solidFill>
                  <a:schemeClr val="tx1">
                    <a:lumMod val="95000"/>
                    <a:lumOff val="5000"/>
                  </a:schemeClr>
                </a:solidFill>
                <a:latin typeface="NikoshBAN" pitchFamily="2" charset="0"/>
                <a:cs typeface="NikoshBAN" pitchFamily="2" charset="0"/>
              </a:rPr>
              <a:t> </a:t>
            </a:r>
            <a:r>
              <a:rPr lang="bn-BD" sz="3200" spc="-150" dirty="0" smtClean="0">
                <a:solidFill>
                  <a:schemeClr val="tx1">
                    <a:lumMod val="95000"/>
                    <a:lumOff val="5000"/>
                  </a:schemeClr>
                </a:solidFill>
                <a:latin typeface="NikoshBAN" pitchFamily="2" charset="0"/>
                <a:cs typeface="NikoshBAN" pitchFamily="2" charset="0"/>
              </a:rPr>
              <a:t>সরকারের</a:t>
            </a:r>
            <a:r>
              <a:rPr lang="en-US" sz="3200" spc="-150" dirty="0" smtClean="0">
                <a:solidFill>
                  <a:schemeClr val="tx1">
                    <a:lumMod val="95000"/>
                    <a:lumOff val="5000"/>
                  </a:schemeClr>
                </a:solidFill>
                <a:latin typeface="NikoshBAN" pitchFamily="2" charset="0"/>
                <a:cs typeface="NikoshBAN" pitchFamily="2" charset="0"/>
              </a:rPr>
              <a:t>  </a:t>
            </a:r>
            <a:r>
              <a:rPr lang="en-US" sz="3200" spc="-150" dirty="0" err="1" smtClean="0">
                <a:solidFill>
                  <a:schemeClr val="tx1">
                    <a:lumMod val="95000"/>
                    <a:lumOff val="5000"/>
                  </a:schemeClr>
                </a:solidFill>
                <a:latin typeface="NikoshBAN" pitchFamily="2" charset="0"/>
                <a:cs typeface="NikoshBAN" pitchFamily="2" charset="0"/>
              </a:rPr>
              <a:t>ক্ষমতা</a:t>
            </a:r>
            <a:endParaRPr lang="en-US" sz="3200" dirty="0"/>
          </a:p>
        </p:txBody>
      </p:sp>
      <p:sp>
        <p:nvSpPr>
          <p:cNvPr id="10" name="Rectangle 9"/>
          <p:cNvSpPr/>
          <p:nvPr/>
        </p:nvSpPr>
        <p:spPr>
          <a:xfrm>
            <a:off x="5181599" y="2229390"/>
            <a:ext cx="3574473" cy="584775"/>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en-US" sz="3200" spc="-150" dirty="0" err="1" smtClean="0">
                <a:solidFill>
                  <a:schemeClr val="tx1">
                    <a:lumMod val="95000"/>
                    <a:lumOff val="5000"/>
                  </a:schemeClr>
                </a:solidFill>
                <a:latin typeface="NikoshBAN" pitchFamily="2" charset="0"/>
                <a:cs typeface="NikoshBAN" pitchFamily="2" charset="0"/>
              </a:rPr>
              <a:t>প্রাদেশিক</a:t>
            </a:r>
            <a:r>
              <a:rPr lang="bn-BD" sz="3200" b="1" spc="-150" dirty="0" smtClean="0">
                <a:solidFill>
                  <a:schemeClr val="tx1">
                    <a:lumMod val="95000"/>
                    <a:lumOff val="5000"/>
                  </a:schemeClr>
                </a:solidFill>
                <a:latin typeface="NikoshBAN" pitchFamily="2" charset="0"/>
                <a:cs typeface="NikoshBAN" pitchFamily="2" charset="0"/>
              </a:rPr>
              <a:t> </a:t>
            </a:r>
            <a:r>
              <a:rPr lang="en-US" sz="3200" b="1" spc="-150" dirty="0" smtClean="0">
                <a:solidFill>
                  <a:schemeClr val="tx1">
                    <a:lumMod val="95000"/>
                    <a:lumOff val="5000"/>
                  </a:schemeClr>
                </a:solidFill>
                <a:latin typeface="NikoshBAN" pitchFamily="2" charset="0"/>
                <a:cs typeface="NikoshBAN" pitchFamily="2" charset="0"/>
              </a:rPr>
              <a:t> </a:t>
            </a:r>
            <a:r>
              <a:rPr lang="bn-BD" sz="3200" b="1" spc="-150" dirty="0" smtClean="0">
                <a:solidFill>
                  <a:schemeClr val="tx1">
                    <a:lumMod val="95000"/>
                    <a:lumOff val="5000"/>
                  </a:schemeClr>
                </a:solidFill>
                <a:latin typeface="NikoshBAN" pitchFamily="2" charset="0"/>
                <a:cs typeface="NikoshBAN" pitchFamily="2" charset="0"/>
              </a:rPr>
              <a:t>সরকারের</a:t>
            </a:r>
            <a:r>
              <a:rPr lang="en-US" sz="3200" b="1" spc="-150" dirty="0" smtClean="0">
                <a:solidFill>
                  <a:schemeClr val="tx1">
                    <a:lumMod val="95000"/>
                    <a:lumOff val="5000"/>
                  </a:schemeClr>
                </a:solidFill>
                <a:latin typeface="NikoshBAN" pitchFamily="2" charset="0"/>
                <a:cs typeface="NikoshBAN" pitchFamily="2" charset="0"/>
              </a:rPr>
              <a:t>  </a:t>
            </a:r>
            <a:r>
              <a:rPr lang="en-US" sz="3200" b="1" spc="-150" dirty="0" err="1" smtClean="0">
                <a:solidFill>
                  <a:schemeClr val="tx1">
                    <a:lumMod val="95000"/>
                    <a:lumOff val="5000"/>
                  </a:schemeClr>
                </a:solidFill>
                <a:latin typeface="NikoshBAN" pitchFamily="2" charset="0"/>
                <a:cs typeface="NikoshBAN" pitchFamily="2" charset="0"/>
              </a:rPr>
              <a:t>ক্ষমতা</a:t>
            </a:r>
            <a:endParaRPr lang="en-US" sz="3200" dirty="0"/>
          </a:p>
        </p:txBody>
      </p:sp>
      <p:sp>
        <p:nvSpPr>
          <p:cNvPr id="11" name="Left-Right-Up Arrow 10"/>
          <p:cNvSpPr/>
          <p:nvPr/>
        </p:nvSpPr>
        <p:spPr>
          <a:xfrm>
            <a:off x="4003964" y="1676400"/>
            <a:ext cx="967630" cy="1177637"/>
          </a:xfrm>
          <a:prstGeom prst="leftRightUpArrow">
            <a:avLst/>
          </a:prstGeom>
          <a:solidFill>
            <a:schemeClr val="accent6">
              <a:lumMod val="40000"/>
              <a:lumOff val="60000"/>
            </a:schemeClr>
          </a:solid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2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ounded Rectangle 4"/>
          <p:cNvSpPr/>
          <p:nvPr/>
        </p:nvSpPr>
        <p:spPr>
          <a:xfrm>
            <a:off x="3338945" y="478761"/>
            <a:ext cx="2715491" cy="1183782"/>
          </a:xfrm>
          <a:prstGeom prst="roundRect">
            <a:avLst/>
          </a:prstGeom>
          <a:solidFill>
            <a:srgbClr val="7030A0"/>
          </a:solidFill>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Tx/>
              <a:buNone/>
            </a:pPr>
            <a:r>
              <a:rPr lang="bn-BD" sz="4000" b="1" spc="-150" dirty="0">
                <a:solidFill>
                  <a:schemeClr val="bg1"/>
                </a:solidFill>
                <a:latin typeface="NikoshBAN" pitchFamily="2" charset="0"/>
                <a:cs typeface="NikoshBAN" pitchFamily="2" charset="0"/>
              </a:rPr>
              <a:t>৩য় দফাঃ </a:t>
            </a:r>
            <a:endParaRPr lang="bn-IN" sz="4000" b="1" spc="-150" dirty="0" smtClean="0">
              <a:solidFill>
                <a:schemeClr val="bg1"/>
              </a:solidFill>
              <a:latin typeface="NikoshBAN" pitchFamily="2" charset="0"/>
              <a:cs typeface="NikoshBAN" pitchFamily="2" charset="0"/>
            </a:endParaRPr>
          </a:p>
          <a:p>
            <a:pPr algn="ctr">
              <a:buFontTx/>
              <a:buNone/>
            </a:pPr>
            <a:r>
              <a:rPr lang="bn-BD" sz="2800" b="1" spc="-150" dirty="0" smtClean="0">
                <a:solidFill>
                  <a:schemeClr val="bg1"/>
                </a:solidFill>
                <a:latin typeface="NikoshBAN" pitchFamily="2" charset="0"/>
                <a:cs typeface="NikoshBAN" pitchFamily="2" charset="0"/>
              </a:rPr>
              <a:t>মূদ্রা সংক্রান্ত </a:t>
            </a:r>
            <a:r>
              <a:rPr lang="bn-BD" sz="2800" b="1" spc="-150" dirty="0">
                <a:solidFill>
                  <a:schemeClr val="bg1"/>
                </a:solidFill>
                <a:latin typeface="NikoshBAN" pitchFamily="2" charset="0"/>
                <a:cs typeface="NikoshBAN" pitchFamily="2" charset="0"/>
              </a:rPr>
              <a:t>ক্ষমতা </a:t>
            </a:r>
            <a:r>
              <a:rPr lang="bn-BD" sz="2800" b="1" spc="-150" dirty="0" smtClean="0">
                <a:solidFill>
                  <a:schemeClr val="bg1"/>
                </a:solidFill>
                <a:latin typeface="NikoshBAN" pitchFamily="2" charset="0"/>
                <a:cs typeface="NikoshBAN" pitchFamily="2" charset="0"/>
              </a:rPr>
              <a:t> </a:t>
            </a:r>
            <a:endParaRPr lang="bn-BD" sz="2800" b="1" spc="-150" dirty="0">
              <a:solidFill>
                <a:schemeClr val="bg1"/>
              </a:solidFill>
              <a:latin typeface="NikoshBAN" pitchFamily="2" charset="0"/>
              <a:cs typeface="NikoshBAN" pitchFamily="2" charset="0"/>
            </a:endParaRPr>
          </a:p>
        </p:txBody>
      </p:sp>
      <p:sp>
        <p:nvSpPr>
          <p:cNvPr id="6" name="Rounded Rectangle 5"/>
          <p:cNvSpPr/>
          <p:nvPr/>
        </p:nvSpPr>
        <p:spPr>
          <a:xfrm>
            <a:off x="387929" y="3588322"/>
            <a:ext cx="3713017" cy="2784763"/>
          </a:xfrm>
          <a:prstGeom prst="roundRect">
            <a:avLst/>
          </a:prstGeom>
          <a:solidFill>
            <a:schemeClr val="bg1"/>
          </a:solidFill>
          <a:ln w="57150">
            <a:solidFill>
              <a:srgbClr val="FDC5F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buFontTx/>
              <a:buNone/>
            </a:pPr>
            <a:r>
              <a:rPr lang="bn-BD" sz="3600" spc="-150" dirty="0">
                <a:solidFill>
                  <a:srgbClr val="FF0000"/>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পূর্ব</a:t>
            </a:r>
            <a:r>
              <a:rPr lang="en-US" sz="2800" spc="-150" dirty="0" smtClean="0">
                <a:solidFill>
                  <a:schemeClr val="tx1">
                    <a:lumMod val="95000"/>
                    <a:lumOff val="5000"/>
                  </a:schemeClr>
                </a:solidFill>
                <a:latin typeface="NikoshBAN" pitchFamily="2" charset="0"/>
                <a:cs typeface="NikoshBAN" pitchFamily="2" charset="0"/>
              </a:rPr>
              <a:t> ও </a:t>
            </a:r>
            <a:r>
              <a:rPr lang="en-US" sz="2800" spc="-150" dirty="0" err="1" smtClean="0">
                <a:solidFill>
                  <a:schemeClr val="tx1">
                    <a:lumMod val="95000"/>
                    <a:lumOff val="5000"/>
                  </a:schemeClr>
                </a:solidFill>
                <a:latin typeface="NikoshBAN" pitchFamily="2" charset="0"/>
                <a:cs typeface="NikoshBAN" pitchFamily="2" charset="0"/>
              </a:rPr>
              <a:t>পশ্চিম</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পাকিস্তানের</a:t>
            </a:r>
            <a:r>
              <a:rPr lang="bn-BD" sz="2800" spc="-150" dirty="0" smtClean="0">
                <a:solidFill>
                  <a:schemeClr val="tx1">
                    <a:lumMod val="95000"/>
                    <a:lumOff val="5000"/>
                  </a:schemeClr>
                </a:solidFill>
                <a:latin typeface="NikoshBAN" pitchFamily="2" charset="0"/>
                <a:cs typeface="NikoshBAN" pitchFamily="2" charset="0"/>
              </a:rPr>
              <a:t> জন্য দুটি পৃথক অথচ সহজ</a:t>
            </a:r>
            <a:r>
              <a:rPr lang="en-US" sz="2800" spc="-150" dirty="0" smtClean="0">
                <a:solidFill>
                  <a:schemeClr val="tx1">
                    <a:lumMod val="95000"/>
                    <a:lumOff val="5000"/>
                  </a:schemeClr>
                </a:solidFill>
                <a:latin typeface="NikoshBAN" pitchFamily="2" charset="0"/>
                <a:cs typeface="NikoshBAN" pitchFamily="2" charset="0"/>
              </a:rPr>
              <a:t> </a:t>
            </a:r>
            <a:r>
              <a:rPr lang="bn-BD" sz="2800" spc="-150" dirty="0" smtClean="0">
                <a:solidFill>
                  <a:schemeClr val="tx1">
                    <a:lumMod val="95000"/>
                    <a:lumOff val="5000"/>
                  </a:schemeClr>
                </a:solidFill>
                <a:latin typeface="NikoshBAN" pitchFamily="2" charset="0"/>
                <a:cs typeface="NikoshBAN" pitchFamily="2" charset="0"/>
              </a:rPr>
              <a:t>বিনিময়যোগ্য মুদ্রা চালু থাকবে। </a:t>
            </a:r>
            <a:r>
              <a:rPr lang="en-US" sz="2800" spc="-150" dirty="0" err="1" smtClean="0">
                <a:solidFill>
                  <a:schemeClr val="tx1">
                    <a:lumMod val="95000"/>
                    <a:lumOff val="5000"/>
                  </a:schemeClr>
                </a:solidFill>
                <a:latin typeface="NikoshBAN" pitchFamily="2" charset="0"/>
                <a:cs typeface="NikoshBAN" pitchFamily="2" charset="0"/>
              </a:rPr>
              <a:t>দুই</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অঞ্চলের</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জন্য</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দুইটি</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স্বতন্ত্র</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স্টেট</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ব্যাংক</a:t>
            </a:r>
            <a:r>
              <a:rPr lang="en-US" sz="2800" spc="-150" dirty="0" smtClean="0">
                <a:solidFill>
                  <a:schemeClr val="tx1">
                    <a:lumMod val="95000"/>
                    <a:lumOff val="5000"/>
                  </a:schemeClr>
                </a:solidFill>
                <a:latin typeface="NikoshBAN" pitchFamily="2" charset="0"/>
                <a:cs typeface="NikoshBAN" pitchFamily="2" charset="0"/>
              </a:rPr>
              <a:t> </a:t>
            </a:r>
            <a:r>
              <a:rPr lang="en-US" sz="2800" spc="-150" dirty="0" err="1" smtClean="0">
                <a:solidFill>
                  <a:schemeClr val="tx1">
                    <a:lumMod val="95000"/>
                    <a:lumOff val="5000"/>
                  </a:schemeClr>
                </a:solidFill>
                <a:latin typeface="NikoshBAN" pitchFamily="2" charset="0"/>
                <a:cs typeface="NikoshBAN" pitchFamily="2" charset="0"/>
              </a:rPr>
              <a:t>থাকবে</a:t>
            </a:r>
            <a:endParaRPr lang="en-US" sz="2800" spc="-150" dirty="0">
              <a:solidFill>
                <a:srgbClr val="7030A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290" y="394854"/>
            <a:ext cx="2770909" cy="14339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0" y="381000"/>
            <a:ext cx="2951019" cy="16417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Down Arrow 8"/>
          <p:cNvSpPr/>
          <p:nvPr/>
        </p:nvSpPr>
        <p:spPr>
          <a:xfrm>
            <a:off x="4350328" y="1676400"/>
            <a:ext cx="568036" cy="1073726"/>
          </a:xfrm>
          <a:prstGeom prst="downArrow">
            <a:avLst/>
          </a:prstGeom>
          <a:solidFill>
            <a:srgbClr val="00B050"/>
          </a:solid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89564" y="2757049"/>
            <a:ext cx="3117272" cy="609600"/>
          </a:xfrm>
          <a:prstGeom prst="roundRect">
            <a:avLst/>
          </a:prstGeom>
          <a:solidFill>
            <a:schemeClr val="bg1"/>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Tx/>
              <a:buNone/>
            </a:pPr>
            <a:r>
              <a:rPr lang="en-US" sz="3200" b="1" spc="-150" dirty="0" err="1" smtClean="0">
                <a:solidFill>
                  <a:srgbClr val="FF0000"/>
                </a:solidFill>
                <a:latin typeface="NikoshBAN" pitchFamily="2" charset="0"/>
                <a:cs typeface="NikoshBAN" pitchFamily="2" charset="0"/>
              </a:rPr>
              <a:t>দুইটি</a:t>
            </a:r>
            <a:r>
              <a:rPr lang="en-US" sz="3200" b="1" spc="-150" dirty="0" smtClean="0">
                <a:solidFill>
                  <a:srgbClr val="FF0000"/>
                </a:solidFill>
                <a:latin typeface="NikoshBAN" pitchFamily="2" charset="0"/>
                <a:cs typeface="NikoshBAN" pitchFamily="2" charset="0"/>
              </a:rPr>
              <a:t> </a:t>
            </a:r>
            <a:r>
              <a:rPr lang="en-US" sz="3200" b="1" spc="-150" dirty="0" err="1" smtClean="0">
                <a:solidFill>
                  <a:srgbClr val="FF0000"/>
                </a:solidFill>
                <a:latin typeface="NikoshBAN" pitchFamily="2" charset="0"/>
                <a:cs typeface="NikoshBAN" pitchFamily="2" charset="0"/>
              </a:rPr>
              <a:t>প্রস্তাব</a:t>
            </a:r>
            <a:r>
              <a:rPr lang="en-US" sz="3200" b="1" spc="-150" dirty="0" smtClean="0">
                <a:solidFill>
                  <a:srgbClr val="FF0000"/>
                </a:solidFill>
                <a:latin typeface="NikoshBAN" pitchFamily="2" charset="0"/>
                <a:cs typeface="NikoshBAN" pitchFamily="2" charset="0"/>
              </a:rPr>
              <a:t> </a:t>
            </a:r>
            <a:r>
              <a:rPr lang="en-US" sz="3200" b="1" spc="-150" dirty="0" err="1" smtClean="0">
                <a:solidFill>
                  <a:srgbClr val="FF0000"/>
                </a:solidFill>
                <a:latin typeface="NikoshBAN" pitchFamily="2" charset="0"/>
                <a:cs typeface="NikoshBAN" pitchFamily="2" charset="0"/>
              </a:rPr>
              <a:t>করা</a:t>
            </a:r>
            <a:r>
              <a:rPr lang="en-US" sz="3200" b="1" spc="-150" dirty="0" smtClean="0">
                <a:solidFill>
                  <a:srgbClr val="FF0000"/>
                </a:solidFill>
                <a:latin typeface="NikoshBAN" pitchFamily="2" charset="0"/>
                <a:cs typeface="NikoshBAN" pitchFamily="2" charset="0"/>
              </a:rPr>
              <a:t> </a:t>
            </a:r>
            <a:r>
              <a:rPr lang="en-US" sz="3200" b="1" spc="-150" dirty="0" err="1" smtClean="0">
                <a:solidFill>
                  <a:srgbClr val="FF0000"/>
                </a:solidFill>
                <a:latin typeface="NikoshBAN" pitchFamily="2" charset="0"/>
                <a:cs typeface="NikoshBAN" pitchFamily="2" charset="0"/>
              </a:rPr>
              <a:t>হয়</a:t>
            </a:r>
            <a:endParaRPr lang="bn-BD" sz="3200" b="1" spc="-150" dirty="0">
              <a:solidFill>
                <a:srgbClr val="FF0000"/>
              </a:solidFill>
              <a:latin typeface="NikoshBAN" pitchFamily="2" charset="0"/>
              <a:cs typeface="NikoshBAN" pitchFamily="2" charset="0"/>
            </a:endParaRPr>
          </a:p>
        </p:txBody>
      </p:sp>
      <p:sp>
        <p:nvSpPr>
          <p:cNvPr id="11" name="Left-Right-Up Arrow 10"/>
          <p:cNvSpPr/>
          <p:nvPr/>
        </p:nvSpPr>
        <p:spPr>
          <a:xfrm>
            <a:off x="4114801" y="3380508"/>
            <a:ext cx="1066800" cy="1892692"/>
          </a:xfrm>
          <a:prstGeom prst="leftRightUpArrow">
            <a:avLst/>
          </a:prstGeom>
          <a:solidFill>
            <a:srgbClr val="00B050"/>
          </a:solid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209309" y="3519051"/>
            <a:ext cx="3546764" cy="2867889"/>
          </a:xfrm>
          <a:prstGeom prst="roundRect">
            <a:avLst/>
          </a:prstGeom>
          <a:solidFill>
            <a:schemeClr val="bg1"/>
          </a:solidFill>
          <a:ln w="57150">
            <a:solidFill>
              <a:srgbClr val="FDC5F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buFontTx/>
              <a:buNone/>
            </a:pPr>
            <a:r>
              <a:rPr lang="bn-BD" sz="3200" spc="-150" dirty="0">
                <a:solidFill>
                  <a:srgbClr val="FF0000"/>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দুই</a:t>
            </a:r>
            <a:r>
              <a:rPr lang="en-US" sz="2400" spc="-150" dirty="0" smtClean="0">
                <a:solidFill>
                  <a:schemeClr val="tx1">
                    <a:lumMod val="95000"/>
                    <a:lumOff val="5000"/>
                  </a:schemeClr>
                </a:solidFill>
                <a:latin typeface="NikoshBAN" pitchFamily="2" charset="0"/>
                <a:cs typeface="NikoshBAN" pitchFamily="2" charset="0"/>
              </a:rPr>
              <a:t> </a:t>
            </a:r>
            <a:r>
              <a:rPr lang="bn-BD" sz="2400" spc="-150" dirty="0" smtClean="0">
                <a:solidFill>
                  <a:schemeClr val="tx1">
                    <a:lumMod val="95000"/>
                    <a:lumOff val="5000"/>
                  </a:schemeClr>
                </a:solidFill>
                <a:latin typeface="NikoshBAN" pitchFamily="2" charset="0"/>
                <a:cs typeface="NikoshBAN" pitchFamily="2" charset="0"/>
              </a:rPr>
              <a:t>অঞ্চলের জন্য </a:t>
            </a:r>
            <a:r>
              <a:rPr lang="en-US" sz="2400" spc="-150" dirty="0" err="1" smtClean="0">
                <a:solidFill>
                  <a:schemeClr val="tx1">
                    <a:lumMod val="95000"/>
                    <a:lumOff val="5000"/>
                  </a:schemeClr>
                </a:solidFill>
                <a:latin typeface="NikoshBAN" pitchFamily="2" charset="0"/>
                <a:cs typeface="NikoshBAN" pitchFamily="2" charset="0"/>
              </a:rPr>
              <a:t>একই</a:t>
            </a:r>
            <a:r>
              <a:rPr lang="bn-BD" sz="2400" spc="-150" dirty="0" smtClean="0">
                <a:solidFill>
                  <a:schemeClr val="tx1">
                    <a:lumMod val="95000"/>
                    <a:lumOff val="5000"/>
                  </a:schemeClr>
                </a:solidFill>
                <a:latin typeface="NikoshBAN" pitchFamily="2" charset="0"/>
                <a:cs typeface="NikoshBAN" pitchFamily="2" charset="0"/>
              </a:rPr>
              <a:t> মুদ্রা চালু থাকবে। তবে এক্ষেত্রে সংবিধানে এমন ব্যবস্থা রাখতে হবে যাতে এক অঞ্চলের মুদ্রা অন্য অঞ্চলে পাচার হতে না পারে। </a:t>
            </a:r>
            <a:r>
              <a:rPr lang="en-US" sz="2400" spc="-150" dirty="0" err="1" smtClean="0">
                <a:solidFill>
                  <a:schemeClr val="tx1">
                    <a:lumMod val="95000"/>
                    <a:lumOff val="5000"/>
                  </a:schemeClr>
                </a:solidFill>
                <a:latin typeface="NikoshBAN" pitchFamily="2" charset="0"/>
                <a:cs typeface="NikoshBAN" pitchFamily="2" charset="0"/>
              </a:rPr>
              <a:t>পাকিস্তানে</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একটি</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ফেডারেল</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রিজার্ভ</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ব্যাংক</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থাকবে</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এবং</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দুই</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অঞ্চলে</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দুইটি</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রিজার্ভ</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ব্যাংক</a:t>
            </a:r>
            <a:r>
              <a:rPr lang="en-US" sz="2400" spc="-150" dirty="0" smtClean="0">
                <a:solidFill>
                  <a:schemeClr val="tx1">
                    <a:lumMod val="95000"/>
                    <a:lumOff val="5000"/>
                  </a:schemeClr>
                </a:solidFill>
                <a:latin typeface="NikoshBAN" pitchFamily="2" charset="0"/>
                <a:cs typeface="NikoshBAN" pitchFamily="2" charset="0"/>
              </a:rPr>
              <a:t> </a:t>
            </a:r>
            <a:r>
              <a:rPr lang="en-US" sz="2400" spc="-150" dirty="0" err="1" smtClean="0">
                <a:solidFill>
                  <a:schemeClr val="tx1">
                    <a:lumMod val="95000"/>
                    <a:lumOff val="5000"/>
                  </a:schemeClr>
                </a:solidFill>
                <a:latin typeface="NikoshBAN" pitchFamily="2" charset="0"/>
                <a:cs typeface="NikoshBAN" pitchFamily="2" charset="0"/>
              </a:rPr>
              <a:t>থাকবে</a:t>
            </a:r>
            <a:r>
              <a:rPr lang="en-US" sz="2400" spc="-150" dirty="0" smtClean="0">
                <a:solidFill>
                  <a:schemeClr val="tx1">
                    <a:lumMod val="95000"/>
                    <a:lumOff val="5000"/>
                  </a:schemeClr>
                </a:solidFill>
                <a:latin typeface="NikoshBAN" pitchFamily="2" charset="0"/>
                <a:cs typeface="NikoshBAN" pitchFamily="2" charset="0"/>
              </a:rPr>
              <a:t>।</a:t>
            </a:r>
            <a:endParaRPr lang="en-US" sz="2400" spc="-15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4334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2"/>
                                        </p:tgtEl>
                                        <p:attrNameLst>
                                          <p:attrName>style.visibility</p:attrName>
                                        </p:attrNameLst>
                                      </p:cBhvr>
                                      <p:to>
                                        <p:strVal val="visible"/>
                                      </p:to>
                                    </p:set>
                                    <p:anim by="(-#ppt_w*2)" calcmode="lin" valueType="num">
                                      <p:cBhvr rctx="PPT">
                                        <p:cTn id="34" dur="500" autoRev="1" fill="hold">
                                          <p:stCondLst>
                                            <p:cond delay="0"/>
                                          </p:stCondLst>
                                        </p:cTn>
                                        <p:tgtEl>
                                          <p:spTgt spid="12"/>
                                        </p:tgtEl>
                                        <p:attrNameLst>
                                          <p:attrName>ppt_w</p:attrName>
                                        </p:attrNameLst>
                                      </p:cBhvr>
                                    </p:anim>
                                    <p:anim by="(#ppt_w*0.50)" calcmode="lin" valueType="num">
                                      <p:cBhvr>
                                        <p:cTn id="35" dur="500" decel="50000" autoRev="1" fill="hold">
                                          <p:stCondLst>
                                            <p:cond delay="0"/>
                                          </p:stCondLst>
                                        </p:cTn>
                                        <p:tgtEl>
                                          <p:spTgt spid="12"/>
                                        </p:tgtEl>
                                        <p:attrNameLst>
                                          <p:attrName>ppt_x</p:attrName>
                                        </p:attrNameLst>
                                      </p:cBhvr>
                                    </p:anim>
                                    <p:anim from="(-#ppt_h/2)" to="(#ppt_y)" calcmode="lin" valueType="num">
                                      <p:cBhvr>
                                        <p:cTn id="36" dur="1000" fill="hold">
                                          <p:stCondLst>
                                            <p:cond delay="0"/>
                                          </p:stCondLst>
                                        </p:cTn>
                                        <p:tgtEl>
                                          <p:spTgt spid="12"/>
                                        </p:tgtEl>
                                        <p:attrNameLst>
                                          <p:attrName>ppt_y</p:attrName>
                                        </p:attrNameLst>
                                      </p:cBhvr>
                                    </p:anim>
                                    <p:animRot by="21600000">
                                      <p:cBhvr>
                                        <p:cTn id="37"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0A37ABB-F247-4181-8742-3E218A4AD7C3}" type="datetime1">
              <a:rPr lang="en-US" smtClean="0"/>
              <a:t>10/10/2019</a:t>
            </a:fld>
            <a:endParaRPr lang="en-US"/>
          </a:p>
        </p:txBody>
      </p:sp>
      <p:sp>
        <p:nvSpPr>
          <p:cNvPr id="7" name="Slide Number Placeholder 6"/>
          <p:cNvSpPr>
            <a:spLocks noGrp="1"/>
          </p:cNvSpPr>
          <p:nvPr>
            <p:ph type="sldNum" sz="quarter" idx="12"/>
          </p:nvPr>
        </p:nvSpPr>
        <p:spPr/>
        <p:txBody>
          <a:bodyPr/>
          <a:lstStyle/>
          <a:p>
            <a:fld id="{0326DCB2-0D2E-482A-BA28-6474889EE5EA}" type="slidenum">
              <a:rPr lang="en-US" smtClean="0"/>
              <a:t>26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Rectangle 8"/>
          <p:cNvSpPr/>
          <p:nvPr/>
        </p:nvSpPr>
        <p:spPr>
          <a:xfrm>
            <a:off x="1343891" y="662786"/>
            <a:ext cx="6497781" cy="923330"/>
          </a:xfrm>
          <a:prstGeom prst="rect">
            <a:avLst/>
          </a:prstGeom>
          <a:solidFill>
            <a:srgbClr val="7030A0"/>
          </a:solidFill>
          <a:scene3d>
            <a:camera prst="orthographicFront"/>
            <a:lightRig rig="threePt" dir="t"/>
          </a:scene3d>
          <a:sp3d>
            <a:bevelT prst="angle"/>
          </a:sp3d>
        </p:spPr>
        <p:txBody>
          <a:bodyPr wrap="square">
            <a:spAutoFit/>
          </a:bodyPr>
          <a:lstStyle/>
          <a:p>
            <a:pPr algn="ctr">
              <a:buFontTx/>
              <a:buNone/>
            </a:pPr>
            <a:r>
              <a:rPr lang="bn-BD" sz="5400" b="1" spc="-150" dirty="0">
                <a:solidFill>
                  <a:schemeClr val="bg1"/>
                </a:solidFill>
                <a:latin typeface="NikoshBAN" pitchFamily="2" charset="0"/>
                <a:cs typeface="NikoshBAN" pitchFamily="2" charset="0"/>
              </a:rPr>
              <a:t>৪র্থ দফাঃ </a:t>
            </a:r>
            <a:r>
              <a:rPr lang="bn-BD" sz="4000" b="1" spc="-150" dirty="0">
                <a:solidFill>
                  <a:schemeClr val="bg1"/>
                </a:solidFill>
                <a:latin typeface="NikoshBAN" pitchFamily="2" charset="0"/>
                <a:cs typeface="NikoshBAN" pitchFamily="2" charset="0"/>
              </a:rPr>
              <a:t>রাজস্ব,  কর ও সংক্রান্ত ক্ষমতা </a:t>
            </a:r>
          </a:p>
        </p:txBody>
      </p:sp>
      <p:sp>
        <p:nvSpPr>
          <p:cNvPr id="10" name="Rectangle 9"/>
          <p:cNvSpPr/>
          <p:nvPr/>
        </p:nvSpPr>
        <p:spPr>
          <a:xfrm>
            <a:off x="387927" y="1845186"/>
            <a:ext cx="8368145" cy="4154984"/>
          </a:xfrm>
          <a:prstGeom prst="rect">
            <a:avLst/>
          </a:prstGeom>
          <a:solidFill>
            <a:schemeClr val="bg1"/>
          </a:solidFill>
          <a:scene3d>
            <a:camera prst="orthographicFront"/>
            <a:lightRig rig="threePt" dir="t"/>
          </a:scene3d>
          <a:sp3d>
            <a:bevelT w="152400" h="50800" prst="softRound"/>
          </a:sp3d>
        </p:spPr>
        <p:txBody>
          <a:bodyPr wrap="square">
            <a:spAutoFit/>
          </a:bodyPr>
          <a:lstStyle/>
          <a:p>
            <a:pPr algn="just">
              <a:buFontTx/>
              <a:buNone/>
            </a:pPr>
            <a:r>
              <a:rPr lang="bn-BD" sz="4400" spc="-150" dirty="0">
                <a:solidFill>
                  <a:schemeClr val="tx1">
                    <a:lumMod val="95000"/>
                    <a:lumOff val="5000"/>
                  </a:schemeClr>
                </a:solidFill>
                <a:latin typeface="NikoshBAN" pitchFamily="2" charset="0"/>
                <a:cs typeface="NikoshBAN" pitchFamily="2" charset="0"/>
              </a:rPr>
              <a:t>সকল প্রকার ট্যাক্স, খাজনা ও কর ধার্য এবং আদায়ের ক্ষমতা প্রাদেশিক সরকারের </a:t>
            </a:r>
            <a:r>
              <a:rPr lang="en-US" sz="4400" spc="-150" dirty="0" err="1">
                <a:solidFill>
                  <a:schemeClr val="tx1">
                    <a:lumMod val="95000"/>
                    <a:lumOff val="5000"/>
                  </a:schemeClr>
                </a:solidFill>
                <a:latin typeface="NikoshBAN" pitchFamily="2" charset="0"/>
                <a:cs typeface="NikoshBAN" pitchFamily="2" charset="0"/>
              </a:rPr>
              <a:t>হাতে</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থাকবে</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কেন্দ্রীয়</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সরকারের</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ব্যয়</a:t>
            </a:r>
            <a:r>
              <a:rPr lang="bn-BD" sz="4400" spc="-150" dirty="0">
                <a:solidFill>
                  <a:schemeClr val="tx1">
                    <a:lumMod val="95000"/>
                    <a:lumOff val="5000"/>
                  </a:schemeClr>
                </a:solidFill>
                <a:latin typeface="NikoshBAN" pitchFamily="2" charset="0"/>
                <a:cs typeface="NikoshBAN" pitchFamily="2" charset="0"/>
              </a:rPr>
              <a:t> নির্বাহের জন্য আদায়কৃত অর্থের একটা অংশ কেন্দ্রীয় সরকা</a:t>
            </a:r>
            <a:r>
              <a:rPr lang="en-US" sz="4400" spc="-150" dirty="0" err="1">
                <a:solidFill>
                  <a:schemeClr val="tx1">
                    <a:lumMod val="95000"/>
                    <a:lumOff val="5000"/>
                  </a:schemeClr>
                </a:solidFill>
                <a:latin typeface="NikoshBAN" pitchFamily="2" charset="0"/>
                <a:cs typeface="NikoshBAN" pitchFamily="2" charset="0"/>
              </a:rPr>
              <a:t>রের</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তহবিলে</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আপনা</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আপনি</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জমা</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হবে</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এরুপ</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বিধান</a:t>
            </a:r>
            <a:r>
              <a:rPr lang="bn-BD"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শাসনতন্ত্রে</a:t>
            </a:r>
            <a:r>
              <a:rPr lang="en-US" sz="4400" spc="-150" dirty="0">
                <a:solidFill>
                  <a:schemeClr val="tx1">
                    <a:lumMod val="95000"/>
                    <a:lumOff val="5000"/>
                  </a:schemeClr>
                </a:solidFill>
                <a:latin typeface="NikoshBAN" pitchFamily="2" charset="0"/>
                <a:cs typeface="NikoshBAN" pitchFamily="2" charset="0"/>
              </a:rPr>
              <a:t> </a:t>
            </a:r>
            <a:r>
              <a:rPr lang="en-US" sz="4400" spc="-150" dirty="0" err="1">
                <a:solidFill>
                  <a:schemeClr val="tx1">
                    <a:lumMod val="95000"/>
                    <a:lumOff val="5000"/>
                  </a:schemeClr>
                </a:solidFill>
                <a:latin typeface="NikoshBAN" pitchFamily="2" charset="0"/>
                <a:cs typeface="NikoshBAN" pitchFamily="2" charset="0"/>
              </a:rPr>
              <a:t>থাকবে</a:t>
            </a:r>
            <a:r>
              <a:rPr lang="en-US" sz="4400" spc="-150" dirty="0">
                <a:solidFill>
                  <a:schemeClr val="tx1">
                    <a:lumMod val="95000"/>
                    <a:lumOff val="5000"/>
                  </a:schemeClr>
                </a:solidFill>
                <a:latin typeface="NikoshBAN" pitchFamily="2" charset="0"/>
                <a:cs typeface="NikoshBAN" pitchFamily="2" charset="0"/>
              </a:rPr>
              <a:t>।</a:t>
            </a:r>
            <a:r>
              <a:rPr lang="bn-BD" sz="4400" spc="-150" dirty="0">
                <a:solidFill>
                  <a:schemeClr val="tx1">
                    <a:lumMod val="95000"/>
                    <a:lumOff val="5000"/>
                  </a:schemeClr>
                </a:solidFill>
                <a:latin typeface="NikoshBAN" pitchFamily="2" charset="0"/>
                <a:cs typeface="NikoshBAN" pitchFamily="2" charset="0"/>
              </a:rPr>
              <a:t> </a:t>
            </a:r>
            <a:endParaRPr lang="en-US" sz="4400" spc="-15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18931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ounded Rectangle 4"/>
          <p:cNvSpPr/>
          <p:nvPr/>
        </p:nvSpPr>
        <p:spPr>
          <a:xfrm>
            <a:off x="1392378" y="469009"/>
            <a:ext cx="6781800" cy="838200"/>
          </a:xfrm>
          <a:prstGeom prst="roundRect">
            <a:avLst/>
          </a:prstGeom>
          <a:solidFill>
            <a:schemeClr val="accent4">
              <a:lumMod val="20000"/>
              <a:lumOff val="80000"/>
            </a:schemeClr>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FontTx/>
              <a:buNone/>
            </a:pPr>
            <a:r>
              <a:rPr lang="bn-BD" sz="4800" b="1" spc="-150" dirty="0">
                <a:solidFill>
                  <a:schemeClr val="tx1"/>
                </a:solidFill>
                <a:latin typeface="NikoshBAN" pitchFamily="2" charset="0"/>
                <a:cs typeface="NikoshBAN" pitchFamily="2" charset="0"/>
              </a:rPr>
              <a:t>৫ম দফাঃ </a:t>
            </a:r>
            <a:r>
              <a:rPr lang="bn-BD" sz="3600" b="1" spc="-150" dirty="0">
                <a:solidFill>
                  <a:srgbClr val="FF0000"/>
                </a:solidFill>
                <a:latin typeface="NikoshBAN" pitchFamily="2" charset="0"/>
                <a:cs typeface="NikoshBAN" pitchFamily="2" charset="0"/>
              </a:rPr>
              <a:t>বৈদেশিক বানিজ্য  বিষয়ক ক্ষমতা</a:t>
            </a:r>
          </a:p>
        </p:txBody>
      </p:sp>
      <p:sp>
        <p:nvSpPr>
          <p:cNvPr id="6" name="Rectangle 5"/>
          <p:cNvSpPr/>
          <p:nvPr/>
        </p:nvSpPr>
        <p:spPr>
          <a:xfrm>
            <a:off x="360219" y="1416086"/>
            <a:ext cx="8423564" cy="5016758"/>
          </a:xfrm>
          <a:prstGeom prst="rect">
            <a:avLst/>
          </a:prstGeom>
          <a:solidFill>
            <a:schemeClr val="bg1"/>
          </a:solidFill>
          <a:scene3d>
            <a:camera prst="orthographicFront"/>
            <a:lightRig rig="threePt" dir="t"/>
          </a:scene3d>
          <a:sp3d>
            <a:bevelT prst="slope"/>
          </a:sp3d>
        </p:spPr>
        <p:txBody>
          <a:bodyPr wrap="square">
            <a:spAutoFit/>
          </a:bodyPr>
          <a:lstStyle/>
          <a:p>
            <a:pPr>
              <a:buFontTx/>
              <a:buNone/>
            </a:pPr>
            <a:r>
              <a:rPr lang="bn-BD" sz="2000" spc="-150" dirty="0">
                <a:solidFill>
                  <a:srgbClr val="FF0000"/>
                </a:solidFill>
                <a:latin typeface="NikoshBAN" pitchFamily="2" charset="0"/>
                <a:cs typeface="NikoshBAN" pitchFamily="2" charset="0"/>
              </a:rPr>
              <a:t> </a:t>
            </a:r>
            <a:r>
              <a:rPr lang="en-US" sz="3200" dirty="0">
                <a:solidFill>
                  <a:srgbClr val="002060"/>
                </a:solidFill>
                <a:latin typeface="NikoshBAN" pitchFamily="2" charset="0"/>
                <a:cs typeface="NikoshBAN" pitchFamily="2" charset="0"/>
              </a:rPr>
              <a:t>১</a:t>
            </a:r>
            <a:r>
              <a:rPr lang="bn-IN" sz="3200" dirty="0">
                <a:solidFill>
                  <a:srgbClr val="002060"/>
                </a:solidFill>
                <a:latin typeface="NikoshBAN" pitchFamily="2" charset="0"/>
                <a:cs typeface="NikoshBAN" pitchFamily="2" charset="0"/>
              </a:rPr>
              <a:t>।</a:t>
            </a:r>
            <a:r>
              <a:rPr lang="en-US" sz="3200" dirty="0">
                <a:solidFill>
                  <a:srgbClr val="002060"/>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দুই</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অঞ্চলের</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বৈদেশিক</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আয়ের</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পৃথক</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পৃথক</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হিসাব</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রাখতে</a:t>
            </a:r>
            <a:r>
              <a:rPr lang="en-US" sz="3200" dirty="0">
                <a:solidFill>
                  <a:srgbClr val="0000CC"/>
                </a:solidFill>
                <a:latin typeface="NikoshBAN" pitchFamily="2" charset="0"/>
                <a:cs typeface="NikoshBAN" pitchFamily="2" charset="0"/>
              </a:rPr>
              <a:t> </a:t>
            </a:r>
            <a:r>
              <a:rPr lang="en-US" sz="3200" dirty="0" err="1">
                <a:solidFill>
                  <a:srgbClr val="0000CC"/>
                </a:solidFill>
                <a:latin typeface="NikoshBAN" pitchFamily="2" charset="0"/>
                <a:cs typeface="NikoshBAN" pitchFamily="2" charset="0"/>
              </a:rPr>
              <a:t>হবে</a:t>
            </a:r>
            <a:endParaRPr lang="en-US" sz="3200" dirty="0">
              <a:solidFill>
                <a:srgbClr val="0000CC"/>
              </a:solidFill>
              <a:latin typeface="NikoshBAN" pitchFamily="2" charset="0"/>
              <a:cs typeface="NikoshBAN" pitchFamily="2" charset="0"/>
            </a:endParaRPr>
          </a:p>
          <a:p>
            <a:r>
              <a:rPr lang="bn-IN" sz="3200" dirty="0">
                <a:solidFill>
                  <a:srgbClr val="FF33CC"/>
                </a:solidFill>
                <a:latin typeface="NikoshBAN" pitchFamily="2" charset="0"/>
                <a:cs typeface="NikoshBAN" pitchFamily="2" charset="0"/>
              </a:rPr>
              <a:t>২।</a:t>
            </a:r>
            <a:r>
              <a:rPr lang="en-US" sz="3200" dirty="0" err="1">
                <a:solidFill>
                  <a:srgbClr val="FF33CC"/>
                </a:solidFill>
                <a:latin typeface="NikoshBAN" pitchFamily="2" charset="0"/>
                <a:cs typeface="NikoshBAN" pitchFamily="2" charset="0"/>
              </a:rPr>
              <a:t>পূর্ব</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পাকিস্তানের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অর্জিত</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বৈদেশিক</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মুদ্রা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পূর্ব</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পাকিস্তানের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এখতিয়ারে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এবং</a:t>
            </a:r>
            <a:r>
              <a:rPr lang="en-US" sz="3200" dirty="0">
                <a:solidFill>
                  <a:srgbClr val="FF33CC"/>
                </a:solidFill>
                <a:latin typeface="NikoshBAN" pitchFamily="2" charset="0"/>
                <a:cs typeface="NikoshBAN" pitchFamily="2" charset="0"/>
              </a:rPr>
              <a:t> </a:t>
            </a:r>
            <a:r>
              <a:rPr lang="en-US" sz="3200" dirty="0" err="1" smtClean="0">
                <a:solidFill>
                  <a:srgbClr val="FF33CC"/>
                </a:solidFill>
                <a:latin typeface="NikoshBAN" pitchFamily="2" charset="0"/>
                <a:cs typeface="NikoshBAN" pitchFamily="2" charset="0"/>
              </a:rPr>
              <a:t>পশ্চিম</a:t>
            </a:r>
            <a:r>
              <a:rPr lang="bn-IN" sz="3200" dirty="0" smtClean="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পাকিস্তানের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অর্জিত</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মুদ্রা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পশ্চিম</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পাকিস্তানের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এখতিয়ারে</a:t>
            </a:r>
            <a:r>
              <a:rPr lang="en-US" sz="3200" dirty="0">
                <a:solidFill>
                  <a:srgbClr val="FF33CC"/>
                </a:solidFill>
                <a:latin typeface="NikoshBAN" pitchFamily="2" charset="0"/>
                <a:cs typeface="NikoshBAN" pitchFamily="2" charset="0"/>
              </a:rPr>
              <a:t> </a:t>
            </a:r>
            <a:r>
              <a:rPr lang="en-US" sz="3200" dirty="0" err="1">
                <a:solidFill>
                  <a:srgbClr val="FF33CC"/>
                </a:solidFill>
                <a:latin typeface="NikoshBAN" pitchFamily="2" charset="0"/>
                <a:cs typeface="NikoshBAN" pitchFamily="2" charset="0"/>
              </a:rPr>
              <a:t>থাকবে</a:t>
            </a:r>
            <a:r>
              <a:rPr lang="en-US" sz="3200" dirty="0">
                <a:solidFill>
                  <a:srgbClr val="FF33CC"/>
                </a:solidFill>
                <a:latin typeface="NikoshBAN" pitchFamily="2" charset="0"/>
                <a:cs typeface="NikoshBAN" pitchFamily="2" charset="0"/>
              </a:rPr>
              <a:t>। </a:t>
            </a:r>
          </a:p>
          <a:p>
            <a:r>
              <a:rPr lang="en-US" sz="3200" dirty="0">
                <a:latin typeface="NikoshBAN" pitchFamily="2" charset="0"/>
                <a:cs typeface="NikoshBAN" pitchFamily="2" charset="0"/>
              </a:rPr>
              <a:t>3</a:t>
            </a:r>
            <a:r>
              <a:rPr lang="bn-IN" sz="3200" dirty="0">
                <a:latin typeface="NikoshBAN" pitchFamily="2" charset="0"/>
                <a:cs typeface="NikoshBAN" pitchFamily="2" charset="0"/>
              </a:rPr>
              <a:t>।</a:t>
            </a:r>
            <a:r>
              <a:rPr lang="en-US" sz="3200" dirty="0" err="1">
                <a:latin typeface="NikoshBAN" pitchFamily="2" charset="0"/>
                <a:cs typeface="NikoshBAN" pitchFamily="2" charset="0"/>
              </a:rPr>
              <a:t>যুক্তরাষ্ট্রের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প্রয়োজনীয়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অঞ্চল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অথবা</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শাসনতন্ত্রে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নির্ধারিত</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হারে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আদায়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হবে</a:t>
            </a:r>
            <a:r>
              <a:rPr lang="en-US" sz="3200" dirty="0">
                <a:latin typeface="NikoshBAN" pitchFamily="2" charset="0"/>
                <a:cs typeface="NikoshBAN" pitchFamily="2" charset="0"/>
              </a:rPr>
              <a:t>।</a:t>
            </a:r>
          </a:p>
          <a:p>
            <a:r>
              <a:rPr lang="en-US" sz="3200" dirty="0">
                <a:solidFill>
                  <a:srgbClr val="E0108C"/>
                </a:solidFill>
                <a:latin typeface="NikoshBAN" pitchFamily="2" charset="0"/>
                <a:cs typeface="NikoshBAN" pitchFamily="2" charset="0"/>
              </a:rPr>
              <a:t>৪</a:t>
            </a:r>
            <a:r>
              <a:rPr lang="bn-IN" sz="3200" dirty="0">
                <a:solidFill>
                  <a:srgbClr val="E0108C"/>
                </a:solidFill>
                <a:latin typeface="NikoshBAN" pitchFamily="2" charset="0"/>
                <a:cs typeface="NikoshBAN" pitchFamily="2" charset="0"/>
              </a:rPr>
              <a:t>।</a:t>
            </a:r>
            <a:r>
              <a:rPr lang="en-US" sz="3200" dirty="0" err="1">
                <a:solidFill>
                  <a:srgbClr val="E0108C"/>
                </a:solidFill>
                <a:latin typeface="NikoshBAN" pitchFamily="2" charset="0"/>
                <a:cs typeface="NikoshBAN" pitchFamily="2" charset="0"/>
              </a:rPr>
              <a:t>দেশজাত</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দ্রব্য</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বিনা</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শুল্কে</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উভয়</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অঞ্চলের</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মধ্যে</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আমদানী</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রপ্তানী</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করা</a:t>
            </a:r>
            <a:r>
              <a:rPr lang="en-US" sz="3200" dirty="0">
                <a:solidFill>
                  <a:srgbClr val="E0108C"/>
                </a:solidFill>
                <a:latin typeface="NikoshBAN" pitchFamily="2" charset="0"/>
                <a:cs typeface="NikoshBAN" pitchFamily="2" charset="0"/>
              </a:rPr>
              <a:t> </a:t>
            </a:r>
            <a:r>
              <a:rPr lang="en-US" sz="3200" dirty="0" err="1">
                <a:solidFill>
                  <a:srgbClr val="E0108C"/>
                </a:solidFill>
                <a:latin typeface="NikoshBAN" pitchFamily="2" charset="0"/>
                <a:cs typeface="NikoshBAN" pitchFamily="2" charset="0"/>
              </a:rPr>
              <a:t>চলিবে</a:t>
            </a:r>
            <a:r>
              <a:rPr lang="en-US" sz="3200" dirty="0">
                <a:solidFill>
                  <a:srgbClr val="E0108C"/>
                </a:solidFill>
                <a:latin typeface="NikoshBAN" pitchFamily="2" charset="0"/>
                <a:cs typeface="NikoshBAN" pitchFamily="2" charset="0"/>
              </a:rPr>
              <a:t>।</a:t>
            </a:r>
          </a:p>
          <a:p>
            <a:r>
              <a:rPr lang="en-US" sz="3200" dirty="0">
                <a:solidFill>
                  <a:srgbClr val="0000CC"/>
                </a:solidFill>
                <a:latin typeface="NikoshBAN" pitchFamily="2" charset="0"/>
                <a:cs typeface="NikoshBAN" pitchFamily="2" charset="0"/>
              </a:rPr>
              <a:t>৫</a:t>
            </a:r>
            <a:r>
              <a:rPr lang="bn-IN" sz="3200" dirty="0">
                <a:solidFill>
                  <a:srgbClr val="0000CC"/>
                </a:solidFill>
                <a:latin typeface="NikoshBAN" pitchFamily="2" charset="0"/>
                <a:cs typeface="NikoshBAN" pitchFamily="2" charset="0"/>
              </a:rPr>
              <a:t>।</a:t>
            </a:r>
            <a:r>
              <a:rPr lang="en-US" sz="3200" dirty="0" err="1">
                <a:solidFill>
                  <a:srgbClr val="2E03CD"/>
                </a:solidFill>
                <a:latin typeface="NikoshBAN" pitchFamily="2" charset="0"/>
                <a:cs typeface="NikoshBAN" pitchFamily="2" charset="0"/>
              </a:rPr>
              <a:t>ব্যবসা-বানিজ্য</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সম্পর্কে</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চুক্তি</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ট্রেড</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মিশন</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স্থাপন</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এবং</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আমাদনী-রপ্তানী</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করার</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ক্ষমতা</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আঞ্চলিক</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সরকারের</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হাতে</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ন্যস্ত</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করতে</a:t>
            </a:r>
            <a:r>
              <a:rPr lang="en-US" sz="3200" dirty="0">
                <a:solidFill>
                  <a:srgbClr val="2E03CD"/>
                </a:solidFill>
                <a:latin typeface="NikoshBAN" pitchFamily="2" charset="0"/>
                <a:cs typeface="NikoshBAN" pitchFamily="2" charset="0"/>
              </a:rPr>
              <a:t> </a:t>
            </a:r>
            <a:r>
              <a:rPr lang="en-US" sz="3200" dirty="0" err="1">
                <a:solidFill>
                  <a:srgbClr val="2E03CD"/>
                </a:solidFill>
                <a:latin typeface="NikoshBAN" pitchFamily="2" charset="0"/>
                <a:cs typeface="NikoshBAN" pitchFamily="2" charset="0"/>
              </a:rPr>
              <a:t>হবে</a:t>
            </a:r>
            <a:r>
              <a:rPr lang="en-US" sz="3200" dirty="0">
                <a:solidFill>
                  <a:srgbClr val="2E03CD"/>
                </a:solidFill>
                <a:latin typeface="NikoshBAN" pitchFamily="2" charset="0"/>
                <a:cs typeface="NikoshBAN" pitchFamily="2" charset="0"/>
              </a:rPr>
              <a:t>।</a:t>
            </a:r>
          </a:p>
        </p:txBody>
      </p:sp>
    </p:spTree>
    <p:extLst>
      <p:ext uri="{BB962C8B-B14F-4D97-AF65-F5344CB8AC3E}">
        <p14:creationId xmlns:p14="http://schemas.microsoft.com/office/powerpoint/2010/main" val="354957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75ED52D-02B2-4E28-9AC6-8CBA62391AE9}" type="datetime1">
              <a:rPr lang="en-US" smtClean="0"/>
              <a:t>10/10/2019</a:t>
            </a:fld>
            <a:endParaRPr lang="en-US"/>
          </a:p>
        </p:txBody>
      </p:sp>
      <p:sp>
        <p:nvSpPr>
          <p:cNvPr id="9" name="Slide Number Placeholder 8"/>
          <p:cNvSpPr>
            <a:spLocks noGrp="1"/>
          </p:cNvSpPr>
          <p:nvPr>
            <p:ph type="sldNum" sz="quarter" idx="12"/>
          </p:nvPr>
        </p:nvSpPr>
        <p:spPr/>
        <p:txBody>
          <a:bodyPr/>
          <a:lstStyle/>
          <a:p>
            <a:fld id="{0326DCB2-0D2E-482A-BA28-6474889EE5EA}" type="slidenum">
              <a:rPr lang="en-US" smtClean="0"/>
              <a:t>28</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4" name="Rounded Rectangle 13"/>
          <p:cNvSpPr/>
          <p:nvPr/>
        </p:nvSpPr>
        <p:spPr>
          <a:xfrm>
            <a:off x="831273" y="561109"/>
            <a:ext cx="7696200" cy="838200"/>
          </a:xfrm>
          <a:prstGeom prst="roundRect">
            <a:avLst/>
          </a:prstGeom>
          <a:solidFill>
            <a:schemeClr val="bg1"/>
          </a:solidFill>
          <a:ln w="57150">
            <a:solidFill>
              <a:srgbClr val="FF66CC"/>
            </a:solid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FontTx/>
              <a:buNone/>
            </a:pPr>
            <a:r>
              <a:rPr lang="bn-BD" sz="4800" dirty="0" smtClean="0">
                <a:solidFill>
                  <a:schemeClr val="tx1"/>
                </a:solidFill>
                <a:latin typeface="NikoshBAN" pitchFamily="2" charset="0"/>
                <a:cs typeface="NikoshBAN" pitchFamily="2" charset="0"/>
              </a:rPr>
              <a:t>৬ষ্ট দফাঃ </a:t>
            </a:r>
            <a:r>
              <a:rPr lang="bn-BD" sz="3600" dirty="0" smtClean="0">
                <a:solidFill>
                  <a:schemeClr val="tx1"/>
                </a:solidFill>
                <a:latin typeface="NikoshBAN" pitchFamily="2" charset="0"/>
                <a:cs typeface="NikoshBAN" pitchFamily="2" charset="0"/>
              </a:rPr>
              <a:t>আঞ্চলিক সেনাবাহিনী গঠনের  ক্ষমতা</a:t>
            </a:r>
            <a:r>
              <a:rPr lang="bn-BD" sz="3600" dirty="0">
                <a:solidFill>
                  <a:schemeClr val="tx1"/>
                </a:solidFill>
                <a:latin typeface="NikoshBAN" pitchFamily="2" charset="0"/>
                <a:cs typeface="NikoshBAN" pitchFamily="2" charset="0"/>
              </a:rPr>
              <a:t>।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18" y="1960418"/>
            <a:ext cx="4585855" cy="45373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ectangle 3"/>
          <p:cNvSpPr/>
          <p:nvPr/>
        </p:nvSpPr>
        <p:spPr>
          <a:xfrm>
            <a:off x="5001491" y="2593217"/>
            <a:ext cx="3768436" cy="3416320"/>
          </a:xfrm>
          <a:prstGeom prst="rect">
            <a:avLst/>
          </a:prstGeom>
          <a:solidFill>
            <a:schemeClr val="bg1"/>
          </a:solidFill>
          <a:scene3d>
            <a:camera prst="orthographicFront"/>
            <a:lightRig rig="threePt" dir="t"/>
          </a:scene3d>
          <a:sp3d>
            <a:bevelT prst="slope"/>
          </a:sp3d>
        </p:spPr>
        <p:txBody>
          <a:bodyPr wrap="square">
            <a:spAutoFit/>
          </a:bodyPr>
          <a:lstStyle/>
          <a:p>
            <a:pPr>
              <a:buFontTx/>
              <a:buNone/>
            </a:pPr>
            <a:r>
              <a:rPr lang="bn-BD" sz="3600" b="1" spc="-150" dirty="0">
                <a:solidFill>
                  <a:srgbClr val="0000CC"/>
                </a:solidFill>
                <a:latin typeface="NikoshBAN" pitchFamily="2" charset="0"/>
                <a:cs typeface="NikoshBAN" pitchFamily="2" charset="0"/>
              </a:rPr>
              <a:t>আঞ্চলিক সংহতি ও জাতীয় নিরাপত্তা রক্ষার কার্যকর ব্যবস্থা হিসেবে প্রদেশ বা </a:t>
            </a:r>
            <a:r>
              <a:rPr lang="bn-BD" sz="3600" b="1" spc="-150" dirty="0" smtClean="0">
                <a:solidFill>
                  <a:srgbClr val="0000CC"/>
                </a:solidFill>
                <a:latin typeface="NikoshBAN" pitchFamily="2" charset="0"/>
                <a:cs typeface="NikoshBAN" pitchFamily="2" charset="0"/>
              </a:rPr>
              <a:t>অঙ্গরাজ্যগুলো</a:t>
            </a:r>
            <a:r>
              <a:rPr lang="bn-IN" sz="3600" b="1" spc="-150" dirty="0" smtClean="0">
                <a:solidFill>
                  <a:srgbClr val="0000CC"/>
                </a:solidFill>
                <a:latin typeface="NikoshBAN" pitchFamily="2" charset="0"/>
                <a:cs typeface="NikoshBAN" pitchFamily="2" charset="0"/>
              </a:rPr>
              <a:t>  </a:t>
            </a:r>
            <a:r>
              <a:rPr lang="bn-BD" sz="3600" b="1" spc="-150" dirty="0" smtClean="0">
                <a:solidFill>
                  <a:srgbClr val="0000CC"/>
                </a:solidFill>
                <a:latin typeface="NikoshBAN" pitchFamily="2" charset="0"/>
                <a:cs typeface="NikoshBAN" pitchFamily="2" charset="0"/>
              </a:rPr>
              <a:t>‘আধা-</a:t>
            </a:r>
            <a:r>
              <a:rPr lang="bn-IN" sz="3600" b="1" spc="-150" dirty="0" smtClean="0">
                <a:solidFill>
                  <a:srgbClr val="0000CC"/>
                </a:solidFill>
                <a:latin typeface="NikoshBAN" pitchFamily="2" charset="0"/>
                <a:cs typeface="NikoshBAN" pitchFamily="2" charset="0"/>
              </a:rPr>
              <a:t>-</a:t>
            </a:r>
            <a:r>
              <a:rPr lang="bn-BD" sz="3600" b="1" spc="-150" dirty="0" smtClean="0">
                <a:solidFill>
                  <a:srgbClr val="0000CC"/>
                </a:solidFill>
                <a:latin typeface="NikoshBAN" pitchFamily="2" charset="0"/>
                <a:cs typeface="NikoshBAN" pitchFamily="2" charset="0"/>
              </a:rPr>
              <a:t>সামরিক </a:t>
            </a:r>
            <a:r>
              <a:rPr lang="bn-BD" sz="3600" b="1" spc="-150" dirty="0">
                <a:solidFill>
                  <a:srgbClr val="0000CC"/>
                </a:solidFill>
                <a:latin typeface="NikoshBAN" pitchFamily="2" charset="0"/>
                <a:cs typeface="NikoshBAN" pitchFamily="2" charset="0"/>
              </a:rPr>
              <a:t>বাহিনী’ বা ‘মিলিশিয়া’ রাখতে পারবে। </a:t>
            </a:r>
            <a:endParaRPr lang="en-US" sz="4800" spc="-150" dirty="0">
              <a:solidFill>
                <a:srgbClr val="0000CC"/>
              </a:solidFill>
              <a:latin typeface="NikoshBAN" pitchFamily="2" charset="0"/>
              <a:cs typeface="NikoshBAN" pitchFamily="2" charset="0"/>
            </a:endParaRPr>
          </a:p>
        </p:txBody>
      </p:sp>
      <p:sp>
        <p:nvSpPr>
          <p:cNvPr id="5" name="Down Arrow 4"/>
          <p:cNvSpPr/>
          <p:nvPr/>
        </p:nvSpPr>
        <p:spPr>
          <a:xfrm>
            <a:off x="4246416" y="1459489"/>
            <a:ext cx="651165" cy="1108364"/>
          </a:xfrm>
          <a:prstGeom prst="downArrow">
            <a:avLst/>
          </a:prstGeom>
          <a:solidFill>
            <a:srgbClr val="92D050"/>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279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ounded Rectangle 4"/>
          <p:cNvSpPr/>
          <p:nvPr/>
        </p:nvSpPr>
        <p:spPr>
          <a:xfrm>
            <a:off x="2195945" y="408708"/>
            <a:ext cx="5410200" cy="838200"/>
          </a:xfrm>
          <a:prstGeom prst="roundRect">
            <a:avLst/>
          </a:prstGeom>
          <a:solidFill>
            <a:schemeClr val="accent4">
              <a:lumMod val="20000"/>
              <a:lumOff val="80000"/>
            </a:schemeClr>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FontTx/>
              <a:buNone/>
            </a:pPr>
            <a:r>
              <a:rPr lang="bn-BD" sz="5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৬ দফা কর্মসূচির গুরুত্ব</a:t>
            </a:r>
            <a:endParaRPr lang="bn-BD" sz="5400" spc="-15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374073" y="1332488"/>
            <a:ext cx="8381999" cy="5078313"/>
          </a:xfrm>
          <a:prstGeom prst="rect">
            <a:avLst/>
          </a:prstGeom>
          <a:solidFill>
            <a:schemeClr val="bg1"/>
          </a:solidFill>
          <a:scene3d>
            <a:camera prst="orthographicFront"/>
            <a:lightRig rig="threePt" dir="t"/>
          </a:scene3d>
          <a:sp3d>
            <a:bevelT prst="slope"/>
          </a:sp3d>
        </p:spPr>
        <p:txBody>
          <a:bodyPr wrap="square">
            <a:spAutoFit/>
          </a:bodyPr>
          <a:lstStyle/>
          <a:p>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BD" sz="2400" b="1" dirty="0" smtClean="0">
                <a:solidFill>
                  <a:srgbClr val="FF0000"/>
                </a:solidFill>
                <a:latin typeface="NikoshBAN" pitchFamily="2" charset="0"/>
                <a:cs typeface="NikoshBAN" pitchFamily="2" charset="0"/>
              </a:rPr>
              <a:t>১</a:t>
            </a:r>
            <a:r>
              <a:rPr lang="bn-BD" sz="2400" b="1" dirty="0">
                <a:solidFill>
                  <a:srgbClr val="FF0000"/>
                </a:solidFill>
                <a:latin typeface="NikoshBAN" pitchFamily="2" charset="0"/>
                <a:cs typeface="NikoshBAN" pitchFamily="2" charset="0"/>
              </a:rPr>
              <a:t>।</a:t>
            </a:r>
            <a:r>
              <a:rPr lang="bn-BD" sz="2400" dirty="0">
                <a:latin typeface="NikoshBAN" pitchFamily="2" charset="0"/>
                <a:cs typeface="NikoshBAN" pitchFamily="2" charset="0"/>
              </a:rPr>
              <a:t> </a:t>
            </a:r>
            <a:r>
              <a:rPr lang="bn-IN" sz="2400" dirty="0" smtClean="0">
                <a:latin typeface="NikoshBAN" pitchFamily="2" charset="0"/>
                <a:cs typeface="NikoshBAN" pitchFamily="2" charset="0"/>
              </a:rPr>
              <a:t>৬ দফার </a:t>
            </a:r>
            <a:r>
              <a:rPr lang="en-US" sz="2400" dirty="0" err="1" smtClean="0">
                <a:latin typeface="NikoshBAN" pitchFamily="2" charset="0"/>
                <a:cs typeface="NikoshBAN" pitchFamily="2" charset="0"/>
              </a:rPr>
              <a:t>মধ্যে</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প্রাদেশিক</a:t>
            </a:r>
            <a:r>
              <a:rPr lang="en-US" sz="2400" dirty="0">
                <a:latin typeface="NikoshBAN" pitchFamily="2" charset="0"/>
                <a:cs typeface="NikoshBAN" pitchFamily="2" charset="0"/>
              </a:rPr>
              <a:t> </a:t>
            </a:r>
            <a:r>
              <a:rPr lang="bn-IN" sz="2400" dirty="0">
                <a:latin typeface="NikoshBAN" pitchFamily="2" charset="0"/>
                <a:cs typeface="NikoshBAN" pitchFamily="2" charset="0"/>
              </a:rPr>
              <a:t>  </a:t>
            </a:r>
            <a:r>
              <a:rPr lang="en-US" sz="2400" dirty="0" err="1">
                <a:latin typeface="NikoshBAN" pitchFamily="2" charset="0"/>
                <a:cs typeface="NikoshBAN" pitchFamily="2" charset="0"/>
              </a:rPr>
              <a:t>স্বায়ত্তশাসনের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গ্যারান্টি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ছিল</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a:t>
            </a:r>
            <a:r>
              <a:rPr lang="en-US" sz="2400" dirty="0" err="1" smtClean="0">
                <a:latin typeface="NikoshBAN" pitchFamily="2" charset="0"/>
                <a:cs typeface="NikoshBAN" pitchFamily="2" charset="0"/>
              </a:rPr>
              <a:t>তদানিন্তন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পাকিস্তানের</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শোষন</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দুঃশাসনের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প্রেক্ষিতে</a:t>
            </a:r>
            <a:r>
              <a:rPr lang="en-US" sz="2400" dirty="0">
                <a:latin typeface="NikoshBAN" pitchFamily="2" charset="0"/>
                <a:cs typeface="NikoshBAN" pitchFamily="2" charset="0"/>
              </a:rPr>
              <a:t> ৬ </a:t>
            </a:r>
            <a:r>
              <a:rPr lang="en-US" sz="2400" dirty="0" err="1">
                <a:latin typeface="NikoshBAN" pitchFamily="2" charset="0"/>
                <a:cs typeface="NikoshBAN" pitchFamily="2" charset="0"/>
              </a:rPr>
              <a:t>দফা</a:t>
            </a:r>
            <a:r>
              <a:rPr lang="en-US" sz="2400" dirty="0">
                <a:latin typeface="NikoshBAN" pitchFamily="2" charset="0"/>
                <a:cs typeface="NikoshBAN" pitchFamily="2" charset="0"/>
              </a:rPr>
              <a:t> </a:t>
            </a:r>
            <a:r>
              <a:rPr lang="en-US" sz="2400" dirty="0" err="1">
                <a:latin typeface="NikoshBAN" pitchFamily="2" charset="0"/>
                <a:cs typeface="NikoshBAN" pitchFamily="2" charset="0"/>
              </a:rPr>
              <a:t>ছিল</a:t>
            </a:r>
            <a:r>
              <a:rPr lang="en-US" sz="2400" dirty="0">
                <a:latin typeface="NikoshBAN" pitchFamily="2" charset="0"/>
                <a:cs typeface="NikoshBAN" pitchFamily="2" charset="0"/>
              </a:rPr>
              <a:t> </a:t>
            </a:r>
            <a:r>
              <a:rPr lang="bn-BD" sz="2400" dirty="0">
                <a:latin typeface="NikoshBAN" pitchFamily="2" charset="0"/>
                <a:cs typeface="NikoshBAN" pitchFamily="2" charset="0"/>
              </a:rPr>
              <a:t>বাঙ্গালির বাচার দাবি </a:t>
            </a:r>
            <a:r>
              <a:rPr lang="en-US" sz="2400" dirty="0" smtClean="0">
                <a:latin typeface="NikoshBAN" pitchFamily="2" charset="0"/>
                <a:cs typeface="NikoshBAN" pitchFamily="2" charset="0"/>
              </a:rPr>
              <a:t>।</a:t>
            </a:r>
            <a:r>
              <a:rPr lang="en-US" sz="2400" dirty="0" err="1" smtClean="0">
                <a:latin typeface="NikoshBAN" pitchFamily="2" charset="0"/>
                <a:cs typeface="NikoshBAN" pitchFamily="2" charset="0"/>
              </a:rPr>
              <a:t>বাংলার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কৃষক,শ্রমিক,মজুর,মধ্যবিত্ত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আপামর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মুক্তির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সনদ</a:t>
            </a:r>
            <a:r>
              <a:rPr lang="en-US" sz="2400" dirty="0" smtClean="0">
                <a:latin typeface="NikoshBAN" pitchFamily="2" charset="0"/>
                <a:cs typeface="NikoshBAN" pitchFamily="2" charset="0"/>
              </a:rPr>
              <a:t>। ৬দফা </a:t>
            </a:r>
            <a:r>
              <a:rPr lang="en-US" sz="2400" dirty="0" err="1" smtClean="0">
                <a:latin typeface="NikoshBAN" pitchFamily="2" charset="0"/>
                <a:cs typeface="NikoshBAN" pitchFamily="2" charset="0"/>
              </a:rPr>
              <a:t>শোষকের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শাসিতের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অর্থনৈতিক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সামাজিক</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রাজনৈতিক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অধিকার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হাতিয়ার</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      </a:t>
            </a:r>
            <a:r>
              <a:rPr lang="bn-IN" sz="2400" b="1" dirty="0" smtClean="0">
                <a:solidFill>
                  <a:srgbClr val="FF0000"/>
                </a:solidFill>
                <a:latin typeface="NikoshBAN" pitchFamily="2" charset="0"/>
                <a:cs typeface="NikoshBAN" pitchFamily="2" charset="0"/>
              </a:rPr>
              <a:t>২।</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৬ </a:t>
            </a:r>
            <a:r>
              <a:rPr lang="en-US" sz="2400" dirty="0" err="1">
                <a:latin typeface="NikoshBAN" pitchFamily="2" charset="0"/>
                <a:cs typeface="NikoshBAN" pitchFamily="2" charset="0"/>
              </a:rPr>
              <a:t>দফা</a:t>
            </a:r>
            <a:r>
              <a:rPr lang="en-US" sz="2400" dirty="0">
                <a:latin typeface="NikoshBAN" pitchFamily="2" charset="0"/>
                <a:cs typeface="NikoshBAN" pitchFamily="2" charset="0"/>
              </a:rPr>
              <a:t> </a:t>
            </a:r>
            <a:r>
              <a:rPr lang="en-US" sz="2400" dirty="0" err="1">
                <a:latin typeface="NikoshBAN" pitchFamily="2" charset="0"/>
                <a:cs typeface="NikoshBAN" pitchFamily="2" charset="0"/>
              </a:rPr>
              <a:t>ছিল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মুসলিম-হিন্দু-খ্রিষ্টান-বৌদ্ধদের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নিয়ে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গঠিত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বাঙালী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জাতীয়তাবাদের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স্বকীয়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মহিমায়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আত্মপ্রকাশ</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আত্মনির্ভর্শীলতা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অর্জনের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চাবিকাঠি</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বাঙ্গালীর আশা-আকাঙ্খার প্রতীক যা বাঙ্গালী মুক্তির সনদ বা ম্যাগনাকার্টা নামে পরিচিত।</a:t>
            </a:r>
          </a:p>
          <a:p>
            <a:r>
              <a:rPr lang="en-US" sz="2400" dirty="0">
                <a:latin typeface="NikoshBAN" pitchFamily="2" charset="0"/>
                <a:cs typeface="NikoshBAN" pitchFamily="2" charset="0"/>
              </a:rPr>
              <a:t> </a:t>
            </a:r>
            <a:r>
              <a:rPr lang="en-US" sz="2400" dirty="0" smtClean="0">
                <a:latin typeface="NikoshBAN" pitchFamily="2" charset="0"/>
                <a:cs typeface="NikoshBAN" pitchFamily="2" charset="0"/>
              </a:rPr>
              <a:t>    </a:t>
            </a:r>
            <a:r>
              <a:rPr lang="bn-IN" sz="2400" b="1" dirty="0" smtClean="0">
                <a:solidFill>
                  <a:srgbClr val="FF0000"/>
                </a:solidFill>
                <a:latin typeface="NikoshBAN" pitchFamily="2" charset="0"/>
                <a:cs typeface="NikoshBAN" pitchFamily="2" charset="0"/>
              </a:rPr>
              <a:t>৩।</a:t>
            </a:r>
            <a:r>
              <a:rPr lang="en-US" sz="2400" dirty="0">
                <a:latin typeface="NikoshBAN" pitchFamily="2" charset="0"/>
                <a:cs typeface="NikoshBAN" pitchFamily="2" charset="0"/>
              </a:rPr>
              <a:t> ৬ </a:t>
            </a:r>
            <a:r>
              <a:rPr lang="en-US" sz="2400" dirty="0" err="1">
                <a:latin typeface="NikoshBAN" pitchFamily="2" charset="0"/>
                <a:cs typeface="NikoshBAN" pitchFamily="2" charset="0"/>
              </a:rPr>
              <a:t>দফা</a:t>
            </a:r>
            <a:r>
              <a:rPr lang="en-US" sz="2400" dirty="0">
                <a:latin typeface="NikoshBAN" pitchFamily="2" charset="0"/>
                <a:cs typeface="NikoshBAN" pitchFamily="2" charset="0"/>
              </a:rPr>
              <a:t> </a:t>
            </a:r>
            <a:r>
              <a:rPr lang="bn-IN" sz="2400" dirty="0" smtClean="0">
                <a:latin typeface="NikoshBAN" pitchFamily="2" charset="0"/>
                <a:cs typeface="NikoshBAN" pitchFamily="2" charset="0"/>
              </a:rPr>
              <a:t> আন্দোলন পাকিস্তানি </a:t>
            </a:r>
            <a:r>
              <a:rPr lang="en-US" sz="2400" dirty="0" err="1" smtClean="0">
                <a:latin typeface="NikoshBAN" pitchFamily="2" charset="0"/>
                <a:cs typeface="NikoshBAN" pitchFamily="2" charset="0"/>
              </a:rPr>
              <a:t>দু:শাসন</a:t>
            </a:r>
            <a:r>
              <a:rPr lang="en-US" sz="2400" dirty="0" smtClean="0">
                <a:latin typeface="NikoshBAN" pitchFamily="2" charset="0"/>
                <a:cs typeface="NikoshBAN" pitchFamily="2" charset="0"/>
              </a:rPr>
              <a:t> </a:t>
            </a:r>
            <a:r>
              <a:rPr lang="en-US" sz="2400" dirty="0">
                <a:latin typeface="NikoshBAN" pitchFamily="2" charset="0"/>
                <a:cs typeface="NikoshBAN" pitchFamily="2" charset="0"/>
              </a:rPr>
              <a:t>ও </a:t>
            </a:r>
            <a:r>
              <a:rPr lang="en-US" sz="2400" dirty="0" err="1">
                <a:latin typeface="NikoshBAN" pitchFamily="2" charset="0"/>
                <a:cs typeface="NikoshBAN" pitchFamily="2" charset="0"/>
              </a:rPr>
              <a:t>শোষনের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বিরুদ্ধে</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সংগ্রামের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শক্তি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হিসাবে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ফলে স্বাধীনতা আন্দোলনে সর্বস্তরের মানুষ</a:t>
            </a:r>
          </a:p>
          <a:p>
            <a:r>
              <a:rPr lang="bn-IN" sz="2400" dirty="0" smtClean="0">
                <a:latin typeface="NikoshBAN" pitchFamily="2" charset="0"/>
                <a:cs typeface="NikoshBAN" pitchFamily="2" charset="0"/>
              </a:rPr>
              <a:t>অংশগ্রহন করে বাংলাদেশকে স্বাধীন করেছে।</a:t>
            </a:r>
            <a:endParaRPr lang="bn-BD" sz="2400" dirty="0">
              <a:latin typeface="NikoshBAN" pitchFamily="2" charset="0"/>
              <a:cs typeface="NikoshBAN" pitchFamily="2" charset="0"/>
            </a:endParaRPr>
          </a:p>
          <a:p>
            <a:r>
              <a:rPr lang="en-US" sz="2400" dirty="0">
                <a:latin typeface="NikoshBAN" pitchFamily="2" charset="0"/>
                <a:cs typeface="NikoshBAN" pitchFamily="2" charset="0"/>
              </a:rPr>
              <a:t> </a:t>
            </a:r>
            <a:r>
              <a:rPr lang="en-US" sz="2400" dirty="0" smtClean="0">
                <a:latin typeface="NikoshBAN" pitchFamily="2" charset="0"/>
                <a:cs typeface="NikoshBAN" pitchFamily="2" charset="0"/>
              </a:rPr>
              <a:t>    </a:t>
            </a:r>
            <a:r>
              <a:rPr lang="bn-IN" sz="2400" b="1" dirty="0" smtClean="0">
                <a:solidFill>
                  <a:srgbClr val="FF0000"/>
                </a:solidFill>
                <a:latin typeface="NikoshBAN" pitchFamily="2" charset="0"/>
                <a:cs typeface="NikoshBAN" pitchFamily="2" charset="0"/>
              </a:rPr>
              <a:t>৪।</a:t>
            </a:r>
            <a:r>
              <a:rPr lang="en-US" sz="2400" dirty="0">
                <a:latin typeface="NikoshBAN" pitchFamily="2" charset="0"/>
                <a:cs typeface="NikoshBAN" pitchFamily="2" charset="0"/>
              </a:rPr>
              <a:t>৬ </a:t>
            </a:r>
            <a:r>
              <a:rPr lang="en-US" sz="2400" dirty="0" err="1">
                <a:latin typeface="NikoshBAN" pitchFamily="2" charset="0"/>
                <a:cs typeface="NikoshBAN" pitchFamily="2" charset="0"/>
              </a:rPr>
              <a:t>দফার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মধ্যেমে</a:t>
            </a:r>
            <a:r>
              <a:rPr lang="en-US" sz="2400" dirty="0">
                <a:latin typeface="NikoshBAN" pitchFamily="2" charset="0"/>
                <a:cs typeface="NikoshBAN" pitchFamily="2" charset="0"/>
              </a:rPr>
              <a:t> </a:t>
            </a:r>
            <a:r>
              <a:rPr lang="bn-BD" sz="2400" dirty="0">
                <a:latin typeface="NikoshBAN" pitchFamily="2" charset="0"/>
                <a:cs typeface="NikoshBAN" pitchFamily="2" charset="0"/>
              </a:rPr>
              <a:t>বঙ্গবন্ধুর </a:t>
            </a:r>
            <a:r>
              <a:rPr lang="bn-BD" sz="2400" dirty="0" smtClean="0">
                <a:latin typeface="NikoshBAN" pitchFamily="2" charset="0"/>
                <a:cs typeface="NikoshBAN" pitchFamily="2" charset="0"/>
              </a:rPr>
              <a:t>ক্যারিশম</a:t>
            </a:r>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টিক </a:t>
            </a:r>
            <a:r>
              <a:rPr lang="bn-BD" sz="2400" dirty="0">
                <a:latin typeface="NikoshBAN" pitchFamily="2" charset="0"/>
                <a:cs typeface="NikoshBAN" pitchFamily="2" charset="0"/>
              </a:rPr>
              <a:t>নেতৃত্বের সূচনা</a:t>
            </a:r>
            <a:r>
              <a:rPr lang="bn-IN" sz="2400" dirty="0">
                <a:latin typeface="NikoshBAN" pitchFamily="2" charset="0"/>
                <a:cs typeface="NikoshBAN" pitchFamily="2" charset="0"/>
              </a:rPr>
              <a:t> হয়।</a:t>
            </a:r>
            <a:r>
              <a:rPr lang="en-US" sz="2400" dirty="0">
                <a:latin typeface="NikoshBAN" pitchFamily="2" charset="0"/>
                <a:cs typeface="NikoshBAN" pitchFamily="2" charset="0"/>
              </a:rPr>
              <a:t> </a:t>
            </a:r>
            <a:endParaRPr lang="bn-BD" sz="2400" dirty="0">
              <a:latin typeface="NikoshBAN" pitchFamily="2" charset="0"/>
              <a:cs typeface="NikoshBAN" pitchFamily="2" charset="0"/>
            </a:endParaRPr>
          </a:p>
          <a:p>
            <a:pPr>
              <a:buFontTx/>
              <a:buNone/>
            </a:pPr>
            <a:endParaRPr lang="bn-BD" sz="2800" dirty="0">
              <a:latin typeface="NikoshBAN" pitchFamily="2" charset="0"/>
              <a:cs typeface="NikoshBAN" pitchFamily="2" charset="0"/>
            </a:endParaRPr>
          </a:p>
          <a:p>
            <a:pPr>
              <a:buFontTx/>
              <a:buNone/>
            </a:pPr>
            <a:endParaRPr lang="bn-BD" sz="2800" dirty="0">
              <a:latin typeface="NikoshBAN" pitchFamily="2" charset="0"/>
              <a:cs typeface="NikoshBAN" pitchFamily="2" charset="0"/>
            </a:endParaRPr>
          </a:p>
        </p:txBody>
      </p:sp>
    </p:spTree>
    <p:extLst>
      <p:ext uri="{BB962C8B-B14F-4D97-AF65-F5344CB8AC3E}">
        <p14:creationId xmlns:p14="http://schemas.microsoft.com/office/powerpoint/2010/main" val="13772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39003" cy="6858000"/>
          </a:xfrm>
          <a:prstGeom prst="rect">
            <a:avLst/>
          </a:prstGeom>
        </p:spPr>
      </p:pic>
      <p:sp>
        <p:nvSpPr>
          <p:cNvPr id="3" name="Rectangle 2"/>
          <p:cNvSpPr/>
          <p:nvPr/>
        </p:nvSpPr>
        <p:spPr>
          <a:xfrm>
            <a:off x="1928813" y="642938"/>
            <a:ext cx="5529262" cy="1300162"/>
          </a:xfrm>
          <a:prstGeom prst="rect">
            <a:avLst/>
          </a:prstGeom>
          <a:noFill/>
        </p:spPr>
        <p:txBody>
          <a:bodyPr wrap="none" lIns="68580" tIns="34290" rIns="68580" bIns="34290" numCol="1">
            <a:prstTxWarp prst="textDeflateBottom">
              <a:avLst/>
            </a:prstTxWarp>
            <a:spAutoFit/>
          </a:bodyPr>
          <a:lstStyle/>
          <a:p>
            <a:pPr algn="ctr"/>
            <a:r>
              <a:rPr lang="bn-IN" sz="4050" b="1" i="1" u="sng" dirty="0">
                <a:ln w="22225">
                  <a:solidFill>
                    <a:schemeClr val="accent2"/>
                  </a:solidFill>
                  <a:prstDash val="solid"/>
                </a:ln>
                <a:solidFill>
                  <a:srgbClr val="FF33CC"/>
                </a:solidFill>
                <a:latin typeface="NikoshBAN" panose="02000000000000000000" pitchFamily="2" charset="0"/>
                <a:cs typeface="NikoshBAN" panose="02000000000000000000" pitchFamily="2" charset="0"/>
              </a:rPr>
              <a:t>পাঠ</a:t>
            </a:r>
            <a:r>
              <a:rPr lang="bn-IN" sz="4050" b="1" i="1" u="sng"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IN" sz="4050" b="1" i="1" u="sng" dirty="0">
                <a:ln w="22225">
                  <a:solidFill>
                    <a:schemeClr val="accent2"/>
                  </a:solidFill>
                  <a:prstDash val="solid"/>
                </a:ln>
                <a:solidFill>
                  <a:schemeClr val="bg2">
                    <a:lumMod val="25000"/>
                  </a:schemeClr>
                </a:solidFill>
                <a:latin typeface="NikoshBAN" panose="02000000000000000000" pitchFamily="2" charset="0"/>
                <a:cs typeface="NikoshBAN" panose="02000000000000000000" pitchFamily="2" charset="0"/>
              </a:rPr>
              <a:t>পরি</a:t>
            </a:r>
            <a:r>
              <a:rPr lang="bn-IN" sz="4050" b="1" i="1" u="sng" dirty="0">
                <a:ln w="22225">
                  <a:solidFill>
                    <a:schemeClr val="accent2"/>
                  </a:solidFill>
                  <a:prstDash val="solid"/>
                </a:ln>
                <a:solidFill>
                  <a:srgbClr val="C00000"/>
                </a:solidFill>
                <a:latin typeface="NikoshBAN" panose="02000000000000000000" pitchFamily="2" charset="0"/>
                <a:cs typeface="NikoshBAN" panose="02000000000000000000" pitchFamily="2" charset="0"/>
              </a:rPr>
              <a:t>চিতি</a:t>
            </a:r>
            <a:endParaRPr lang="en-US" sz="4050" b="1" i="1" u="sng" dirty="0">
              <a:ln w="22225">
                <a:solidFill>
                  <a:schemeClr val="accent2"/>
                </a:solidFill>
                <a:prstDash val="solid"/>
              </a:ln>
              <a:solidFill>
                <a:srgbClr val="C00000"/>
              </a:solidFill>
              <a:latin typeface="NikoshBAN" panose="02000000000000000000" pitchFamily="2" charset="0"/>
              <a:cs typeface="NikoshBAN" panose="02000000000000000000" pitchFamily="2" charset="0"/>
            </a:endParaRPr>
          </a:p>
        </p:txBody>
      </p:sp>
      <p:sp>
        <p:nvSpPr>
          <p:cNvPr id="4" name="Rectangle 3"/>
          <p:cNvSpPr/>
          <p:nvPr/>
        </p:nvSpPr>
        <p:spPr>
          <a:xfrm>
            <a:off x="429491" y="2314575"/>
            <a:ext cx="8382000" cy="3905254"/>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002060"/>
                </a:solidFill>
                <a:latin typeface="NikoshBAN" panose="02000000000000000000" pitchFamily="2" charset="0"/>
                <a:cs typeface="NikoshBAN" panose="02000000000000000000" pitchFamily="2" charset="0"/>
              </a:rPr>
              <a:t>শ্রেনীঃ- একাদশ-দ্বাদশ</a:t>
            </a:r>
            <a:endParaRPr lang="bn-IN" sz="4050" b="1" dirty="0">
              <a:ln/>
              <a:solidFill>
                <a:srgbClr val="002060"/>
              </a:solidFill>
              <a:latin typeface="NikoshBAN" panose="02000000000000000000" pitchFamily="2" charset="0"/>
              <a:cs typeface="NikoshBAN" panose="02000000000000000000" pitchFamily="2" charset="0"/>
            </a:endParaRPr>
          </a:p>
          <a:p>
            <a:pPr algn="just"/>
            <a:r>
              <a:rPr lang="bn-IN" sz="4050" b="1" dirty="0" smtClean="0">
                <a:ln/>
                <a:solidFill>
                  <a:srgbClr val="FF33CC"/>
                </a:solidFill>
                <a:latin typeface="NikoshBAN" panose="02000000000000000000" pitchFamily="2" charset="0"/>
                <a:cs typeface="NikoshBAN" panose="02000000000000000000" pitchFamily="2" charset="0"/>
              </a:rPr>
              <a:t>      বিষয়ঃ- সমাজবিজ্ঞান</a:t>
            </a:r>
            <a:endParaRPr lang="bn-IN" sz="4050" b="1" dirty="0">
              <a:ln/>
              <a:solidFill>
                <a:srgbClr val="FF33CC"/>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    অধ্যায়ঃ</a:t>
            </a:r>
            <a:r>
              <a:rPr lang="bn-IN" sz="4050" b="1" dirty="0" smtClean="0">
                <a:ln/>
                <a:solidFill>
                  <a:srgbClr val="00B0F0"/>
                </a:solidFill>
                <a:latin typeface="NikoshBAN" panose="02000000000000000000" pitchFamily="2" charset="0"/>
                <a:cs typeface="NikoshBAN" panose="02000000000000000000" pitchFamily="2" charset="0"/>
              </a:rPr>
              <a:t>-</a:t>
            </a:r>
            <a:r>
              <a:rPr lang="en-US" sz="4050" b="1" dirty="0" err="1" smtClean="0">
                <a:ln/>
                <a:solidFill>
                  <a:srgbClr val="00B0F0"/>
                </a:solidFill>
                <a:latin typeface="NikoshBAN" panose="02000000000000000000" pitchFamily="2" charset="0"/>
                <a:cs typeface="NikoshBAN" panose="02000000000000000000" pitchFamily="2" charset="0"/>
              </a:rPr>
              <a:t>পঞ্চম</a:t>
            </a:r>
            <a:r>
              <a:rPr lang="en-US" sz="4050" dirty="0">
                <a:ln/>
                <a:solidFill>
                  <a:srgbClr val="163AA9"/>
                </a:solidFill>
                <a:latin typeface="NikoshBAN" panose="02000000000000000000" pitchFamily="2" charset="0"/>
                <a:cs typeface="NikoshBAN" panose="02000000000000000000" pitchFamily="2" charset="0"/>
              </a:rPr>
              <a:t> [ </a:t>
            </a:r>
            <a:r>
              <a:rPr lang="en-US" sz="4050" dirty="0" err="1">
                <a:ln/>
                <a:solidFill>
                  <a:srgbClr val="163AA9"/>
                </a:solidFill>
                <a:latin typeface="NikoshBAN" panose="02000000000000000000" pitchFamily="2" charset="0"/>
                <a:cs typeface="NikoshBAN" panose="02000000000000000000" pitchFamily="2" charset="0"/>
              </a:rPr>
              <a:t>বাংলাদেশের</a:t>
            </a:r>
            <a:r>
              <a:rPr lang="en-US" sz="4050" dirty="0">
                <a:ln/>
                <a:solidFill>
                  <a:srgbClr val="163AA9"/>
                </a:solidFill>
                <a:latin typeface="NikoshBAN" panose="02000000000000000000" pitchFamily="2" charset="0"/>
                <a:cs typeface="NikoshBAN" panose="02000000000000000000" pitchFamily="2" charset="0"/>
              </a:rPr>
              <a:t> </a:t>
            </a:r>
            <a:r>
              <a:rPr lang="en-US" sz="4050" dirty="0" err="1">
                <a:ln/>
                <a:solidFill>
                  <a:srgbClr val="163AA9"/>
                </a:solidFill>
                <a:latin typeface="NikoshBAN" panose="02000000000000000000" pitchFamily="2" charset="0"/>
                <a:cs typeface="NikoshBAN" panose="02000000000000000000" pitchFamily="2" charset="0"/>
              </a:rPr>
              <a:t>অভ্যুদয়ের</a:t>
            </a:r>
            <a:r>
              <a:rPr lang="en-US" sz="4050" dirty="0">
                <a:ln/>
                <a:solidFill>
                  <a:srgbClr val="163AA9"/>
                </a:solidFill>
                <a:latin typeface="NikoshBAN" panose="02000000000000000000" pitchFamily="2" charset="0"/>
                <a:cs typeface="NikoshBAN" panose="02000000000000000000" pitchFamily="2" charset="0"/>
              </a:rPr>
              <a:t> </a:t>
            </a:r>
            <a:r>
              <a:rPr lang="en-US" sz="4050" dirty="0" err="1">
                <a:ln/>
                <a:solidFill>
                  <a:srgbClr val="163AA9"/>
                </a:solidFill>
                <a:latin typeface="NikoshBAN" panose="02000000000000000000" pitchFamily="2" charset="0"/>
                <a:cs typeface="NikoshBAN" panose="02000000000000000000" pitchFamily="2" charset="0"/>
              </a:rPr>
              <a:t>সামাজিক</a:t>
            </a:r>
            <a:r>
              <a:rPr lang="en-US" sz="4050" dirty="0">
                <a:ln/>
                <a:solidFill>
                  <a:srgbClr val="163AA9"/>
                </a:solidFill>
                <a:latin typeface="NikoshBAN" panose="02000000000000000000" pitchFamily="2" charset="0"/>
                <a:cs typeface="NikoshBAN" panose="02000000000000000000" pitchFamily="2" charset="0"/>
              </a:rPr>
              <a:t> </a:t>
            </a:r>
            <a:r>
              <a:rPr lang="en-US" sz="4050" dirty="0" err="1">
                <a:ln/>
                <a:solidFill>
                  <a:srgbClr val="163AA9"/>
                </a:solidFill>
                <a:latin typeface="NikoshBAN" panose="02000000000000000000" pitchFamily="2" charset="0"/>
                <a:cs typeface="NikoshBAN" panose="02000000000000000000" pitchFamily="2" charset="0"/>
              </a:rPr>
              <a:t>প্রেক্ষাপট</a:t>
            </a:r>
            <a:r>
              <a:rPr lang="en-US" sz="4050" dirty="0">
                <a:ln/>
                <a:solidFill>
                  <a:srgbClr val="163AA9"/>
                </a:solidFill>
                <a:latin typeface="NikoshBAN" panose="02000000000000000000" pitchFamily="2" charset="0"/>
                <a:cs typeface="NikoshBAN" panose="02000000000000000000" pitchFamily="2" charset="0"/>
              </a:rPr>
              <a:t>]</a:t>
            </a:r>
            <a:endParaRPr lang="en-US" sz="4050" b="1" dirty="0">
              <a:ln/>
              <a:solidFill>
                <a:srgbClr val="00B0F0"/>
              </a:solidFill>
              <a:latin typeface="NikoshBAN" panose="02000000000000000000" pitchFamily="2" charset="0"/>
              <a:cs typeface="NikoshBAN" panose="02000000000000000000" pitchFamily="2" charset="0"/>
            </a:endParaRPr>
          </a:p>
          <a:p>
            <a:pPr algn="just"/>
            <a:r>
              <a:rPr lang="en-US"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FF0000"/>
                </a:solidFill>
                <a:latin typeface="NikoshBAN" panose="02000000000000000000" pitchFamily="2" charset="0"/>
                <a:cs typeface="NikoshBAN" panose="02000000000000000000" pitchFamily="2" charset="0"/>
              </a:rPr>
              <a:t>পাঠঃ- </a:t>
            </a:r>
            <a:r>
              <a:rPr lang="en-US" sz="4050" b="1" dirty="0" smtClean="0">
                <a:ln/>
                <a:solidFill>
                  <a:srgbClr val="FF0000"/>
                </a:solidFill>
                <a:latin typeface="NikoshBAN" panose="02000000000000000000" pitchFamily="2" charset="0"/>
                <a:cs typeface="NikoshBAN" panose="02000000000000000000" pitchFamily="2" charset="0"/>
              </a:rPr>
              <a:t>৯ ও ১০</a:t>
            </a:r>
            <a:endParaRPr lang="bn-IN" sz="4050" dirty="0">
              <a:ln/>
              <a:solidFill>
                <a:srgbClr val="FF0000"/>
              </a:solidFill>
              <a:latin typeface="NikoshBAN" panose="02000000000000000000" pitchFamily="2" charset="0"/>
              <a:cs typeface="NikoshBAN" panose="02000000000000000000" pitchFamily="2" charset="0"/>
            </a:endParaRPr>
          </a:p>
          <a:p>
            <a:pPr algn="just"/>
            <a:r>
              <a:rPr lang="en-US"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00B050"/>
                </a:solidFill>
                <a:latin typeface="NikoshBAN" panose="02000000000000000000" pitchFamily="2" charset="0"/>
                <a:cs typeface="NikoshBAN" panose="02000000000000000000" pitchFamily="2" charset="0"/>
              </a:rPr>
              <a:t>তারিখঃ- </a:t>
            </a:r>
            <a:r>
              <a:rPr lang="en-US" sz="4050" b="1" dirty="0" smtClean="0">
                <a:ln/>
                <a:solidFill>
                  <a:srgbClr val="00B050"/>
                </a:solidFill>
                <a:latin typeface="NikoshBAN" panose="02000000000000000000" pitchFamily="2" charset="0"/>
                <a:cs typeface="NikoshBAN" panose="02000000000000000000" pitchFamily="2" charset="0"/>
              </a:rPr>
              <a:t>১০/১২/২০১৮</a:t>
            </a:r>
            <a:r>
              <a:rPr lang="bn-IN" sz="4050" b="1" dirty="0" smtClean="0">
                <a:ln/>
                <a:solidFill>
                  <a:srgbClr val="00B050"/>
                </a:solidFill>
                <a:latin typeface="NikoshBAN" panose="02000000000000000000" pitchFamily="2" charset="0"/>
                <a:cs typeface="NikoshBAN" panose="02000000000000000000" pitchFamily="2" charset="0"/>
              </a:rPr>
              <a:t>ইং</a:t>
            </a:r>
            <a:endParaRPr lang="en-US" sz="4050" b="1" dirty="0">
              <a:ln/>
              <a:solidFill>
                <a:srgbClr val="00B050"/>
              </a:solidFill>
              <a:latin typeface="NikoshBAN" panose="02000000000000000000" pitchFamily="2" charset="0"/>
              <a:cs typeface="NikoshBAN" panose="02000000000000000000" pitchFamily="2" charset="0"/>
            </a:endParaRPr>
          </a:p>
        </p:txBody>
      </p:sp>
      <p:sp>
        <p:nvSpPr>
          <p:cNvPr id="8" name="Date Placeholder 7"/>
          <p:cNvSpPr>
            <a:spLocks noGrp="1"/>
          </p:cNvSpPr>
          <p:nvPr>
            <p:ph type="dt" sz="half" idx="10"/>
          </p:nvPr>
        </p:nvSpPr>
        <p:spPr>
          <a:xfrm>
            <a:off x="6456244" y="5933271"/>
            <a:ext cx="2057400" cy="365125"/>
          </a:xfrm>
        </p:spPr>
        <p:txBody>
          <a:bodyPr/>
          <a:lstStyle/>
          <a:p>
            <a:pPr algn="ctr"/>
            <a:r>
              <a:rPr lang="bn-IN" dirty="0" smtClean="0"/>
              <a:t>১০/০৮/২০১৭</a:t>
            </a:r>
            <a:endParaRPr lang="en-US" dirty="0"/>
          </a:p>
        </p:txBody>
      </p:sp>
      <p:sp>
        <p:nvSpPr>
          <p:cNvPr id="9" name="Slide Number Placeholder 8"/>
          <p:cNvSpPr>
            <a:spLocks noGrp="1"/>
          </p:cNvSpPr>
          <p:nvPr>
            <p:ph type="sldNum" sz="quarter" idx="12"/>
          </p:nvPr>
        </p:nvSpPr>
        <p:spPr/>
        <p:txBody>
          <a:bodyPr/>
          <a:lstStyle/>
          <a:p>
            <a:fld id="{0326DCB2-0D2E-482A-BA28-6474889EE5EA}" type="slidenum">
              <a:rPr lang="en-US" smtClean="0"/>
              <a:t>3</a:t>
            </a:fld>
            <a:endParaRPr lang="en-US"/>
          </a:p>
        </p:txBody>
      </p:sp>
    </p:spTree>
    <p:extLst>
      <p:ext uri="{BB962C8B-B14F-4D97-AF65-F5344CB8AC3E}">
        <p14:creationId xmlns:p14="http://schemas.microsoft.com/office/powerpoint/2010/main" val="18372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30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63634" y="581890"/>
            <a:ext cx="2535382" cy="769441"/>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দলীয় কাজ</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443345" y="1856509"/>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smtClean="0">
                <a:latin typeface="NikoshBAN" panose="02000000000000000000" pitchFamily="2" charset="0"/>
                <a:cs typeface="NikoshBAN" panose="02000000000000000000" pitchFamily="2" charset="0"/>
              </a:rPr>
              <a:t>ক দলঃ</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387926" y="3325088"/>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a:latin typeface="NikoshBAN" panose="02000000000000000000" pitchFamily="2" charset="0"/>
                <a:cs typeface="NikoshBAN" panose="02000000000000000000" pitchFamily="2" charset="0"/>
              </a:rPr>
              <a:t>খ</a:t>
            </a:r>
            <a:r>
              <a:rPr lang="bn-IN" sz="4800" dirty="0" smtClean="0">
                <a:latin typeface="NikoshBAN" panose="02000000000000000000" pitchFamily="2" charset="0"/>
                <a:cs typeface="NikoshBAN" panose="02000000000000000000" pitchFamily="2" charset="0"/>
              </a:rPr>
              <a:t> দলঃ</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401780" y="4973781"/>
            <a:ext cx="1676400" cy="830997"/>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4800" dirty="0" smtClean="0">
                <a:latin typeface="NikoshBAN" panose="02000000000000000000" pitchFamily="2" charset="0"/>
                <a:cs typeface="NikoshBAN" panose="02000000000000000000" pitchFamily="2" charset="0"/>
              </a:rPr>
              <a:t>গ দলঃ</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175161" y="1953493"/>
            <a:ext cx="6580910" cy="646331"/>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3600" dirty="0" smtClean="0">
                <a:latin typeface="NikoshBAN" panose="02000000000000000000" pitchFamily="2" charset="0"/>
                <a:cs typeface="NikoshBAN" panose="02000000000000000000" pitchFamily="2" charset="0"/>
              </a:rPr>
              <a:t>‘ছয় দফা’আন্দোলনের প্রেক্ষাপট ব্যাখ্যা কর।</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2119741" y="3422073"/>
            <a:ext cx="6705604" cy="646331"/>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3600" dirty="0" smtClean="0">
                <a:latin typeface="NikoshBAN" panose="02000000000000000000" pitchFamily="2" charset="0"/>
                <a:cs typeface="NikoshBAN" panose="02000000000000000000" pitchFamily="2" charset="0"/>
              </a:rPr>
              <a:t>‘ছয় দফা কর্মসূচীর’সামাজিক গুরুত্ব ব্যাখ্যা কর।</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2133599" y="4821380"/>
            <a:ext cx="6650183" cy="1077218"/>
          </a:xfrm>
          <a:prstGeom prst="rect">
            <a:avLst/>
          </a:prstGeom>
          <a:solidFill>
            <a:schemeClr val="bg1"/>
          </a:solidFill>
          <a:ln w="38100">
            <a:solidFill>
              <a:srgbClr val="FDC5F5"/>
            </a:solidFill>
          </a:ln>
          <a:scene3d>
            <a:camera prst="orthographicFront"/>
            <a:lightRig rig="threePt" dir="t"/>
          </a:scene3d>
          <a:sp3d>
            <a:bevelT prst="relaxedInset"/>
          </a:sp3d>
        </p:spPr>
        <p:txBody>
          <a:bodyPr wrap="square" rtlCol="0">
            <a:spAutoFit/>
          </a:bodyPr>
          <a:lstStyle/>
          <a:p>
            <a:r>
              <a:rPr lang="bn-IN" sz="3200" dirty="0">
                <a:latin typeface="NikoshBAN" panose="02000000000000000000" pitchFamily="2" charset="0"/>
                <a:cs typeface="NikoshBAN" panose="02000000000000000000" pitchFamily="2" charset="0"/>
              </a:rPr>
              <a:t>‘ছয় দফা </a:t>
            </a:r>
            <a:r>
              <a:rPr lang="bn-IN" sz="3200" dirty="0" smtClean="0">
                <a:latin typeface="NikoshBAN" panose="02000000000000000000" pitchFamily="2" charset="0"/>
                <a:cs typeface="NikoshBAN" panose="02000000000000000000" pitchFamily="2" charset="0"/>
              </a:rPr>
              <a:t>কর্মসূচী’কে জাতীয় মুক্তির সনদ বলা হয় কেন?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3666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408219" y="471055"/>
            <a:ext cx="2632363" cy="1015663"/>
          </a:xfrm>
          <a:prstGeom prst="rect">
            <a:avLst/>
          </a:prstGeom>
          <a:solidFill>
            <a:schemeClr val="bg1"/>
          </a:solidFill>
          <a:ln w="76200">
            <a:solidFill>
              <a:srgbClr val="00B0F0"/>
            </a:solidFill>
          </a:ln>
          <a:scene3d>
            <a:camera prst="orthographicFront"/>
            <a:lightRig rig="threePt" dir="t"/>
          </a:scene3d>
          <a:sp3d>
            <a:bevelT prst="slope"/>
          </a:sp3d>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মূল্যায়ন</a:t>
            </a:r>
            <a:endParaRPr lang="en-US" sz="6000" dirty="0">
              <a:latin typeface="NikoshBAN" panose="02000000000000000000" pitchFamily="2" charset="0"/>
              <a:cs typeface="NikoshBAN" panose="02000000000000000000" pitchFamily="2" charset="0"/>
            </a:endParaRPr>
          </a:p>
        </p:txBody>
      </p:sp>
      <p:sp>
        <p:nvSpPr>
          <p:cNvPr id="8" name="TextBox 7"/>
          <p:cNvSpPr txBox="1"/>
          <p:nvPr/>
        </p:nvSpPr>
        <p:spPr>
          <a:xfrm>
            <a:off x="387927" y="1717964"/>
            <a:ext cx="8409709" cy="4401205"/>
          </a:xfrm>
          <a:prstGeom prst="rect">
            <a:avLst/>
          </a:prstGeom>
          <a:solidFill>
            <a:schemeClr val="bg1"/>
          </a:solidFill>
          <a:ln w="28575">
            <a:solidFill>
              <a:srgbClr val="FF33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r>
              <a:rPr lang="bn-IN" sz="4000" dirty="0" smtClean="0">
                <a:latin typeface="NikoshBAN" panose="02000000000000000000" pitchFamily="2" charset="0"/>
                <a:cs typeface="NikoshBAN" panose="02000000000000000000" pitchFamily="2" charset="0"/>
              </a:rPr>
              <a:t>১। ‘ছয় দফা কর্মসূচীর’উত্থাপক কে ছিল?</a:t>
            </a:r>
          </a:p>
          <a:p>
            <a:r>
              <a:rPr lang="bn-IN" sz="4000" dirty="0" smtClean="0">
                <a:latin typeface="NikoshBAN" panose="02000000000000000000" pitchFamily="2" charset="0"/>
                <a:cs typeface="NikoshBAN" panose="02000000000000000000" pitchFamily="2" charset="0"/>
              </a:rPr>
              <a:t>২।কোথায় </a:t>
            </a:r>
            <a:r>
              <a:rPr lang="bn-IN" sz="4000" dirty="0">
                <a:latin typeface="NikoshBAN" panose="02000000000000000000" pitchFamily="2" charset="0"/>
                <a:cs typeface="NikoshBAN" panose="02000000000000000000" pitchFamily="2" charset="0"/>
              </a:rPr>
              <a:t>‘ছয় দফা </a:t>
            </a:r>
            <a:r>
              <a:rPr lang="bn-IN" sz="4000" dirty="0" smtClean="0">
                <a:latin typeface="NikoshBAN" panose="02000000000000000000" pitchFamily="2" charset="0"/>
                <a:cs typeface="NikoshBAN" panose="02000000000000000000" pitchFamily="2" charset="0"/>
              </a:rPr>
              <a:t>কর্মসূচী’উপস্থাপন করা হয়?</a:t>
            </a:r>
          </a:p>
          <a:p>
            <a:r>
              <a:rPr lang="bn-IN" sz="4000" dirty="0" smtClean="0">
                <a:latin typeface="NikoshBAN" panose="02000000000000000000" pitchFamily="2" charset="0"/>
                <a:cs typeface="NikoshBAN" panose="02000000000000000000" pitchFamily="2" charset="0"/>
              </a:rPr>
              <a:t>৩।কোন তারিখে ঐতিহাসিক </a:t>
            </a:r>
            <a:r>
              <a:rPr lang="bn-IN" sz="4000" dirty="0">
                <a:latin typeface="NikoshBAN" panose="02000000000000000000" pitchFamily="2" charset="0"/>
                <a:cs typeface="NikoshBAN" panose="02000000000000000000" pitchFamily="2" charset="0"/>
              </a:rPr>
              <a:t>‘ছয় দফা </a:t>
            </a:r>
            <a:r>
              <a:rPr lang="bn-IN" sz="4000" dirty="0" smtClean="0">
                <a:latin typeface="NikoshBAN" panose="02000000000000000000" pitchFamily="2" charset="0"/>
                <a:cs typeface="NikoshBAN" panose="02000000000000000000" pitchFamily="2" charset="0"/>
              </a:rPr>
              <a:t>কর্মসূচী’উত্থাপন করা হয়?</a:t>
            </a:r>
          </a:p>
          <a:p>
            <a:r>
              <a:rPr lang="bn-IN" sz="4000" dirty="0" smtClean="0">
                <a:latin typeface="NikoshBAN" panose="02000000000000000000" pitchFamily="2" charset="0"/>
                <a:cs typeface="NikoshBAN" panose="02000000000000000000" pitchFamily="2" charset="0"/>
              </a:rPr>
              <a:t>৪।</a:t>
            </a:r>
            <a:r>
              <a:rPr lang="bn-IN" sz="4000" dirty="0">
                <a:latin typeface="NikoshBAN" panose="02000000000000000000" pitchFamily="2" charset="0"/>
                <a:cs typeface="NikoshBAN" panose="02000000000000000000" pitchFamily="2" charset="0"/>
              </a:rPr>
              <a:t>‘ছয় দফা </a:t>
            </a:r>
            <a:r>
              <a:rPr lang="bn-IN" sz="4000" dirty="0" smtClean="0">
                <a:latin typeface="NikoshBAN" panose="02000000000000000000" pitchFamily="2" charset="0"/>
                <a:cs typeface="NikoshBAN" panose="02000000000000000000" pitchFamily="2" charset="0"/>
              </a:rPr>
              <a:t>কর্মসূচী’তে কয়টি দফা ছিল?</a:t>
            </a:r>
          </a:p>
          <a:p>
            <a:r>
              <a:rPr lang="bn-IN" sz="4000" dirty="0" smtClean="0">
                <a:latin typeface="NikoshBAN" panose="02000000000000000000" pitchFamily="2" charset="0"/>
                <a:cs typeface="NikoshBAN" panose="02000000000000000000" pitchFamily="2" charset="0"/>
              </a:rPr>
              <a:t>৫।</a:t>
            </a:r>
            <a:r>
              <a:rPr lang="bn-IN" sz="4000" dirty="0">
                <a:latin typeface="NikoshBAN" panose="02000000000000000000" pitchFamily="2" charset="0"/>
                <a:cs typeface="NikoshBAN" panose="02000000000000000000" pitchFamily="2" charset="0"/>
              </a:rPr>
              <a:t>‘ছয় দফা </a:t>
            </a:r>
            <a:r>
              <a:rPr lang="bn-IN" sz="4000" dirty="0" smtClean="0">
                <a:latin typeface="NikoshBAN" panose="02000000000000000000" pitchFamily="2" charset="0"/>
                <a:cs typeface="NikoshBAN" panose="02000000000000000000" pitchFamily="2" charset="0"/>
              </a:rPr>
              <a:t>কর্মসূচীর’প্রথম দফা কি ছিল?</a:t>
            </a:r>
          </a:p>
          <a:p>
            <a:r>
              <a:rPr lang="bn-IN" sz="4000" dirty="0" smtClean="0">
                <a:latin typeface="NikoshBAN" panose="02000000000000000000" pitchFamily="2" charset="0"/>
                <a:cs typeface="NikoshBAN" panose="02000000000000000000" pitchFamily="2" charset="0"/>
              </a:rPr>
              <a:t>৬।</a:t>
            </a:r>
            <a:r>
              <a:rPr lang="bn-IN" sz="4000" dirty="0">
                <a:latin typeface="NikoshBAN" panose="02000000000000000000" pitchFamily="2" charset="0"/>
                <a:cs typeface="NikoshBAN" panose="02000000000000000000" pitchFamily="2" charset="0"/>
              </a:rPr>
              <a:t>‘ছয় দফা </a:t>
            </a:r>
            <a:r>
              <a:rPr lang="bn-IN" sz="4000" dirty="0" smtClean="0">
                <a:latin typeface="NikoshBAN" panose="02000000000000000000" pitchFamily="2" charset="0"/>
                <a:cs typeface="NikoshBAN" panose="02000000000000000000" pitchFamily="2" charset="0"/>
              </a:rPr>
              <a:t>কর্মসূচীর’অন্যান্য দফা সমুহ কি ছিল?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743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a:solidFill>
            <a:schemeClr val="bg1"/>
          </a:solidFill>
        </p:spPr>
      </p:pic>
      <p:sp>
        <p:nvSpPr>
          <p:cNvPr id="3" name="Rectangle 2"/>
          <p:cNvSpPr/>
          <p:nvPr/>
        </p:nvSpPr>
        <p:spPr>
          <a:xfrm>
            <a:off x="1957388" y="583900"/>
            <a:ext cx="5143500" cy="1313905"/>
          </a:xfrm>
          <a:prstGeom prst="rect">
            <a:avLst/>
          </a:prstGeom>
          <a:noFill/>
        </p:spPr>
        <p:txBody>
          <a:bodyPr wrap="none" lIns="91440" tIns="45720" rIns="91440" bIns="45720" numCol="1">
            <a:prstTxWarp prst="textCanUp">
              <a:avLst>
                <a:gd name="adj" fmla="val 71103"/>
              </a:avLst>
            </a:prstTxWarp>
            <a:spAutoFit/>
          </a:bodyPr>
          <a:lstStyle/>
          <a:p>
            <a:pPr algn="ctr"/>
            <a:r>
              <a:rPr lang="bn-IN" sz="5400" b="1" u="sng"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বাড়ীর</a:t>
            </a:r>
            <a:r>
              <a:rPr lang="bn-IN" sz="5400" b="1"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5400" b="1" u="sng"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কাজ</a:t>
            </a:r>
            <a:endParaRPr lang="en-US" sz="5400" b="1" u="sng"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79757" y="3942413"/>
            <a:ext cx="8379501" cy="369332"/>
          </a:xfrm>
          <a:prstGeom prst="rect">
            <a:avLst/>
          </a:prstGeom>
          <a:noFill/>
        </p:spPr>
        <p:txBody>
          <a:bodyPr wrap="square" rtlCol="0">
            <a:spAutoFit/>
          </a:bodyPr>
          <a:lstStyle/>
          <a:p>
            <a:endParaRPr lang="en-US" dirty="0"/>
          </a:p>
        </p:txBody>
      </p:sp>
      <p:sp>
        <p:nvSpPr>
          <p:cNvPr id="7" name="Date Placeholder 6"/>
          <p:cNvSpPr>
            <a:spLocks noGrp="1"/>
          </p:cNvSpPr>
          <p:nvPr>
            <p:ph type="dt" sz="half" idx="10"/>
          </p:nvPr>
        </p:nvSpPr>
        <p:spPr/>
        <p:txBody>
          <a:bodyPr/>
          <a:lstStyle/>
          <a:p>
            <a:fld id="{00BB5826-D6C6-4530-B9D1-11FE26F9B3DD}" type="datetime1">
              <a:rPr lang="en-US" smtClean="0"/>
              <a:t>10/10/2019</a:t>
            </a:fld>
            <a:endParaRPr lang="en-US"/>
          </a:p>
        </p:txBody>
      </p:sp>
      <p:sp>
        <p:nvSpPr>
          <p:cNvPr id="8" name="Slide Number Placeholder 7"/>
          <p:cNvSpPr>
            <a:spLocks noGrp="1"/>
          </p:cNvSpPr>
          <p:nvPr>
            <p:ph type="sldNum" sz="quarter" idx="12"/>
          </p:nvPr>
        </p:nvSpPr>
        <p:spPr/>
        <p:txBody>
          <a:bodyPr/>
          <a:lstStyle/>
          <a:p>
            <a:fld id="{0326DCB2-0D2E-482A-BA28-6474889EE5EA}" type="slidenum">
              <a:rPr lang="en-US" smtClean="0"/>
              <a:t>32</a:t>
            </a:fld>
            <a:endParaRPr lang="en-US"/>
          </a:p>
        </p:txBody>
      </p:sp>
      <p:graphicFrame>
        <p:nvGraphicFramePr>
          <p:cNvPr id="11" name="Diagram 10"/>
          <p:cNvGraphicFramePr/>
          <p:nvPr>
            <p:extLst>
              <p:ext uri="{D42A27DB-BD31-4B8C-83A1-F6EECF244321}">
                <p14:modId xmlns:p14="http://schemas.microsoft.com/office/powerpoint/2010/main" val="320988173"/>
              </p:ext>
            </p:extLst>
          </p:nvPr>
        </p:nvGraphicFramePr>
        <p:xfrm>
          <a:off x="249382" y="2543175"/>
          <a:ext cx="8672945" cy="227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94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F0D771-EA70-4E18-A7B8-E741DB248DE2}" type="datetime1">
              <a:rPr lang="en-US" smtClean="0"/>
              <a:t>10/10/2019</a:t>
            </a:fld>
            <a:endParaRPr lang="en-US"/>
          </a:p>
        </p:txBody>
      </p:sp>
      <p:sp>
        <p:nvSpPr>
          <p:cNvPr id="5" name="Slide Number Placeholder 4"/>
          <p:cNvSpPr>
            <a:spLocks noGrp="1"/>
          </p:cNvSpPr>
          <p:nvPr>
            <p:ph type="sldNum" sz="quarter" idx="12"/>
          </p:nvPr>
        </p:nvSpPr>
        <p:spPr/>
        <p:txBody>
          <a:bodyPr/>
          <a:lstStyle/>
          <a:p>
            <a:fld id="{0326DCB2-0D2E-482A-BA28-6474889EE5EA}" type="slidenum">
              <a:rPr lang="en-US" smtClean="0"/>
              <a:t>33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6"/>
          <p:cNvSpPr/>
          <p:nvPr/>
        </p:nvSpPr>
        <p:spPr>
          <a:xfrm>
            <a:off x="957575" y="150125"/>
            <a:ext cx="6629088" cy="2307325"/>
          </a:xfrm>
          <a:prstGeom prst="rect">
            <a:avLst/>
          </a:prstGeom>
          <a:noFill/>
        </p:spPr>
        <p:txBody>
          <a:bodyPr wrap="none" lIns="91440" tIns="45720" rIns="91440" bIns="45720">
            <a:prstTxWarp prst="textDeflateBottom">
              <a:avLst/>
            </a:prstTxWarp>
            <a:spAutoFit/>
          </a:bodyPr>
          <a:lstStyle/>
          <a:p>
            <a:pPr algn="ctr"/>
            <a:r>
              <a:rPr lang="bn-IN" sz="7200" b="1"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 কে ধন্যবাদ</a:t>
            </a:r>
            <a:endParaRPr lang="en-US" sz="7200" b="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6749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159067"/>
            <a:ext cx="9567081" cy="7342496"/>
          </a:xfrm>
          <a:prstGeom prst="rect">
            <a:avLst/>
          </a:prstGeom>
        </p:spPr>
      </p:pic>
      <p:graphicFrame>
        <p:nvGraphicFramePr>
          <p:cNvPr id="7" name="Diagram 6"/>
          <p:cNvGraphicFramePr/>
          <p:nvPr>
            <p:extLst>
              <p:ext uri="{D42A27DB-BD31-4B8C-83A1-F6EECF244321}">
                <p14:modId xmlns:p14="http://schemas.microsoft.com/office/powerpoint/2010/main" val="917003579"/>
              </p:ext>
            </p:extLst>
          </p:nvPr>
        </p:nvGraphicFramePr>
        <p:xfrm>
          <a:off x="409433" y="1119117"/>
          <a:ext cx="8379725" cy="8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2117515" y="5883261"/>
            <a:ext cx="2057400" cy="365125"/>
          </a:xfrm>
        </p:spPr>
        <p:txBody>
          <a:bodyPr/>
          <a:lstStyle/>
          <a:p>
            <a:fld id="{DD7C6399-A6F6-4DFE-BE82-885D0AEE8C0D}" type="datetime1">
              <a:rPr lang="en-US" smtClean="0"/>
              <a:t>10/10/2019</a:t>
            </a:fld>
            <a:endParaRPr lang="en-US" dirty="0"/>
          </a:p>
        </p:txBody>
      </p:sp>
      <p:sp>
        <p:nvSpPr>
          <p:cNvPr id="6" name="Slide Number Placeholder 5"/>
          <p:cNvSpPr>
            <a:spLocks noGrp="1"/>
          </p:cNvSpPr>
          <p:nvPr>
            <p:ph type="sldNum" sz="quarter" idx="12"/>
          </p:nvPr>
        </p:nvSpPr>
        <p:spPr/>
        <p:txBody>
          <a:bodyPr/>
          <a:lstStyle/>
          <a:p>
            <a:fld id="{0326DCB2-0D2E-482A-BA28-6474889EE5EA}" type="slidenum">
              <a:rPr lang="en-US" smtClean="0"/>
              <a:t>4</a:t>
            </a:fld>
            <a:endParaRPr lang="en-US"/>
          </a:p>
        </p:txBody>
      </p:sp>
      <p:sp>
        <p:nvSpPr>
          <p:cNvPr id="8" name="TextBox 7"/>
          <p:cNvSpPr txBox="1"/>
          <p:nvPr/>
        </p:nvSpPr>
        <p:spPr>
          <a:xfrm>
            <a:off x="762001" y="4944608"/>
            <a:ext cx="8001000" cy="769441"/>
          </a:xfrm>
          <a:prstGeom prst="rect">
            <a:avLst/>
          </a:prstGeom>
          <a:noFill/>
        </p:spPr>
        <p:txBody>
          <a:bodyPr wrap="square" rtlCol="0">
            <a:spAutoFit/>
          </a:bodyPr>
          <a:lstStyle/>
          <a:p>
            <a:pPr algn="ctr"/>
            <a:r>
              <a:rPr lang="bn-BD" sz="4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বঙ্গবন্ধু শেখ মুজিবুর রহমান</a:t>
            </a:r>
            <a:r>
              <a:rPr lang="en-US" sz="4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r>
              <a:rPr lang="bn-BD" sz="4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১৯২০-১৯৭৫)  </a:t>
            </a:r>
            <a:r>
              <a:rPr lang="en-US" sz="40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ectangle 8"/>
          <p:cNvSpPr/>
          <p:nvPr/>
        </p:nvSpPr>
        <p:spPr>
          <a:xfrm>
            <a:off x="921328" y="2154382"/>
            <a:ext cx="2209800" cy="2609166"/>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40728" y="2190721"/>
            <a:ext cx="2133600" cy="2586681"/>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51419" y="2182091"/>
            <a:ext cx="2133599" cy="2625436"/>
          </a:xfrm>
          <a:prstGeom prst="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3882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011385" y="428887"/>
            <a:ext cx="7038109" cy="769441"/>
          </a:xfrm>
          <a:prstGeom prst="rect">
            <a:avLst/>
          </a:prstGeom>
          <a:solidFill>
            <a:schemeClr val="accent4">
              <a:lumMod val="20000"/>
              <a:lumOff val="80000"/>
            </a:schemeClr>
          </a:solidFill>
          <a:effectLst>
            <a:innerShdw blurRad="114300">
              <a:prstClr val="black"/>
            </a:innerShdw>
          </a:effectLst>
        </p:spPr>
        <p:txBody>
          <a:bodyPr wrap="square" lIns="91440" tIns="45720" rIns="91440" bIns="45720" numCol="1">
            <a:spAutoFit/>
          </a:bodyPr>
          <a:lstStyle/>
          <a:p>
            <a:pPr algn="ctr"/>
            <a:r>
              <a:rPr lang="en-US" sz="4400" dirty="0" err="1" smtClean="0">
                <a:ln w="0"/>
                <a:latin typeface="NikoshBAN" panose="02000000000000000000" pitchFamily="2" charset="0"/>
                <a:cs typeface="NikoshBAN" panose="02000000000000000000" pitchFamily="2" charset="0"/>
              </a:rPr>
              <a:t>ছবিতে</a:t>
            </a:r>
            <a:r>
              <a:rPr lang="en-US" sz="4400" dirty="0" smtClean="0">
                <a:ln w="0"/>
                <a:latin typeface="NikoshBAN" panose="02000000000000000000" pitchFamily="2" charset="0"/>
                <a:cs typeface="NikoshBAN" panose="02000000000000000000" pitchFamily="2" charset="0"/>
              </a:rPr>
              <a:t> </a:t>
            </a:r>
            <a:r>
              <a:rPr lang="en-US" sz="4400" dirty="0" err="1" smtClean="0">
                <a:ln w="0"/>
                <a:latin typeface="NikoshBAN" panose="02000000000000000000" pitchFamily="2" charset="0"/>
                <a:cs typeface="NikoshBAN" panose="02000000000000000000" pitchFamily="2" charset="0"/>
              </a:rPr>
              <a:t>তোমরা</a:t>
            </a:r>
            <a:r>
              <a:rPr lang="en-US" sz="4400" dirty="0" smtClean="0">
                <a:ln w="0"/>
                <a:latin typeface="NikoshBAN" panose="02000000000000000000" pitchFamily="2" charset="0"/>
                <a:cs typeface="NikoshBAN" panose="02000000000000000000" pitchFamily="2" charset="0"/>
              </a:rPr>
              <a:t> </a:t>
            </a:r>
            <a:r>
              <a:rPr lang="en-US" sz="4400" dirty="0" err="1" smtClean="0">
                <a:ln w="0"/>
                <a:latin typeface="NikoshBAN" panose="02000000000000000000" pitchFamily="2" charset="0"/>
                <a:cs typeface="NikoshBAN" panose="02000000000000000000" pitchFamily="2" charset="0"/>
              </a:rPr>
              <a:t>কি</a:t>
            </a:r>
            <a:r>
              <a:rPr lang="en-US" sz="4400" dirty="0" smtClean="0">
                <a:ln w="0"/>
                <a:latin typeface="NikoshBAN" panose="02000000000000000000" pitchFamily="2" charset="0"/>
                <a:cs typeface="NikoshBAN" panose="02000000000000000000" pitchFamily="2" charset="0"/>
              </a:rPr>
              <a:t> </a:t>
            </a:r>
            <a:r>
              <a:rPr lang="en-US" sz="4400" dirty="0" err="1" smtClean="0">
                <a:ln w="0"/>
                <a:latin typeface="NikoshBAN" panose="02000000000000000000" pitchFamily="2" charset="0"/>
                <a:cs typeface="NikoshBAN" panose="02000000000000000000" pitchFamily="2" charset="0"/>
              </a:rPr>
              <a:t>দেখতে</a:t>
            </a:r>
            <a:r>
              <a:rPr lang="en-US" sz="4400" dirty="0" smtClean="0">
                <a:ln w="0"/>
                <a:latin typeface="NikoshBAN" panose="02000000000000000000" pitchFamily="2" charset="0"/>
                <a:cs typeface="NikoshBAN" panose="02000000000000000000" pitchFamily="2" charset="0"/>
              </a:rPr>
              <a:t> </a:t>
            </a:r>
            <a:r>
              <a:rPr lang="en-US" sz="4400" dirty="0" err="1" smtClean="0">
                <a:ln w="0"/>
                <a:latin typeface="NikoshBAN" panose="02000000000000000000" pitchFamily="2" charset="0"/>
                <a:cs typeface="NikoshBAN" panose="02000000000000000000" pitchFamily="2" charset="0"/>
              </a:rPr>
              <a:t>পাচ্ছ</a:t>
            </a:r>
            <a:r>
              <a:rPr lang="en-US" sz="4400" dirty="0" smtClean="0">
                <a:ln w="0"/>
                <a:latin typeface="NikoshBAN" panose="02000000000000000000" pitchFamily="2" charset="0"/>
                <a:cs typeface="NikoshBAN" panose="02000000000000000000" pitchFamily="2" charset="0"/>
              </a:rPr>
              <a:t>?</a:t>
            </a:r>
            <a:endParaRPr lang="en-US" sz="4400" dirty="0">
              <a:ln w="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a:xfrm>
            <a:off x="614582" y="6460428"/>
            <a:ext cx="2057400" cy="365125"/>
          </a:xfrm>
        </p:spPr>
        <p:txBody>
          <a:bodyPr/>
          <a:lstStyle/>
          <a:p>
            <a:fld id="{CC01304E-A5B6-424C-8F99-15995B530FF8}" type="datetime1">
              <a:rPr lang="en-US" smtClean="0"/>
              <a:t>10/10/2019</a:t>
            </a:fld>
            <a:endParaRPr lang="en-US" dirty="0"/>
          </a:p>
        </p:txBody>
      </p:sp>
      <p:sp>
        <p:nvSpPr>
          <p:cNvPr id="9" name="Slide Number Placeholder 8"/>
          <p:cNvSpPr>
            <a:spLocks noGrp="1"/>
          </p:cNvSpPr>
          <p:nvPr>
            <p:ph type="sldNum" sz="quarter" idx="12"/>
          </p:nvPr>
        </p:nvSpPr>
        <p:spPr/>
        <p:txBody>
          <a:bodyPr/>
          <a:lstStyle/>
          <a:p>
            <a:fld id="{0326DCB2-0D2E-482A-BA28-6474889EE5EA}" type="slidenum">
              <a:rPr lang="en-US" smtClean="0"/>
              <a:t>5</a:t>
            </a:fld>
            <a:endParaRPr lang="en-US"/>
          </a:p>
        </p:txBody>
      </p:sp>
      <p:pic>
        <p:nvPicPr>
          <p:cNvPr id="7" name="Content Placeholder 3" descr="images100.jpg"/>
          <p:cNvPicPr>
            <a:picLocks noChangeAspect="1"/>
          </p:cNvPicPr>
          <p:nvPr/>
        </p:nvPicPr>
        <p:blipFill>
          <a:blip r:embed="rId3" cstate="print"/>
          <a:stretch>
            <a:fillRect/>
          </a:stretch>
        </p:blipFill>
        <p:spPr>
          <a:xfrm>
            <a:off x="332508" y="1233054"/>
            <a:ext cx="8340437" cy="5278581"/>
          </a:xfrm>
          <a:prstGeom prst="rect">
            <a:avLst/>
          </a:prstGeom>
          <a:effectLst>
            <a:softEdge rad="127000"/>
          </a:effectLst>
        </p:spPr>
      </p:pic>
    </p:spTree>
    <p:extLst>
      <p:ext uri="{BB962C8B-B14F-4D97-AF65-F5344CB8AC3E}">
        <p14:creationId xmlns:p14="http://schemas.microsoft.com/office/powerpoint/2010/main" val="182758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42" y="401781"/>
            <a:ext cx="8348530" cy="6068292"/>
          </a:xfrm>
          <a:prstGeom prst="rect">
            <a:avLst/>
          </a:prstGeom>
        </p:spPr>
      </p:pic>
    </p:spTree>
    <p:extLst>
      <p:ext uri="{BB962C8B-B14F-4D97-AF65-F5344CB8AC3E}">
        <p14:creationId xmlns:p14="http://schemas.microsoft.com/office/powerpoint/2010/main" val="30754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fmla="#ppt_w*sin(2.5*pi*$)">
                                          <p:val>
                                            <p:fltVal val="0"/>
                                          </p:val>
                                        </p:tav>
                                        <p:tav tm="100000">
                                          <p:val>
                                            <p:fltVal val="1"/>
                                          </p:val>
                                        </p:tav>
                                      </p:tavLst>
                                    </p:anim>
                                    <p:anim calcmode="lin" valueType="num">
                                      <p:cBhvr>
                                        <p:cTn id="8"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5FF18-24D5-4FDD-A8EF-4693101DDB9D}" type="datetime1">
              <a:rPr lang="en-US" smtClean="0"/>
              <a:t>10/10/2019</a:t>
            </a:fld>
            <a:endParaRPr lang="en-US"/>
          </a:p>
        </p:txBody>
      </p:sp>
      <p:sp>
        <p:nvSpPr>
          <p:cNvPr id="3" name="Slide Number Placeholder 2"/>
          <p:cNvSpPr>
            <a:spLocks noGrp="1"/>
          </p:cNvSpPr>
          <p:nvPr>
            <p:ph type="sldNum" sz="quarter" idx="12"/>
          </p:nvPr>
        </p:nvSpPr>
        <p:spPr/>
        <p:txBody>
          <a:bodyPr/>
          <a:lstStyle/>
          <a:p>
            <a:fld id="{0326DCB2-0D2E-482A-BA28-6474889EE5EA}" type="slidenum">
              <a:rPr lang="en-US" smtClean="0"/>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43344" y="2911916"/>
            <a:ext cx="8298874" cy="1938992"/>
          </a:xfrm>
          <a:prstGeom prst="rect">
            <a:avLst/>
          </a:prstGeom>
          <a:solidFill>
            <a:schemeClr val="accent2">
              <a:lumMod val="40000"/>
              <a:lumOff val="60000"/>
            </a:schemeClr>
          </a:solidFill>
          <a:scene3d>
            <a:camera prst="orthographicFront"/>
            <a:lightRig rig="threePt" dir="t"/>
          </a:scene3d>
          <a:sp3d>
            <a:bevelT prst="slope"/>
          </a:sp3d>
        </p:spPr>
        <p:txBody>
          <a:bodyPr wrap="square">
            <a:spAutoFit/>
          </a:bodyPr>
          <a:lstStyle/>
          <a:p>
            <a:r>
              <a:rPr lang="bn-BD"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বঙ্গবন্ধু শেখ মুজিবুর রহমানের সত্তরের দশকের গুরুত্বপূর্ণ রাজনৈতিক </a:t>
            </a: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কর্মসূচি </a:t>
            </a:r>
            <a:r>
              <a:rPr lang="bn-BD"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ও আন্দোলন কি ছিল </a:t>
            </a: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endParaRPr lang="bn-IN"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r>
              <a:rPr lang="bn-IN"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bn-IN"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৬ দফা কর্মসূচী</a:t>
            </a:r>
            <a:r>
              <a:rPr lang="bn-BD"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969818" y="609601"/>
            <a:ext cx="7259782" cy="9906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bn-IN" sz="6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তোমাদের </a:t>
            </a:r>
            <a:r>
              <a:rPr lang="bn-BD" sz="6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সবার কাছে প্রশ্ন </a:t>
            </a:r>
            <a:endParaRPr lang="en-US" sz="6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386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3999" cy="6858000"/>
          </a:xfrm>
          <a:prstGeom prst="rect">
            <a:avLst/>
          </a:prstGeom>
        </p:spPr>
      </p:pic>
      <p:sp>
        <p:nvSpPr>
          <p:cNvPr id="4" name="Flowchart: Decision 3"/>
          <p:cNvSpPr/>
          <p:nvPr/>
        </p:nvSpPr>
        <p:spPr>
          <a:xfrm>
            <a:off x="1010563" y="448724"/>
            <a:ext cx="6974005" cy="1897040"/>
          </a:xfrm>
          <a:prstGeom prst="flowChartDecision">
            <a:avLst/>
          </a:prstGeom>
          <a:solidFill>
            <a:schemeClr val="accent4">
              <a:lumMod val="20000"/>
              <a:lumOff val="80000"/>
            </a:schemeClr>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ysClr val="windowText" lastClr="000000"/>
              </a:solidFill>
            </a:endParaRPr>
          </a:p>
        </p:txBody>
      </p:sp>
      <p:sp>
        <p:nvSpPr>
          <p:cNvPr id="5" name="Rectangle 4"/>
          <p:cNvSpPr/>
          <p:nvPr/>
        </p:nvSpPr>
        <p:spPr>
          <a:xfrm>
            <a:off x="2370528" y="935230"/>
            <a:ext cx="4226350" cy="923332"/>
          </a:xfrm>
          <a:prstGeom prst="rect">
            <a:avLst/>
          </a:prstGeom>
          <a:noFill/>
        </p:spPr>
        <p:txBody>
          <a:bodyPr wrap="none" lIns="91440" tIns="45720" rIns="91440" bIns="45720" numCol="1">
            <a:prstTxWarp prst="textIn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ysClr val="windowText" lastClr="000000"/>
                </a:solidFill>
                <a:latin typeface="NikoshBAN" panose="02000000000000000000" pitchFamily="2" charset="0"/>
                <a:cs typeface="NikoshBAN" panose="02000000000000000000" pitchFamily="2" charset="0"/>
              </a:rPr>
              <a:t>আজকের পাঠ</a:t>
            </a:r>
            <a:endParaRPr lang="en-US" sz="5400" b="1" dirty="0">
              <a:ln/>
              <a:solidFill>
                <a:sysClr val="windowText" lastClr="000000"/>
              </a:solidFill>
              <a:latin typeface="NikoshBAN" panose="02000000000000000000" pitchFamily="2" charset="0"/>
              <a:cs typeface="NikoshBAN" panose="02000000000000000000" pitchFamily="2" charset="0"/>
            </a:endParaRPr>
          </a:p>
        </p:txBody>
      </p:sp>
      <p:sp>
        <p:nvSpPr>
          <p:cNvPr id="6" name="Rectangle 5"/>
          <p:cNvSpPr/>
          <p:nvPr/>
        </p:nvSpPr>
        <p:spPr>
          <a:xfrm>
            <a:off x="395785" y="2274554"/>
            <a:ext cx="8297839" cy="3081784"/>
          </a:xfrm>
          <a:prstGeom prst="rect">
            <a:avLst/>
          </a:prstGeom>
          <a:solidFill>
            <a:schemeClr val="accent4">
              <a:lumMod val="20000"/>
              <a:lumOff val="80000"/>
            </a:schemeClr>
          </a:solidFill>
          <a:effectLst>
            <a:innerShdw blurRad="114300">
              <a:prstClr val="black"/>
            </a:innerShdw>
          </a:effectLst>
        </p:spPr>
        <p:txBody>
          <a:bodyPr wrap="none" lIns="91440" tIns="45720" rIns="91440" bIns="45720" numCol="1">
            <a:prstTxWarp prst="textSlantDown">
              <a:avLst>
                <a:gd name="adj" fmla="val 70640"/>
              </a:avLst>
            </a:prstTxWarp>
            <a:spAutoFit/>
          </a:bodyPr>
          <a:lstStyle/>
          <a:p>
            <a:pPr algn="ctr"/>
            <a:r>
              <a:rPr lang="bn-IN" sz="16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ঐতিহাসিক “ছয়দফা”  কর্মসূচী</a:t>
            </a:r>
            <a:endParaRPr lang="en-US" sz="1600" b="1" dirty="0">
              <a:ln w="12700">
                <a:solidFill>
                  <a:schemeClr val="accent5"/>
                </a:solidFill>
                <a:prstDash val="solid"/>
              </a:ln>
              <a:solidFill>
                <a:srgbClr val="7030A0"/>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a:xfrm>
            <a:off x="558312" y="6461746"/>
            <a:ext cx="2057400" cy="365125"/>
          </a:xfrm>
        </p:spPr>
        <p:txBody>
          <a:bodyPr/>
          <a:lstStyle/>
          <a:p>
            <a:fld id="{011D6170-5104-4CEF-835C-584135FBFF12}" type="datetime1">
              <a:rPr lang="en-US" smtClean="0"/>
              <a:t>10/10/2019</a:t>
            </a:fld>
            <a:endParaRPr lang="en-US" dirty="0"/>
          </a:p>
        </p:txBody>
      </p:sp>
      <p:sp>
        <p:nvSpPr>
          <p:cNvPr id="7" name="Slide Number Placeholder 6"/>
          <p:cNvSpPr>
            <a:spLocks noGrp="1"/>
          </p:cNvSpPr>
          <p:nvPr>
            <p:ph type="sldNum" sz="quarter" idx="12"/>
          </p:nvPr>
        </p:nvSpPr>
        <p:spPr/>
        <p:txBody>
          <a:bodyPr/>
          <a:lstStyle/>
          <a:p>
            <a:fld id="{0326DCB2-0D2E-482A-BA28-6474889EE5EA}" type="slidenum">
              <a:rPr lang="en-US" smtClean="0"/>
              <a:t>8</a:t>
            </a:fld>
            <a:endParaRPr lang="en-US"/>
          </a:p>
        </p:txBody>
      </p:sp>
      <p:sp>
        <p:nvSpPr>
          <p:cNvPr id="8" name="Rectangle 7"/>
          <p:cNvSpPr/>
          <p:nvPr/>
        </p:nvSpPr>
        <p:spPr>
          <a:xfrm>
            <a:off x="401782" y="5403273"/>
            <a:ext cx="8271163" cy="1039092"/>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Six Point </a:t>
            </a:r>
            <a:r>
              <a:rPr lang="en-US" sz="3200" b="1" dirty="0" err="1" smtClean="0">
                <a:solidFill>
                  <a:schemeClr val="tx1"/>
                </a:solidFill>
                <a:latin typeface="Times New Roman" panose="02020603050405020304" pitchFamily="18" charset="0"/>
                <a:cs typeface="Times New Roman" panose="02020603050405020304" pitchFamily="18" charset="0"/>
              </a:rPr>
              <a:t>Programme</a:t>
            </a:r>
            <a:r>
              <a:rPr lang="en-US" sz="3200" b="1" dirty="0" smtClean="0">
                <a:solidFill>
                  <a:schemeClr val="tx1"/>
                </a:solidFill>
                <a:latin typeface="Times New Roman" panose="02020603050405020304" pitchFamily="18" charset="0"/>
                <a:cs typeface="Times New Roman" panose="02020603050405020304" pitchFamily="18" charset="0"/>
              </a:rPr>
              <a:t> &amp; Movement(1966)</a:t>
            </a:r>
            <a:endParaRPr lang="en-US" sz="3200" dirty="0">
              <a:solidFill>
                <a:schemeClr val="tx1"/>
              </a:solidFill>
            </a:endParaRPr>
          </a:p>
        </p:txBody>
      </p:sp>
    </p:spTree>
    <p:extLst>
      <p:ext uri="{BB962C8B-B14F-4D97-AF65-F5344CB8AC3E}">
        <p14:creationId xmlns:p14="http://schemas.microsoft.com/office/powerpoint/2010/main" val="3620520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6"/>
                                        </p:tgtEl>
                                        <p:attrNameLst>
                                          <p:attrName>ppt_x</p:attrName>
                                          <p:attrName>ppt_y</p:attrName>
                                        </p:attrNameLst>
                                      </p:cBhvr>
                                    </p:animMotion>
                                    <p:animRot by="1500000">
                                      <p:cBhvr>
                                        <p:cTn id="7" dur="500" fill="hold">
                                          <p:stCondLst>
                                            <p:cond delay="0"/>
                                          </p:stCondLst>
                                        </p:cTn>
                                        <p:tgtEl>
                                          <p:spTgt spid="6"/>
                                        </p:tgtEl>
                                        <p:attrNameLst>
                                          <p:attrName>r</p:attrName>
                                        </p:attrNameLst>
                                      </p:cBhvr>
                                    </p:animRot>
                                    <p:animRot by="-1500000">
                                      <p:cBhvr>
                                        <p:cTn id="8" dur="500" fill="hold">
                                          <p:stCondLst>
                                            <p:cond delay="500"/>
                                          </p:stCondLst>
                                        </p:cTn>
                                        <p:tgtEl>
                                          <p:spTgt spid="6"/>
                                        </p:tgtEl>
                                        <p:attrNameLst>
                                          <p:attrName>r</p:attrName>
                                        </p:attrNameLst>
                                      </p:cBhvr>
                                    </p:animRot>
                                    <p:animRot by="-1500000">
                                      <p:cBhvr>
                                        <p:cTn id="9" dur="500" fill="hold">
                                          <p:stCondLst>
                                            <p:cond delay="1000"/>
                                          </p:stCondLst>
                                        </p:cTn>
                                        <p:tgtEl>
                                          <p:spTgt spid="6"/>
                                        </p:tgtEl>
                                        <p:attrNameLst>
                                          <p:attrName>r</p:attrName>
                                        </p:attrNameLst>
                                      </p:cBhvr>
                                    </p:animRot>
                                    <p:animRot by="1500000">
                                      <p:cBhvr>
                                        <p:cTn id="10" dur="500" fill="hold">
                                          <p:stCondLst>
                                            <p:cond delay="15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own Ribbon 3"/>
          <p:cNvSpPr/>
          <p:nvPr/>
        </p:nvSpPr>
        <p:spPr>
          <a:xfrm>
            <a:off x="327547" y="402613"/>
            <a:ext cx="8447964" cy="1310185"/>
          </a:xfrm>
          <a:prstGeom prst="ribbon">
            <a:avLst>
              <a:gd name="adj1" fmla="val 16667"/>
              <a:gd name="adj2" fmla="val 68094"/>
            </a:avLst>
          </a:prstGeom>
          <a:blipFill dpi="0" rotWithShape="1">
            <a:blip r:embed="rId3">
              <a:alphaModFix amt="49000"/>
            </a:blip>
            <a:srcRect/>
            <a:stretch>
              <a:fillRect/>
            </a:stretch>
          </a:blip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FadeUp">
              <a:avLst>
                <a:gd name="adj" fmla="val 25286"/>
              </a:avLst>
            </a:prstTxWarp>
            <a:noAutofit/>
          </a:bodyPr>
          <a:lstStyle/>
          <a:p>
            <a:pPr algn="ctr"/>
            <a:r>
              <a:rPr lang="bn-IN" b="1" dirty="0">
                <a:solidFill>
                  <a:schemeClr val="tx1">
                    <a:lumMod val="85000"/>
                    <a:lumOff val="15000"/>
                  </a:schemeClr>
                </a:solidFill>
                <a:latin typeface="NikoshBAN" panose="02000000000000000000" pitchFamily="2" charset="0"/>
                <a:cs typeface="NikoshBAN" panose="02000000000000000000" pitchFamily="2" charset="0"/>
              </a:rPr>
              <a:t>শিক্ষনফল</a:t>
            </a:r>
            <a:endParaRPr lang="en-US" b="1"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5" name="Rectangle 4"/>
          <p:cNvSpPr/>
          <p:nvPr/>
        </p:nvSpPr>
        <p:spPr>
          <a:xfrm>
            <a:off x="1815159" y="1917064"/>
            <a:ext cx="5197569" cy="464024"/>
          </a:xfrm>
          <a:prstGeom prst="rect">
            <a:avLst/>
          </a:prstGeom>
          <a:noFill/>
        </p:spPr>
        <p:txBody>
          <a:bodyPr wrap="none" lIns="91440" tIns="45720" rIns="91440" bIns="45720" numCol="1">
            <a:prstTxWarp prst="textPlain">
              <a:avLst/>
            </a:prstTxWarp>
            <a:spAutoFit/>
          </a:bodyPr>
          <a:lstStyle/>
          <a:p>
            <a:pPr algn="ctr"/>
            <a:r>
              <a:rPr lang="bn-IN"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পাঠের শেষে শিক্ষার্থীরা...</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ight Arrow 5"/>
          <p:cNvSpPr/>
          <p:nvPr/>
        </p:nvSpPr>
        <p:spPr>
          <a:xfrm>
            <a:off x="235425" y="2356165"/>
            <a:ext cx="1105469" cy="914400"/>
          </a:xfrm>
          <a:prstGeom prst="righ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১</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1399936" y="2539669"/>
            <a:ext cx="6400799"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ছয়দফা কর্মসূচী কি তা বলতে পারবে</a:t>
            </a:r>
            <a:endParaRPr lang="en-US" sz="3600" b="1" dirty="0">
              <a:latin typeface="NikoshBAN" panose="02000000000000000000" pitchFamily="2" charset="0"/>
              <a:cs typeface="NikoshBAN" panose="02000000000000000000" pitchFamily="2" charset="0"/>
            </a:endParaRPr>
          </a:p>
        </p:txBody>
      </p:sp>
      <p:sp>
        <p:nvSpPr>
          <p:cNvPr id="8" name="Right Arrow 7"/>
          <p:cNvSpPr/>
          <p:nvPr/>
        </p:nvSpPr>
        <p:spPr>
          <a:xfrm>
            <a:off x="180109" y="3325286"/>
            <a:ext cx="1119223" cy="902743"/>
          </a:xfrm>
          <a:prstGeom prst="rightArrow">
            <a:avLst/>
          </a:prstGeom>
          <a:solidFill>
            <a:srgbClr val="00B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২</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1428464" y="3468393"/>
            <a:ext cx="7715536"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ছয়দফা কর্মসূচীর প্রেক্ষাপট উল্লেখ করতে পারবে</a:t>
            </a:r>
            <a:endParaRPr lang="en-US" sz="3600" b="1" dirty="0">
              <a:latin typeface="NikoshBAN" panose="02000000000000000000" pitchFamily="2" charset="0"/>
              <a:cs typeface="NikoshBAN" panose="02000000000000000000" pitchFamily="2" charset="0"/>
            </a:endParaRPr>
          </a:p>
        </p:txBody>
      </p:sp>
      <p:sp>
        <p:nvSpPr>
          <p:cNvPr id="10" name="Right Arrow 9"/>
          <p:cNvSpPr/>
          <p:nvPr/>
        </p:nvSpPr>
        <p:spPr>
          <a:xfrm>
            <a:off x="202860" y="4323477"/>
            <a:ext cx="1105469" cy="914400"/>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৩</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1428265" y="4473546"/>
            <a:ext cx="7472144"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ছয়দফা কর্মসূচীর </a:t>
            </a:r>
            <a:r>
              <a:rPr lang="bn-IN" sz="3600" b="1" dirty="0" smtClean="0">
                <a:latin typeface="NikoshBAN" panose="02000000000000000000" pitchFamily="2" charset="0"/>
                <a:cs typeface="NikoshBAN" panose="02000000000000000000" pitchFamily="2" charset="0"/>
              </a:rPr>
              <a:t>দফাসমূহ ব্যাখ্যা করতে পারবে</a:t>
            </a:r>
            <a:endParaRPr lang="en-US" sz="3600" b="1" dirty="0">
              <a:latin typeface="NikoshBAN" panose="02000000000000000000" pitchFamily="2" charset="0"/>
              <a:cs typeface="NikoshBAN" panose="02000000000000000000" pitchFamily="2" charset="0"/>
            </a:endParaRPr>
          </a:p>
        </p:txBody>
      </p:sp>
      <p:sp>
        <p:nvSpPr>
          <p:cNvPr id="12" name="Date Placeholder 11"/>
          <p:cNvSpPr>
            <a:spLocks noGrp="1"/>
          </p:cNvSpPr>
          <p:nvPr>
            <p:ph type="dt" sz="half" idx="10"/>
          </p:nvPr>
        </p:nvSpPr>
        <p:spPr/>
        <p:txBody>
          <a:bodyPr/>
          <a:lstStyle/>
          <a:p>
            <a:fld id="{4D82AA36-9502-4D4E-98ED-8E82759540C1}" type="datetime1">
              <a:rPr lang="en-US" smtClean="0"/>
              <a:t>10/10/2019</a:t>
            </a:fld>
            <a:endParaRPr lang="en-US" dirty="0"/>
          </a:p>
        </p:txBody>
      </p:sp>
      <p:sp>
        <p:nvSpPr>
          <p:cNvPr id="14" name="Slide Number Placeholder 13"/>
          <p:cNvSpPr>
            <a:spLocks noGrp="1"/>
          </p:cNvSpPr>
          <p:nvPr>
            <p:ph type="sldNum" sz="quarter" idx="12"/>
          </p:nvPr>
        </p:nvSpPr>
        <p:spPr/>
        <p:txBody>
          <a:bodyPr/>
          <a:lstStyle/>
          <a:p>
            <a:fld id="{0326DCB2-0D2E-482A-BA28-6474889EE5EA}" type="slidenum">
              <a:rPr lang="en-US" smtClean="0"/>
              <a:t>9</a:t>
            </a:fld>
            <a:endParaRPr lang="en-US"/>
          </a:p>
        </p:txBody>
      </p:sp>
      <p:sp>
        <p:nvSpPr>
          <p:cNvPr id="2" name="TextBox 1"/>
          <p:cNvSpPr txBox="1"/>
          <p:nvPr/>
        </p:nvSpPr>
        <p:spPr>
          <a:xfrm>
            <a:off x="1399309" y="5514108"/>
            <a:ext cx="7024255"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ছয়দফা </a:t>
            </a:r>
            <a:r>
              <a:rPr lang="bn-IN" sz="4000" b="1" dirty="0" smtClean="0">
                <a:latin typeface="NikoshBAN" panose="02000000000000000000" pitchFamily="2" charset="0"/>
                <a:cs typeface="NikoshBAN" panose="02000000000000000000" pitchFamily="2" charset="0"/>
              </a:rPr>
              <a:t>কর্মসূচীর গুরুত্ব ব্যাখ্যা করতে পারবে</a:t>
            </a:r>
            <a:endParaRPr lang="en-US" sz="4000" dirty="0"/>
          </a:p>
        </p:txBody>
      </p:sp>
      <p:sp>
        <p:nvSpPr>
          <p:cNvPr id="15" name="Right Arrow 14"/>
          <p:cNvSpPr/>
          <p:nvPr/>
        </p:nvSpPr>
        <p:spPr>
          <a:xfrm>
            <a:off x="230570" y="5376422"/>
            <a:ext cx="1105469" cy="914400"/>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৪</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536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TotalTime>
  <Words>1185</Words>
  <Application>Microsoft Office PowerPoint</Application>
  <PresentationFormat>Letter Paper (8.5x11 in)</PresentationFormat>
  <Paragraphs>265</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IrisUPC</vt:lpstr>
      <vt:lpstr>Kalpurush ANSI</vt:lpstr>
      <vt:lpstr>Nikosh</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bcz</cp:lastModifiedBy>
  <cp:revision>237</cp:revision>
  <dcterms:created xsi:type="dcterms:W3CDTF">2017-07-29T03:19:49Z</dcterms:created>
  <dcterms:modified xsi:type="dcterms:W3CDTF">2019-10-10T03:32:20Z</dcterms:modified>
</cp:coreProperties>
</file>