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301" r:id="rId5"/>
    <p:sldId id="259" r:id="rId6"/>
    <p:sldId id="261" r:id="rId7"/>
    <p:sldId id="262" r:id="rId8"/>
    <p:sldId id="291" r:id="rId9"/>
    <p:sldId id="263" r:id="rId10"/>
    <p:sldId id="264" r:id="rId11"/>
    <p:sldId id="300" r:id="rId12"/>
    <p:sldId id="299" r:id="rId13"/>
    <p:sldId id="293" r:id="rId14"/>
    <p:sldId id="267" r:id="rId15"/>
    <p:sldId id="268" r:id="rId16"/>
    <p:sldId id="269" r:id="rId17"/>
    <p:sldId id="270" r:id="rId18"/>
    <p:sldId id="294" r:id="rId19"/>
    <p:sldId id="295" r:id="rId20"/>
    <p:sldId id="298" r:id="rId21"/>
    <p:sldId id="296" r:id="rId22"/>
    <p:sldId id="297" r:id="rId23"/>
    <p:sldId id="274" r:id="rId24"/>
    <p:sldId id="277" r:id="rId25"/>
    <p:sldId id="290" r:id="rId26"/>
    <p:sldId id="278" r:id="rId27"/>
    <p:sldId id="279" r:id="rId28"/>
    <p:sldId id="281" r:id="rId29"/>
    <p:sldId id="284"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482BF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58D09-38D1-41D6-A4AC-868B991FCA16}" type="doc">
      <dgm:prSet loTypeId="urn:microsoft.com/office/officeart/2005/8/layout/hProcess9" loCatId="process" qsTypeId="urn:microsoft.com/office/officeart/2005/8/quickstyle/3d1"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819F0A9E-7822-407A-A37E-FD2AF1CCB02A}">
      <dgm:prSet custT="1"/>
      <dgm:spPr>
        <a:solidFill>
          <a:schemeClr val="bg1"/>
        </a:solidFill>
        <a:ln w="3810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000" dirty="0" err="1" smtClean="0">
              <a:solidFill>
                <a:schemeClr val="tx1"/>
              </a:solidFill>
              <a:latin typeface="NikoshBAN" panose="02000000000000000000" pitchFamily="2" charset="0"/>
              <a:cs typeface="NikoshBAN" panose="02000000000000000000" pitchFamily="2" charset="0"/>
            </a:rPr>
            <a:t>এসো</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আমরা</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একটি</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ভিডিও</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দেখি</a:t>
          </a:r>
          <a:endParaRPr lang="en-US" sz="4000" dirty="0">
            <a:solidFill>
              <a:schemeClr val="tx1"/>
            </a:solidFill>
            <a:latin typeface="NikoshBAN" panose="02000000000000000000" pitchFamily="2" charset="0"/>
            <a:cs typeface="NikoshBAN" panose="02000000000000000000" pitchFamily="2" charset="0"/>
          </a:endParaRPr>
        </a:p>
      </dgm:t>
    </dgm:pt>
    <dgm:pt modelId="{D472A08E-8E84-49DC-B5BA-8D5F2191935D}" type="parTrans" cxnId="{DFF30DB6-5184-4D2F-9EDC-8BCEAD327311}">
      <dgm:prSet/>
      <dgm:spPr/>
      <dgm:t>
        <a:bodyPr/>
        <a:lstStyle/>
        <a:p>
          <a:endParaRPr lang="en-US"/>
        </a:p>
      </dgm:t>
    </dgm:pt>
    <dgm:pt modelId="{632BFD8A-38CE-483A-8104-84699436CCCD}" type="sibTrans" cxnId="{DFF30DB6-5184-4D2F-9EDC-8BCEAD327311}">
      <dgm:prSet/>
      <dgm:spPr/>
      <dgm:t>
        <a:bodyPr/>
        <a:lstStyle/>
        <a:p>
          <a:endParaRPr lang="en-US"/>
        </a:p>
      </dgm:t>
    </dgm:pt>
    <dgm:pt modelId="{DE6A43C5-2E76-4A02-BBD0-E50B62419F7C}" type="pres">
      <dgm:prSet presAssocID="{C3F58D09-38D1-41D6-A4AC-868B991FCA16}" presName="CompostProcess" presStyleCnt="0">
        <dgm:presLayoutVars>
          <dgm:dir/>
          <dgm:resizeHandles val="exact"/>
        </dgm:presLayoutVars>
      </dgm:prSet>
      <dgm:spPr/>
    </dgm:pt>
    <dgm:pt modelId="{A1C48621-6D76-4EFB-A701-CCFC2EF30028}" type="pres">
      <dgm:prSet presAssocID="{C3F58D09-38D1-41D6-A4AC-868B991FCA16}" presName="arrow" presStyleLbl="bgShp" presStyleIdx="0" presStyleCnt="1" custScaleX="107843"/>
      <dgm:spPr>
        <a:solidFill>
          <a:srgbClr val="FF66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1A45EB21-DBA6-4EBD-A8DA-1FEB32D8DACE}" type="pres">
      <dgm:prSet presAssocID="{C3F58D09-38D1-41D6-A4AC-868B991FCA16}"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F3396E5-6435-4856-AA4E-FB7D58273D9D}" type="pres">
      <dgm:prSet presAssocID="{819F0A9E-7822-407A-A37E-FD2AF1CCB02A}" presName="textNode" presStyleLbl="node1" presStyleIdx="0" presStyleCnt="1" custScaleY="250000">
        <dgm:presLayoutVars>
          <dgm:bulletEnabled val="1"/>
        </dgm:presLayoutVars>
      </dgm:prSet>
      <dgm:spPr/>
    </dgm:pt>
  </dgm:ptLst>
  <dgm:cxnLst>
    <dgm:cxn modelId="{62404B93-7934-4952-A0E2-61B3B9BB646A}" type="presOf" srcId="{C3F58D09-38D1-41D6-A4AC-868B991FCA16}" destId="{DE6A43C5-2E76-4A02-BBD0-E50B62419F7C}" srcOrd="0" destOrd="0" presId="urn:microsoft.com/office/officeart/2005/8/layout/hProcess9"/>
    <dgm:cxn modelId="{54C0BAE9-4FFD-4A57-8858-B05640BD46F9}" type="presOf" srcId="{819F0A9E-7822-407A-A37E-FD2AF1CCB02A}" destId="{3F3396E5-6435-4856-AA4E-FB7D58273D9D}" srcOrd="0" destOrd="0" presId="urn:microsoft.com/office/officeart/2005/8/layout/hProcess9"/>
    <dgm:cxn modelId="{DFF30DB6-5184-4D2F-9EDC-8BCEAD327311}" srcId="{C3F58D09-38D1-41D6-A4AC-868B991FCA16}" destId="{819F0A9E-7822-407A-A37E-FD2AF1CCB02A}" srcOrd="0" destOrd="0" parTransId="{D472A08E-8E84-49DC-B5BA-8D5F2191935D}" sibTransId="{632BFD8A-38CE-483A-8104-84699436CCCD}"/>
    <dgm:cxn modelId="{5362ABCE-D6CE-4D86-AD80-CADB5A11670F}" type="presParOf" srcId="{DE6A43C5-2E76-4A02-BBD0-E50B62419F7C}" destId="{A1C48621-6D76-4EFB-A701-CCFC2EF30028}" srcOrd="0" destOrd="0" presId="urn:microsoft.com/office/officeart/2005/8/layout/hProcess9"/>
    <dgm:cxn modelId="{823087AD-2834-4FD1-8EE3-85C98679E1E8}" type="presParOf" srcId="{DE6A43C5-2E76-4A02-BBD0-E50B62419F7C}" destId="{1A45EB21-DBA6-4EBD-A8DA-1FEB32D8DACE}" srcOrd="1" destOrd="0" presId="urn:microsoft.com/office/officeart/2005/8/layout/hProcess9"/>
    <dgm:cxn modelId="{A688EDBC-CB82-409A-A036-1B4227490C1C}" type="presParOf" srcId="{1A45EB21-DBA6-4EBD-A8DA-1FEB32D8DACE}" destId="{3F3396E5-6435-4856-AA4E-FB7D58273D9D}"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10E0-FD63-41B6-9121-AF571C296ACE}" type="doc">
      <dgm:prSet loTypeId="urn:microsoft.com/office/officeart/2005/8/layout/hProcess9" loCatId="process" qsTypeId="urn:microsoft.com/office/officeart/2005/8/quickstyle/3d2"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CF4AD718-028A-4B16-90F5-B0C3B94C8E0C}">
      <dgm:prSet custT="1"/>
      <dgm:spPr>
        <a:solidFill>
          <a:schemeClr val="bg1"/>
        </a:solidFill>
        <a:ln w="57150">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t>
        <a:bodyPr/>
        <a:lstStyle/>
        <a:p>
          <a:pPr algn="l" rtl="0"/>
          <a:r>
            <a:rPr lang="en-US" sz="3200" dirty="0" err="1" smtClean="0">
              <a:solidFill>
                <a:schemeClr val="tx1"/>
              </a:solidFill>
              <a:latin typeface="NikoshBAN" panose="02000000000000000000" pitchFamily="2" charset="0"/>
              <a:cs typeface="NikoshBAN" panose="02000000000000000000" pitchFamily="2" charset="0"/>
            </a:rPr>
            <a:t>স্বাধীন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বাংলাদেশের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অভ্যুদ্বয়ে</a:t>
          </a:r>
          <a:r>
            <a:rPr lang="en-US" sz="3200" dirty="0" smtClean="0">
              <a:solidFill>
                <a:schemeClr val="tx1"/>
              </a:solidFill>
              <a:latin typeface="NikoshBAN" panose="02000000000000000000" pitchFamily="2" charset="0"/>
              <a:cs typeface="NikoshBAN" panose="02000000000000000000" pitchFamily="2" charset="0"/>
            </a:rPr>
            <a:t> ১৯৬৯ </a:t>
          </a:r>
          <a:r>
            <a:rPr lang="en-US" sz="3200" dirty="0" err="1" smtClean="0">
              <a:solidFill>
                <a:schemeClr val="tx1"/>
              </a:solidFill>
              <a:latin typeface="NikoshBAN" panose="02000000000000000000" pitchFamily="2" charset="0"/>
              <a:cs typeface="NikoshBAN" panose="02000000000000000000" pitchFamily="2" charset="0"/>
            </a:rPr>
            <a:t>এর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গণ-অভ্যুত্থান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গুরুত্বপুর্ণ</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ভূমিকা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রেখেছিল-ব্যাখ্যা</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dgm:t>
    </dgm:pt>
    <dgm:pt modelId="{80B659E2-A65D-4D7F-A18E-AE0C9941C9DA}" type="parTrans" cxnId="{8D2D6962-B4B1-4FA1-9F62-85B7A74796F7}">
      <dgm:prSet/>
      <dgm:spPr/>
      <dgm:t>
        <a:bodyPr/>
        <a:lstStyle/>
        <a:p>
          <a:endParaRPr lang="en-US">
            <a:solidFill>
              <a:schemeClr val="tx1"/>
            </a:solidFill>
          </a:endParaRPr>
        </a:p>
      </dgm:t>
    </dgm:pt>
    <dgm:pt modelId="{2D8C2806-8A81-4339-A850-88182C7CFC8A}" type="sibTrans" cxnId="{8D2D6962-B4B1-4FA1-9F62-85B7A74796F7}">
      <dgm:prSet/>
      <dgm:spPr/>
      <dgm:t>
        <a:bodyPr/>
        <a:lstStyle/>
        <a:p>
          <a:endParaRPr lang="en-US">
            <a:solidFill>
              <a:schemeClr val="tx1"/>
            </a:solidFill>
          </a:endParaRPr>
        </a:p>
      </dgm:t>
    </dgm:pt>
    <dgm:pt modelId="{67972FB4-5E52-4A8F-9898-E3E60058601C}" type="pres">
      <dgm:prSet presAssocID="{CF5B10E0-FD63-41B6-9121-AF571C296ACE}" presName="CompostProcess" presStyleCnt="0">
        <dgm:presLayoutVars>
          <dgm:dir/>
          <dgm:resizeHandles val="exact"/>
        </dgm:presLayoutVars>
      </dgm:prSet>
      <dgm:spPr/>
      <dgm:t>
        <a:bodyPr/>
        <a:lstStyle/>
        <a:p>
          <a:endParaRPr lang="en-US"/>
        </a:p>
      </dgm:t>
    </dgm:pt>
    <dgm:pt modelId="{4CDACBB6-2758-424B-9B30-2AB8E1000069}" type="pres">
      <dgm:prSet presAssocID="{CF5B10E0-FD63-41B6-9121-AF571C296ACE}" presName="arrow" presStyleLbl="bgShp" presStyleIdx="0" presStyleCnt="1" custScaleX="117208"/>
      <dgm:spPr>
        <a:solidFill>
          <a:srgbClr val="FF66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prst="angle"/>
        </a:sp3d>
      </dgm:spPr>
    </dgm:pt>
    <dgm:pt modelId="{F0787BF3-6416-4A88-95AC-3EF42B470FDE}" type="pres">
      <dgm:prSet presAssocID="{CF5B10E0-FD63-41B6-9121-AF571C296ACE}"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dgm:spPr>
    </dgm:pt>
    <dgm:pt modelId="{51AF8CAC-8EC3-408F-BBE6-F1637B2C5A24}" type="pres">
      <dgm:prSet presAssocID="{CF4AD718-028A-4B16-90F5-B0C3B94C8E0C}" presName="textNode" presStyleLbl="node1" presStyleIdx="0" presStyleCnt="1" custScaleX="110511" custScaleY="153846">
        <dgm:presLayoutVars>
          <dgm:bulletEnabled val="1"/>
        </dgm:presLayoutVars>
      </dgm:prSet>
      <dgm:spPr/>
      <dgm:t>
        <a:bodyPr/>
        <a:lstStyle/>
        <a:p>
          <a:endParaRPr lang="en-US"/>
        </a:p>
      </dgm:t>
    </dgm:pt>
  </dgm:ptLst>
  <dgm:cxnLst>
    <dgm:cxn modelId="{8D2D6962-B4B1-4FA1-9F62-85B7A74796F7}" srcId="{CF5B10E0-FD63-41B6-9121-AF571C296ACE}" destId="{CF4AD718-028A-4B16-90F5-B0C3B94C8E0C}" srcOrd="0" destOrd="0" parTransId="{80B659E2-A65D-4D7F-A18E-AE0C9941C9DA}" sibTransId="{2D8C2806-8A81-4339-A850-88182C7CFC8A}"/>
    <dgm:cxn modelId="{2FDF2749-B5D1-41F4-A62B-19E42ADDE8F9}" type="presOf" srcId="{CF4AD718-028A-4B16-90F5-B0C3B94C8E0C}" destId="{51AF8CAC-8EC3-408F-BBE6-F1637B2C5A24}" srcOrd="0" destOrd="0" presId="urn:microsoft.com/office/officeart/2005/8/layout/hProcess9"/>
    <dgm:cxn modelId="{5A496F23-15F7-4A8F-A3B3-03E6642107D6}" type="presOf" srcId="{CF5B10E0-FD63-41B6-9121-AF571C296ACE}" destId="{67972FB4-5E52-4A8F-9898-E3E60058601C}" srcOrd="0" destOrd="0" presId="urn:microsoft.com/office/officeart/2005/8/layout/hProcess9"/>
    <dgm:cxn modelId="{7A36A639-A1BF-43E2-9F25-13AECF1ABABE}" type="presParOf" srcId="{67972FB4-5E52-4A8F-9898-E3E60058601C}" destId="{4CDACBB6-2758-424B-9B30-2AB8E1000069}" srcOrd="0" destOrd="0" presId="urn:microsoft.com/office/officeart/2005/8/layout/hProcess9"/>
    <dgm:cxn modelId="{D3CBF52B-0580-47D9-8A8C-E33D2B26DD39}" type="presParOf" srcId="{67972FB4-5E52-4A8F-9898-E3E60058601C}" destId="{F0787BF3-6416-4A88-95AC-3EF42B470FDE}" srcOrd="1" destOrd="0" presId="urn:microsoft.com/office/officeart/2005/8/layout/hProcess9"/>
    <dgm:cxn modelId="{DBF0C301-2C1C-4E78-9EBB-CB3D6DFED9C5}" type="presParOf" srcId="{F0787BF3-6416-4A88-95AC-3EF42B470FDE}" destId="{51AF8CAC-8EC3-408F-BBE6-F1637B2C5A24}"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48621-6D76-4EFB-A701-CCFC2EF30028}">
      <dsp:nvSpPr>
        <dsp:cNvPr id="0" name=""/>
        <dsp:cNvSpPr/>
      </dsp:nvSpPr>
      <dsp:spPr>
        <a:xfrm>
          <a:off x="381005" y="0"/>
          <a:ext cx="8381989" cy="1059597"/>
        </a:xfrm>
        <a:prstGeom prst="rightArrow">
          <a:avLst/>
        </a:prstGeom>
        <a:solidFill>
          <a:srgbClr val="FF66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3F3396E5-6435-4856-AA4E-FB7D58273D9D}">
      <dsp:nvSpPr>
        <dsp:cNvPr id="0" name=""/>
        <dsp:cNvSpPr/>
      </dsp:nvSpPr>
      <dsp:spPr>
        <a:xfrm>
          <a:off x="1900237" y="0"/>
          <a:ext cx="5343525" cy="1059597"/>
        </a:xfrm>
        <a:prstGeom prst="roundRect">
          <a:avLst/>
        </a:prstGeom>
        <a:solidFill>
          <a:schemeClr val="bg1"/>
        </a:solidFill>
        <a:ln w="38100">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err="1" smtClean="0">
              <a:solidFill>
                <a:schemeClr val="tx1"/>
              </a:solidFill>
              <a:latin typeface="NikoshBAN" panose="02000000000000000000" pitchFamily="2" charset="0"/>
              <a:cs typeface="NikoshBAN" panose="02000000000000000000" pitchFamily="2" charset="0"/>
            </a:rPr>
            <a:t>এসো</a:t>
          </a:r>
          <a:r>
            <a:rPr lang="en-US" sz="4000" kern="1200" dirty="0" smtClean="0">
              <a:solidFill>
                <a:schemeClr val="tx1"/>
              </a:solidFill>
              <a:latin typeface="NikoshBAN" panose="02000000000000000000" pitchFamily="2" charset="0"/>
              <a:cs typeface="NikoshBAN" panose="02000000000000000000" pitchFamily="2" charset="0"/>
            </a:rPr>
            <a:t> </a:t>
          </a:r>
          <a:r>
            <a:rPr lang="en-US" sz="4000" kern="1200" dirty="0" err="1" smtClean="0">
              <a:solidFill>
                <a:schemeClr val="tx1"/>
              </a:solidFill>
              <a:latin typeface="NikoshBAN" panose="02000000000000000000" pitchFamily="2" charset="0"/>
              <a:cs typeface="NikoshBAN" panose="02000000000000000000" pitchFamily="2" charset="0"/>
            </a:rPr>
            <a:t>আমরা</a:t>
          </a:r>
          <a:r>
            <a:rPr lang="en-US" sz="4000" kern="1200" dirty="0" smtClean="0">
              <a:solidFill>
                <a:schemeClr val="tx1"/>
              </a:solidFill>
              <a:latin typeface="NikoshBAN" panose="02000000000000000000" pitchFamily="2" charset="0"/>
              <a:cs typeface="NikoshBAN" panose="02000000000000000000" pitchFamily="2" charset="0"/>
            </a:rPr>
            <a:t> </a:t>
          </a:r>
          <a:r>
            <a:rPr lang="en-US" sz="4000" kern="1200" dirty="0" err="1" smtClean="0">
              <a:solidFill>
                <a:schemeClr val="tx1"/>
              </a:solidFill>
              <a:latin typeface="NikoshBAN" panose="02000000000000000000" pitchFamily="2" charset="0"/>
              <a:cs typeface="NikoshBAN" panose="02000000000000000000" pitchFamily="2" charset="0"/>
            </a:rPr>
            <a:t>একটি</a:t>
          </a:r>
          <a:r>
            <a:rPr lang="en-US" sz="4000" kern="1200" dirty="0" smtClean="0">
              <a:solidFill>
                <a:schemeClr val="tx1"/>
              </a:solidFill>
              <a:latin typeface="NikoshBAN" panose="02000000000000000000" pitchFamily="2" charset="0"/>
              <a:cs typeface="NikoshBAN" panose="02000000000000000000" pitchFamily="2" charset="0"/>
            </a:rPr>
            <a:t> </a:t>
          </a:r>
          <a:r>
            <a:rPr lang="en-US" sz="4000" kern="1200" dirty="0" err="1" smtClean="0">
              <a:solidFill>
                <a:schemeClr val="tx1"/>
              </a:solidFill>
              <a:latin typeface="NikoshBAN" panose="02000000000000000000" pitchFamily="2" charset="0"/>
              <a:cs typeface="NikoshBAN" panose="02000000000000000000" pitchFamily="2" charset="0"/>
            </a:rPr>
            <a:t>ভিডিও</a:t>
          </a:r>
          <a:r>
            <a:rPr lang="en-US" sz="4000" kern="1200" dirty="0" smtClean="0">
              <a:solidFill>
                <a:schemeClr val="tx1"/>
              </a:solidFill>
              <a:latin typeface="NikoshBAN" panose="02000000000000000000" pitchFamily="2" charset="0"/>
              <a:cs typeface="NikoshBAN" panose="02000000000000000000" pitchFamily="2" charset="0"/>
            </a:rPr>
            <a:t> </a:t>
          </a:r>
          <a:r>
            <a:rPr lang="en-US" sz="4000" kern="1200" dirty="0" err="1" smtClean="0">
              <a:solidFill>
                <a:schemeClr val="tx1"/>
              </a:solidFill>
              <a:latin typeface="NikoshBAN" panose="02000000000000000000" pitchFamily="2" charset="0"/>
              <a:cs typeface="NikoshBAN" panose="02000000000000000000" pitchFamily="2" charset="0"/>
            </a:rPr>
            <a:t>দেখি</a:t>
          </a:r>
          <a:endParaRPr lang="en-US" sz="4000" kern="1200" dirty="0">
            <a:solidFill>
              <a:schemeClr val="tx1"/>
            </a:solidFill>
            <a:latin typeface="NikoshBAN" panose="02000000000000000000" pitchFamily="2" charset="0"/>
            <a:cs typeface="NikoshBAN" panose="02000000000000000000" pitchFamily="2" charset="0"/>
          </a:endParaRPr>
        </a:p>
      </dsp:txBody>
      <dsp:txXfrm>
        <a:off x="1951962" y="51725"/>
        <a:ext cx="5240075" cy="956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ACBB6-2758-424B-9B30-2AB8E1000069}">
      <dsp:nvSpPr>
        <dsp:cNvPr id="0" name=""/>
        <dsp:cNvSpPr/>
      </dsp:nvSpPr>
      <dsp:spPr>
        <a:xfrm>
          <a:off x="17062" y="0"/>
          <a:ext cx="9109874" cy="1981200"/>
        </a:xfrm>
        <a:prstGeom prst="rightArrow">
          <a:avLst/>
        </a:prstGeom>
        <a:solidFill>
          <a:srgbClr val="FF66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prst="angle"/>
        </a:sp3d>
      </dsp:spPr>
      <dsp:style>
        <a:lnRef idx="0">
          <a:scrgbClr r="0" g="0" b="0"/>
        </a:lnRef>
        <a:fillRef idx="3">
          <a:scrgbClr r="0" g="0" b="0"/>
        </a:fillRef>
        <a:effectRef idx="0">
          <a:scrgbClr r="0" g="0" b="0"/>
        </a:effectRef>
        <a:fontRef idx="minor"/>
      </dsp:style>
    </dsp:sp>
    <dsp:sp modelId="{51AF8CAC-8EC3-408F-BBE6-F1637B2C5A24}">
      <dsp:nvSpPr>
        <dsp:cNvPr id="0" name=""/>
        <dsp:cNvSpPr/>
      </dsp:nvSpPr>
      <dsp:spPr>
        <a:xfrm>
          <a:off x="1066784" y="381000"/>
          <a:ext cx="7010431" cy="1219198"/>
        </a:xfrm>
        <a:prstGeom prst="roundRect">
          <a:avLst/>
        </a:prstGeom>
        <a:solidFill>
          <a:schemeClr val="bg1"/>
        </a:solidFill>
        <a:ln w="57150">
          <a:solidFill>
            <a:srgbClr val="00B0F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err="1" smtClean="0">
              <a:solidFill>
                <a:schemeClr val="tx1"/>
              </a:solidFill>
              <a:latin typeface="NikoshBAN" panose="02000000000000000000" pitchFamily="2" charset="0"/>
              <a:cs typeface="NikoshBAN" panose="02000000000000000000" pitchFamily="2" charset="0"/>
            </a:rPr>
            <a:t>স্বাধীন</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বাংলাদেশের</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অভ্যুদ্বয়ে</a:t>
          </a:r>
          <a:r>
            <a:rPr lang="en-US" sz="3200" kern="1200" dirty="0" smtClean="0">
              <a:solidFill>
                <a:schemeClr val="tx1"/>
              </a:solidFill>
              <a:latin typeface="NikoshBAN" panose="02000000000000000000" pitchFamily="2" charset="0"/>
              <a:cs typeface="NikoshBAN" panose="02000000000000000000" pitchFamily="2" charset="0"/>
            </a:rPr>
            <a:t> ১৯৬৯ </a:t>
          </a:r>
          <a:r>
            <a:rPr lang="en-US" sz="3200" kern="1200" dirty="0" err="1" smtClean="0">
              <a:solidFill>
                <a:schemeClr val="tx1"/>
              </a:solidFill>
              <a:latin typeface="NikoshBAN" panose="02000000000000000000" pitchFamily="2" charset="0"/>
              <a:cs typeface="NikoshBAN" panose="02000000000000000000" pitchFamily="2" charset="0"/>
            </a:rPr>
            <a:t>এর</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গণ-অভ্যুত্থান</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গুরুত্বপুর্ণ</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ভূমিকা</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রেখেছিল-ব্যাখ্যা</a:t>
          </a:r>
          <a:r>
            <a:rPr lang="en-US" sz="3200" kern="1200" dirty="0" smtClean="0">
              <a:solidFill>
                <a:schemeClr val="tx1"/>
              </a:solidFill>
              <a:latin typeface="NikoshBAN" panose="02000000000000000000" pitchFamily="2" charset="0"/>
              <a:cs typeface="NikoshBAN" panose="02000000000000000000" pitchFamily="2" charset="0"/>
            </a:rPr>
            <a:t> </a:t>
          </a:r>
          <a:r>
            <a:rPr lang="en-US" sz="3200" kern="1200" dirty="0" err="1" smtClean="0">
              <a:solidFill>
                <a:schemeClr val="tx1"/>
              </a:solidFill>
              <a:latin typeface="NikoshBAN" panose="02000000000000000000" pitchFamily="2" charset="0"/>
              <a:cs typeface="NikoshBAN" panose="02000000000000000000" pitchFamily="2" charset="0"/>
            </a:rPr>
            <a:t>কর</a:t>
          </a:r>
          <a:r>
            <a:rPr lang="en-US" sz="3200" kern="1200" dirty="0" smtClean="0">
              <a:solidFill>
                <a:schemeClr val="tx1"/>
              </a:solidFill>
              <a:latin typeface="NikoshBAN" panose="02000000000000000000" pitchFamily="2" charset="0"/>
              <a:cs typeface="NikoshBAN" panose="02000000000000000000" pitchFamily="2" charset="0"/>
            </a:rPr>
            <a:t>।</a:t>
          </a:r>
          <a:endParaRPr lang="en-US" sz="3200" kern="1200" dirty="0">
            <a:solidFill>
              <a:schemeClr val="tx1"/>
            </a:solidFill>
            <a:latin typeface="NikoshBAN" panose="02000000000000000000" pitchFamily="2" charset="0"/>
            <a:cs typeface="NikoshBAN" panose="02000000000000000000" pitchFamily="2" charset="0"/>
          </a:endParaRPr>
        </a:p>
      </dsp:txBody>
      <dsp:txXfrm>
        <a:off x="1126300" y="440516"/>
        <a:ext cx="6891399" cy="11001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644DC-705D-42E9-A97A-B8E208B916FD}" type="datetimeFigureOut">
              <a:rPr lang="en-US" smtClean="0"/>
              <a:t>8/17/2020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1AB2-D9BB-494B-AB39-BA0E0A9381D4}" type="slidenum">
              <a:rPr lang="en-US" smtClean="0"/>
              <a:t>‹#›</a:t>
            </a:fld>
            <a:endParaRPr lang="en-US"/>
          </a:p>
        </p:txBody>
      </p:sp>
    </p:spTree>
    <p:extLst>
      <p:ext uri="{BB962C8B-B14F-4D97-AF65-F5344CB8AC3E}">
        <p14:creationId xmlns:p14="http://schemas.microsoft.com/office/powerpoint/2010/main" val="138966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3941AB2-D9BB-494B-AB39-BA0E0A9381D4}" type="slidenum">
              <a:rPr lang="en-US" smtClean="0"/>
              <a:t>15</a:t>
            </a:fld>
            <a:endParaRPr lang="en-US"/>
          </a:p>
        </p:txBody>
      </p:sp>
    </p:spTree>
    <p:extLst>
      <p:ext uri="{BB962C8B-B14F-4D97-AF65-F5344CB8AC3E}">
        <p14:creationId xmlns:p14="http://schemas.microsoft.com/office/powerpoint/2010/main" val="191022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bn.wikipedia.org/wiki/%E0%A6%86%E0%A6%97%E0%A6%B0%E0%A6%A4%E0%A6%B2%E0%A6%BE_%E0%A6%B7%E0%A6%A1%E0%A6%BC%E0%A6%AF%E0%A6%A8%E0%A7%8D%E0%A6%A4%E0%A7%8D%E0%A6%B0_%E0%A6%AE%E0%A6%BE%E0%A6%AE%E0%A6%B2%E0%A6%BE" TargetMode="External"/><Relationship Id="rId3" Type="http://schemas.openxmlformats.org/officeDocument/2006/relationships/hyperlink" Target="https://bn.wikipedia.org/w/index.php?title=%E0%A6%A1%E0%A7%87%E0%A6%AE%E0%A7%8B%E0%A6%95%E0%A7%8D%E0%A6%B0%E0%A7%87%E0%A6%9F%E0%A6%BF%E0%A6%95_%E0%A6%85%E0%A7%8D%E0%A6%AF%E0%A6%BE%E0%A6%95%E0%A6%B6%E0%A6%A8_%E0%A6%95%E0%A6%AE%E0%A6%BF%E0%A6%9F%E0%A6%BF&amp;action=edit&amp;redlink=1" TargetMode="External"/><Relationship Id="rId7" Type="http://schemas.openxmlformats.org/officeDocument/2006/relationships/hyperlink" Target="https://bn.wikipedia.org/w/index.php?title=%E0%A6%B6%E0%A6%BE%E0%A6%AE%E0%A6%B8%E0%A7%81%E0%A6%9C%E0%A7%8D%E0%A6%9C%E0%A7%8B%E0%A6%B9%E0%A6%BE&amp;action=edit&amp;redlink=1" TargetMode="External"/><Relationship Id="rId2" Type="http://schemas.openxmlformats.org/officeDocument/2006/relationships/hyperlink" Target="https://bn.wikipedia.org/wiki/%E0%A7%A7%E0%A7%A7_%E0%A6%A6%E0%A6%AB%E0%A6%BE_%E0%A6%95%E0%A6%B0%E0%A7%8D%E0%A6%AE%E0%A6%B8%E0%A7%82%E0%A6%9A%E0%A7%80" TargetMode="External"/><Relationship Id="rId1" Type="http://schemas.openxmlformats.org/officeDocument/2006/relationships/slideLayout" Target="../slideLayouts/slideLayout7.xml"/><Relationship Id="rId6" Type="http://schemas.openxmlformats.org/officeDocument/2006/relationships/hyperlink" Target="https://bn.wikipedia.org/wiki/%E0%A6%B8%E0%A6%BE%E0%A6%B0%E0%A7%8D%E0%A6%9C%E0%A7%87%E0%A6%A8%E0%A7%8D%E0%A6%9F_%E0%A6%9C%E0%A6%B9%E0%A7%81%E0%A6%B0%E0%A7%81%E0%A6%B2_%E0%A6%B9%E0%A6%95" TargetMode="External"/><Relationship Id="rId5" Type="http://schemas.openxmlformats.org/officeDocument/2006/relationships/hyperlink" Target="https://bn.wikipedia.org/wiki/%E0%A6%AE%E0%A6%A4%E0%A6%BF%E0%A6%AF%E0%A6%BC%E0%A7%81%E0%A6%B0_%E0%A6%B0%E0%A6%B9%E0%A6%AE%E0%A6%BE%E0%A6%A8" TargetMode="External"/><Relationship Id="rId4" Type="http://schemas.openxmlformats.org/officeDocument/2006/relationships/hyperlink" Target="https://bn.wikipedia.org/wiki/%E0%A6%86%E0%A6%AE%E0%A6%BE%E0%A6%A8%E0%A7%81%E0%A6%B2%E0%A7%8D%E0%A6%B2%E0%A6%BE%E0%A6%B9_%E0%A6%86%E0%A6%B8%E0%A6%BE%E0%A6%A6%E0%A7%81%E0%A6%9C%E0%A7%8D%E0%A6%9C%E0%A6%BE%E0%A6%AE%E0%A6%BE%E0%A6%A8" TargetMode="External"/><Relationship Id="rId9" Type="http://schemas.openxmlformats.org/officeDocument/2006/relationships/hyperlink" Target="https://bn.wikipedia.org/wiki/%E0%A6%86%E0%A6%87%E0%A6%AF%E0%A6%BC%E0%A7%81%E0%A6%AC_%E0%A6%96%E0%A6%BE%E0%A6%A8"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bn.wikipedia.org/wiki/%E0%A6%A8%E0%A7%82%E0%A6%B0%E0%A7%81%E0%A6%B2_%E0%A6%87%E0%A6%B8%E0%A6%B2%E0%A6%BE%E0%A6%AE_%E0%A6%96%E0%A7%8B%E0%A6%95%E0%A6%B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bin"/><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wmf"/><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0"/>
            <a:ext cx="6358407" cy="4876800"/>
          </a:xfrm>
          <a:prstGeom prst="rect">
            <a:avLst/>
          </a:prstGeom>
        </p:spPr>
      </p:pic>
      <p:pic>
        <p:nvPicPr>
          <p:cNvPr id="12" name="Picture 11" descr="tumblr_static_4rkimhn139uscookokcc0sckg.gif"/>
          <p:cNvPicPr>
            <a:picLocks noChangeAspect="1"/>
          </p:cNvPicPr>
          <p:nvPr/>
        </p:nvPicPr>
        <p:blipFill>
          <a:blip r:embed="rId3"/>
          <a:stretch>
            <a:fillRect/>
          </a:stretch>
        </p:blipFill>
        <p:spPr>
          <a:xfrm>
            <a:off x="2514600" y="3898677"/>
            <a:ext cx="4870897" cy="2806923"/>
          </a:xfrm>
          <a:prstGeom prst="rect">
            <a:avLst/>
          </a:prstGeom>
        </p:spPr>
      </p:pic>
      <p:sp>
        <p:nvSpPr>
          <p:cNvPr id="13" name="TextBox 12"/>
          <p:cNvSpPr txBox="1"/>
          <p:nvPr/>
        </p:nvSpPr>
        <p:spPr>
          <a:xfrm>
            <a:off x="1413993" y="838200"/>
            <a:ext cx="6127124" cy="1300356"/>
          </a:xfrm>
          <a:prstGeom prst="rect">
            <a:avLst/>
          </a:prstGeom>
          <a:noFill/>
        </p:spPr>
        <p:txBody>
          <a:bodyPr wrap="square" lIns="68580" tIns="34290" rIns="68580" bIns="34290" rtlCol="0">
            <a:spAutoFit/>
          </a:bodyPr>
          <a:lstStyle/>
          <a:p>
            <a:pPr algn="ctr"/>
            <a:r>
              <a:rPr lang="en-US" sz="8000" b="1" kern="0" dirty="0" err="1"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আজকের</a:t>
            </a:r>
            <a:r>
              <a:rPr lang="en-US" sz="8000" b="1" kern="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bn-BD" sz="80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পাঠে</a:t>
            </a:r>
            <a:endParaRPr lang="en-US" sz="8000" b="1" kern="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alibri"/>
            </a:endParaRPr>
          </a:p>
        </p:txBody>
      </p:sp>
      <p:pic>
        <p:nvPicPr>
          <p:cNvPr id="14" name="Picture 13" descr="cc.gif"/>
          <p:cNvPicPr>
            <a:picLocks noChangeAspect="1"/>
          </p:cNvPicPr>
          <p:nvPr/>
        </p:nvPicPr>
        <p:blipFill>
          <a:blip r:embed="rId4"/>
          <a:stretch>
            <a:fillRect/>
          </a:stretch>
        </p:blipFill>
        <p:spPr>
          <a:xfrm>
            <a:off x="877910" y="2650749"/>
            <a:ext cx="7199290" cy="1224044"/>
          </a:xfrm>
          <a:prstGeom prst="rect">
            <a:avLst/>
          </a:prstGeom>
          <a:ln>
            <a:noFill/>
          </a:ln>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5417" t="9548" r="8301" b="7260"/>
          <a:stretch/>
        </p:blipFill>
        <p:spPr>
          <a:xfrm>
            <a:off x="0" y="0"/>
            <a:ext cx="9143999" cy="6858000"/>
          </a:xfrm>
          <a:prstGeom prst="rect">
            <a:avLst/>
          </a:prstGeom>
        </p:spPr>
      </p:pic>
      <p:pic>
        <p:nvPicPr>
          <p:cNvPr id="16" name="Picture 15" descr="C:\Users\Dilruba Khanom\Desktop\New folder (2)\curtainsb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1" fill="hold" nodeType="clickEffect">
                                  <p:stCondLst>
                                    <p:cond delay="0"/>
                                  </p:stCondLst>
                                  <p:childTnLst>
                                    <p:anim calcmode="lin" valueType="num">
                                      <p:cBhvr additive="base">
                                        <p:cTn id="6" dur="3000"/>
                                        <p:tgtEl>
                                          <p:spTgt spid="15"/>
                                        </p:tgtEl>
                                        <p:attrNameLst>
                                          <p:attrName>ppt_y</p:attrName>
                                        </p:attrNameLst>
                                      </p:cBhvr>
                                      <p:tavLst>
                                        <p:tav tm="0">
                                          <p:val>
                                            <p:strVal val="#ppt_y"/>
                                          </p:val>
                                        </p:tav>
                                        <p:tav tm="100000">
                                          <p:val>
                                            <p:strVal val="#ppt_y-#ppt_h*1.125000"/>
                                          </p:val>
                                        </p:tav>
                                      </p:tavLst>
                                    </p:anim>
                                    <p:animEffect transition="out" filter="wipe(up)">
                                      <p:cBhvr>
                                        <p:cTn id="7" dur="3000"/>
                                        <p:tgtEl>
                                          <p:spTgt spid="15"/>
                                        </p:tgtEl>
                                      </p:cBhvr>
                                    </p:animEffect>
                                    <p:set>
                                      <p:cBhvr>
                                        <p:cTn id="8" dur="1" fill="hold">
                                          <p:stCondLst>
                                            <p:cond delay="2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48061"/>
          </a:xfrm>
          <a:prstGeom prst="rect">
            <a:avLst/>
          </a:prstGeom>
        </p:spPr>
      </p:pic>
      <p:sp>
        <p:nvSpPr>
          <p:cNvPr id="8" name="Rectangle 7"/>
          <p:cNvSpPr/>
          <p:nvPr/>
        </p:nvSpPr>
        <p:spPr>
          <a:xfrm>
            <a:off x="228600" y="76200"/>
            <a:ext cx="8331433" cy="1569660"/>
          </a:xfrm>
          <a:prstGeom prst="rect">
            <a:avLst/>
          </a:prstGeom>
        </p:spPr>
        <p:txBody>
          <a:bodyPr wrap="square">
            <a:spAutoFit/>
          </a:bodyPr>
          <a:lstStyle/>
          <a:p>
            <a:pPr algn="ctr"/>
            <a:r>
              <a:rPr lang="en-US" sz="4800" dirty="0">
                <a:solidFill>
                  <a:srgbClr val="FFFF00"/>
                </a:solidFill>
                <a:latin typeface="NikoshBAN" panose="02000000000000000000" pitchFamily="2" charset="0"/>
                <a:cs typeface="NikoshBAN" panose="02000000000000000000" pitchFamily="2" charset="0"/>
              </a:rPr>
              <a:t>১৯৬৯ </a:t>
            </a:r>
            <a:r>
              <a:rPr lang="en-US" sz="4800" dirty="0" err="1">
                <a:solidFill>
                  <a:srgbClr val="FFFF00"/>
                </a:solidFill>
                <a:latin typeface="NikoshBAN" panose="02000000000000000000" pitchFamily="2" charset="0"/>
                <a:cs typeface="NikoshBAN" panose="02000000000000000000" pitchFamily="2" charset="0"/>
              </a:rPr>
              <a:t>সালের</a:t>
            </a:r>
            <a:r>
              <a:rPr lang="en-US" sz="4800" dirty="0">
                <a:solidFill>
                  <a:srgbClr val="FFFF00"/>
                </a:solidFill>
                <a:latin typeface="NikoshBAN" panose="02000000000000000000" pitchFamily="2" charset="0"/>
                <a:cs typeface="NikoshBAN" panose="02000000000000000000" pitchFamily="2" charset="0"/>
              </a:rPr>
              <a:t> গন-আন্দোলনের </a:t>
            </a:r>
            <a:r>
              <a:rPr lang="en-US" sz="4800" dirty="0" err="1">
                <a:solidFill>
                  <a:srgbClr val="FFFF00"/>
                </a:solidFill>
                <a:latin typeface="NikoshBAN" panose="02000000000000000000" pitchFamily="2" charset="0"/>
                <a:cs typeface="NikoshBAN" panose="02000000000000000000" pitchFamily="2" charset="0"/>
              </a:rPr>
              <a:t>নায়ক</a:t>
            </a:r>
            <a:r>
              <a:rPr lang="en-US" sz="4800" dirty="0">
                <a:solidFill>
                  <a:srgbClr val="FFFF00"/>
                </a:solidFill>
                <a:latin typeface="NikoshBAN" panose="02000000000000000000" pitchFamily="2" charset="0"/>
                <a:cs typeface="NikoshBAN" panose="02000000000000000000" pitchFamily="2" charset="0"/>
              </a:rPr>
              <a:t> </a:t>
            </a:r>
            <a:r>
              <a:rPr lang="en-US" sz="4800" dirty="0" err="1">
                <a:solidFill>
                  <a:srgbClr val="FFFF00"/>
                </a:solidFill>
                <a:latin typeface="NikoshBAN" panose="02000000000000000000" pitchFamily="2" charset="0"/>
                <a:cs typeface="NikoshBAN" panose="02000000000000000000" pitchFamily="2" charset="0"/>
              </a:rPr>
              <a:t>ছাত্রনেতা</a:t>
            </a:r>
            <a:r>
              <a:rPr lang="en-US" sz="4800" dirty="0">
                <a:solidFill>
                  <a:srgbClr val="FFFF00"/>
                </a:solidFill>
                <a:latin typeface="NikoshBAN" panose="02000000000000000000" pitchFamily="2" charset="0"/>
                <a:cs typeface="NikoshBAN" panose="02000000000000000000" pitchFamily="2" charset="0"/>
              </a:rPr>
              <a:t> </a:t>
            </a:r>
            <a:r>
              <a:rPr lang="en-US" sz="4800" dirty="0" err="1">
                <a:solidFill>
                  <a:srgbClr val="FFFF00"/>
                </a:solidFill>
                <a:latin typeface="NikoshBAN" panose="02000000000000000000" pitchFamily="2" charset="0"/>
                <a:cs typeface="NikoshBAN" panose="02000000000000000000" pitchFamily="2" charset="0"/>
              </a:rPr>
              <a:t>মোঃ</a:t>
            </a:r>
            <a:r>
              <a:rPr lang="en-US" sz="4800" dirty="0">
                <a:solidFill>
                  <a:srgbClr val="FFFF00"/>
                </a:solidFill>
                <a:latin typeface="NikoshBAN" panose="02000000000000000000" pitchFamily="2" charset="0"/>
                <a:cs typeface="NikoshBAN" panose="02000000000000000000" pitchFamily="2" charset="0"/>
              </a:rPr>
              <a:t> </a:t>
            </a:r>
            <a:r>
              <a:rPr lang="en-US" sz="4800" dirty="0" err="1">
                <a:solidFill>
                  <a:srgbClr val="FFFF00"/>
                </a:solidFill>
                <a:latin typeface="NikoshBAN" panose="02000000000000000000" pitchFamily="2" charset="0"/>
                <a:cs typeface="NikoshBAN" panose="02000000000000000000" pitchFamily="2" charset="0"/>
              </a:rPr>
              <a:t>তোফায়েল</a:t>
            </a:r>
            <a:r>
              <a:rPr lang="en-US" sz="4800" dirty="0">
                <a:solidFill>
                  <a:srgbClr val="FFFF00"/>
                </a:solidFill>
                <a:latin typeface="NikoshBAN" panose="02000000000000000000" pitchFamily="2" charset="0"/>
                <a:cs typeface="NikoshBAN" panose="02000000000000000000" pitchFamily="2" charset="0"/>
              </a:rPr>
              <a:t> </a:t>
            </a:r>
            <a:r>
              <a:rPr lang="en-US" sz="4800" dirty="0" err="1">
                <a:solidFill>
                  <a:srgbClr val="FFFF00"/>
                </a:solidFill>
                <a:latin typeface="NikoshBAN" panose="02000000000000000000" pitchFamily="2" charset="0"/>
                <a:cs typeface="NikoshBAN" panose="02000000000000000000" pitchFamily="2" charset="0"/>
              </a:rPr>
              <a:t>আহমেদ</a:t>
            </a:r>
            <a:endParaRPr lang="en-US" sz="4800" dirty="0">
              <a:solidFill>
                <a:srgbClr val="FFFF00"/>
              </a:solidFill>
              <a:latin typeface="NikoshBAN" panose="02000000000000000000" pitchFamily="2" charset="0"/>
              <a:cs typeface="NikoshBAN" panose="02000000000000000000"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 y="-23191"/>
            <a:ext cx="9124122" cy="6858000"/>
          </a:xfrm>
          <a:prstGeom prst="rect">
            <a:avLst/>
          </a:prstGeom>
        </p:spPr>
      </p:pic>
      <p:sp>
        <p:nvSpPr>
          <p:cNvPr id="3" name="TextBox 2"/>
          <p:cNvSpPr txBox="1"/>
          <p:nvPr/>
        </p:nvSpPr>
        <p:spPr>
          <a:xfrm>
            <a:off x="46382" y="152400"/>
            <a:ext cx="8763000" cy="769441"/>
          </a:xfrm>
          <a:prstGeom prst="rect">
            <a:avLst/>
          </a:prstGeom>
          <a:noFill/>
        </p:spPr>
        <p:txBody>
          <a:bodyPr wrap="square" rtlCol="0">
            <a:spAutoFit/>
          </a:bodyPr>
          <a:lstStyle/>
          <a:p>
            <a:pPr algn="ctr"/>
            <a:r>
              <a:rPr lang="en-US" sz="4400" dirty="0" smtClean="0">
                <a:solidFill>
                  <a:srgbClr val="FFFF00"/>
                </a:solidFill>
                <a:latin typeface="NikoshBAN" panose="02000000000000000000" pitchFamily="2" charset="0"/>
                <a:cs typeface="NikoshBAN" panose="02000000000000000000" pitchFamily="2" charset="0"/>
              </a:rPr>
              <a:t>১৯৬৯ </a:t>
            </a:r>
            <a:r>
              <a:rPr lang="en-US" sz="4400" dirty="0" err="1" smtClean="0">
                <a:solidFill>
                  <a:srgbClr val="FFFF00"/>
                </a:solidFill>
                <a:latin typeface="NikoshBAN" panose="02000000000000000000" pitchFamily="2" charset="0"/>
                <a:cs typeface="NikoshBAN" panose="02000000000000000000" pitchFamily="2" charset="0"/>
              </a:rPr>
              <a:t>এর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গন-অভ্যূস্থানে</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নিহিত</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ছাত্রনেতা</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আসাদ</a:t>
            </a:r>
            <a:r>
              <a:rPr lang="en-US" sz="4400" dirty="0" smtClean="0">
                <a:solidFill>
                  <a:srgbClr val="FFFF00"/>
                </a:solidFill>
                <a:latin typeface="NikoshBAN" panose="02000000000000000000" pitchFamily="2" charset="0"/>
                <a:cs typeface="NikoshBAN" panose="02000000000000000000" pitchFamily="2" charset="0"/>
              </a:rPr>
              <a:t>,</a:t>
            </a:r>
            <a:endParaRPr lang="en-US" sz="4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556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 y="0"/>
            <a:ext cx="4565373" cy="3429000"/>
          </a:xfrm>
          <a:prstGeom prst="rect">
            <a:avLst/>
          </a:prstGeom>
        </p:spPr>
      </p:pic>
      <p:pic>
        <p:nvPicPr>
          <p:cNvPr id="3" name="Picture 2" descr="image-279098-1581858050.jpg"/>
          <p:cNvPicPr>
            <a:picLocks noChangeAspect="1"/>
          </p:cNvPicPr>
          <p:nvPr/>
        </p:nvPicPr>
        <p:blipFill>
          <a:blip r:embed="rId3"/>
          <a:stretch>
            <a:fillRect/>
          </a:stretch>
        </p:blipFill>
        <p:spPr>
          <a:xfrm>
            <a:off x="4724400" y="0"/>
            <a:ext cx="4343400" cy="3222171"/>
          </a:xfrm>
          <a:prstGeom prst="rect">
            <a:avLst/>
          </a:prstGeom>
        </p:spPr>
      </p:pic>
      <p:pic>
        <p:nvPicPr>
          <p:cNvPr id="4" name="Picture 3" descr="images ১.jpg"/>
          <p:cNvPicPr>
            <a:picLocks noChangeAspect="1"/>
          </p:cNvPicPr>
          <p:nvPr/>
        </p:nvPicPr>
        <p:blipFill>
          <a:blip r:embed="rId4"/>
          <a:stretch>
            <a:fillRect/>
          </a:stretch>
        </p:blipFill>
        <p:spPr>
          <a:xfrm>
            <a:off x="266700" y="3581400"/>
            <a:ext cx="8610600" cy="3250096"/>
          </a:xfrm>
          <a:prstGeom prst="rect">
            <a:avLst/>
          </a:prstGeom>
        </p:spPr>
      </p:pic>
    </p:spTree>
    <p:extLst>
      <p:ext uri="{BB962C8B-B14F-4D97-AF65-F5344CB8AC3E}">
        <p14:creationId xmlns:p14="http://schemas.microsoft.com/office/powerpoint/2010/main" val="275973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43999" cy="6858000"/>
          </a:xfrm>
          <a:prstGeom prst="rect">
            <a:avLst/>
          </a:prstGeom>
          <a:noFill/>
        </p:spPr>
      </p:pic>
      <p:sp>
        <p:nvSpPr>
          <p:cNvPr id="5" name="TextBox 4"/>
          <p:cNvSpPr txBox="1"/>
          <p:nvPr/>
        </p:nvSpPr>
        <p:spPr>
          <a:xfrm>
            <a:off x="1066800" y="685800"/>
            <a:ext cx="7010400" cy="1905000"/>
          </a:xfrm>
          <a:prstGeom prst="rect">
            <a:avLst/>
          </a:prstGeom>
          <a:noFill/>
          <a:ln>
            <a:noFill/>
          </a:ln>
          <a:effectLst/>
        </p:spPr>
        <p:txBody>
          <a:bodyPr wrap="square" rtlCol="0">
            <a:prstTxWarp prst="textDeflateBottom">
              <a:avLst/>
            </a:prstTxWarp>
            <a:spAutoFit/>
          </a:bodyPr>
          <a:lstStyle/>
          <a:p>
            <a:pPr algn="ctr"/>
            <a:r>
              <a:rPr lang="en-US" sz="8000" b="1" u="sng" dirty="0" err="1" smtClean="0">
                <a:ln w="6600">
                  <a:solidFill>
                    <a:srgbClr val="92D050"/>
                  </a:solidFill>
                  <a:prstDash val="solid"/>
                </a:ln>
                <a:solidFill>
                  <a:srgbClr val="FF66FF"/>
                </a:solidFill>
                <a:effectLst>
                  <a:outerShdw dist="38100" dir="2700000" algn="tl" rotWithShape="0">
                    <a:schemeClr val="accent2"/>
                  </a:outerShdw>
                </a:effectLst>
                <a:latin typeface="NikoshBAN" panose="02000000000000000000" pitchFamily="2" charset="0"/>
                <a:cs typeface="NikoshBAN" panose="02000000000000000000" pitchFamily="2" charset="0"/>
              </a:rPr>
              <a:t>আজকের</a:t>
            </a:r>
            <a:r>
              <a:rPr lang="en-US" sz="8000" b="1" u="sng" dirty="0" smtClean="0">
                <a:ln w="6600">
                  <a:solidFill>
                    <a:srgbClr val="92D050"/>
                  </a:solidFill>
                  <a:prstDash val="solid"/>
                </a:ln>
                <a:solidFill>
                  <a:srgbClr val="FF66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8000" b="1" u="sng" dirty="0" err="1" smtClean="0">
                <a:ln w="6600">
                  <a:solidFill>
                    <a:srgbClr val="92D050"/>
                  </a:solidFill>
                  <a:prstDash val="solid"/>
                </a:ln>
                <a:solidFill>
                  <a:srgbClr val="FF66FF"/>
                </a:solidFill>
                <a:effectLst>
                  <a:outerShdw dist="38100" dir="2700000" algn="tl" rotWithShape="0">
                    <a:schemeClr val="accent2"/>
                  </a:outerShdw>
                </a:effectLst>
                <a:latin typeface="NikoshBAN" panose="02000000000000000000" pitchFamily="2" charset="0"/>
                <a:cs typeface="NikoshBAN" panose="02000000000000000000" pitchFamily="2" charset="0"/>
              </a:rPr>
              <a:t>পাঠ</a:t>
            </a:r>
            <a:endParaRPr lang="en-US" sz="8000" b="1" u="sng" dirty="0">
              <a:ln w="6600">
                <a:solidFill>
                  <a:srgbClr val="92D050"/>
                </a:solidFill>
                <a:prstDash val="solid"/>
              </a:ln>
              <a:solidFill>
                <a:srgbClr val="FF66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15202" y="3276600"/>
            <a:ext cx="8077200" cy="1107996"/>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en-US" sz="6600" dirty="0" smtClean="0">
                <a:latin typeface="NikoshBAN" panose="02000000000000000000" pitchFamily="2" charset="0"/>
                <a:cs typeface="NikoshBAN" panose="02000000000000000000" pitchFamily="2" charset="0"/>
              </a:rPr>
              <a:t>১৯৬৯ </a:t>
            </a:r>
            <a:r>
              <a:rPr lang="en-US" sz="6600" dirty="0" err="1" smtClean="0">
                <a:latin typeface="NikoshBAN" panose="02000000000000000000" pitchFamily="2" charset="0"/>
                <a:cs typeface="NikoshBAN" panose="02000000000000000000" pitchFamily="2" charset="0"/>
              </a:rPr>
              <a:t>এর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গণভ্যুত্থান</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231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62197" cy="6858000"/>
          </a:xfrm>
          <a:prstGeom prst="rect">
            <a:avLst/>
          </a:prstGeom>
        </p:spPr>
      </p:pic>
      <p:sp>
        <p:nvSpPr>
          <p:cNvPr id="8" name="Title 1"/>
          <p:cNvSpPr>
            <a:spLocks noGrp="1"/>
          </p:cNvSpPr>
          <p:nvPr>
            <p:ph type="title"/>
          </p:nvPr>
        </p:nvSpPr>
        <p:spPr>
          <a:xfrm>
            <a:off x="1133901" y="751764"/>
            <a:ext cx="6858000" cy="1658203"/>
          </a:xfrm>
          <a:noFill/>
          <a:ln>
            <a:noFill/>
          </a:ln>
          <a:effectLst/>
        </p:spPr>
        <p:txBody>
          <a:bodyPr>
            <a:prstTxWarp prst="textDeflateBottom">
              <a:avLst/>
            </a:prstTxWarp>
            <a:noAutofit/>
          </a:bodyPr>
          <a:lstStyle/>
          <a:p>
            <a:r>
              <a:rPr lang="bn-BD" sz="11500" b="1" i="1" u="sng" dirty="0" smtClean="0">
                <a:ln w="6600">
                  <a:solidFill>
                    <a:srgbClr val="92D050"/>
                  </a:solidFill>
                  <a:prstDash val="solid"/>
                </a:ln>
                <a:solidFill>
                  <a:srgbClr val="FF66FF"/>
                </a:solidFill>
                <a:effectLst>
                  <a:outerShdw dist="38100" dir="2700000" algn="tl" rotWithShape="0">
                    <a:schemeClr val="accent2"/>
                  </a:outerShdw>
                </a:effectLst>
                <a:latin typeface="NikoshBAN" panose="02000000000000000000" pitchFamily="2" charset="0"/>
                <a:cs typeface="NikoshBAN" panose="02000000000000000000" pitchFamily="2" charset="0"/>
              </a:rPr>
              <a:t> শিখনফল </a:t>
            </a:r>
            <a:endParaRPr lang="en-US" sz="11500" b="1" i="1" u="sng" dirty="0">
              <a:ln w="6600">
                <a:solidFill>
                  <a:srgbClr val="92D050"/>
                </a:solidFill>
                <a:prstDash val="solid"/>
              </a:ln>
              <a:solidFill>
                <a:srgbClr val="FF66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9" name="Content Placeholder 2"/>
          <p:cNvSpPr>
            <a:spLocks noGrp="1"/>
          </p:cNvSpPr>
          <p:nvPr>
            <p:ph idx="1"/>
          </p:nvPr>
        </p:nvSpPr>
        <p:spPr>
          <a:xfrm>
            <a:off x="381000" y="2438400"/>
            <a:ext cx="8381999" cy="2532797"/>
          </a:xfrm>
        </p:spPr>
        <p:txBody>
          <a:bodyPr>
            <a:noAutofit/>
          </a:bodyPr>
          <a:lstStyle/>
          <a:p>
            <a:pPr>
              <a:buNone/>
            </a:pPr>
            <a:r>
              <a:rPr lang="bn-IN" dirty="0" smtClean="0">
                <a:latin typeface="NikoshBAN" panose="02000000000000000000" pitchFamily="2" charset="0"/>
                <a:cs typeface="NikoshBAN" panose="02000000000000000000" pitchFamily="2" charset="0"/>
              </a:rPr>
              <a:t>১।</a:t>
            </a:r>
            <a:r>
              <a:rPr lang="bn-BD" dirty="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গণভ্যুত্থানের</a:t>
            </a:r>
            <a:r>
              <a:rPr lang="bn-IN" dirty="0" smtClean="0">
                <a:latin typeface="NikoshBAN" panose="02000000000000000000" pitchFamily="2" charset="0"/>
                <a:cs typeface="NikoshBAN" panose="02000000000000000000" pitchFamily="2" charset="0"/>
              </a:rPr>
              <a:t> বিবরণ দিতে পারবে</a:t>
            </a:r>
          </a:p>
          <a:p>
            <a:pPr>
              <a:buNone/>
            </a:pPr>
            <a:r>
              <a:rPr lang="bn-BD" dirty="0" smtClean="0">
                <a:latin typeface="NikoshBAN" panose="02000000000000000000" pitchFamily="2" charset="0"/>
                <a:cs typeface="NikoshBAN" panose="02000000000000000000" pitchFamily="2" charset="0"/>
              </a:rPr>
              <a:t>১। গণভ্যুত্থানের কারণ কি তা </a:t>
            </a:r>
            <a:r>
              <a:rPr lang="bn-IN" dirty="0" smtClean="0">
                <a:latin typeface="NikoshBAN" panose="02000000000000000000" pitchFamily="2" charset="0"/>
                <a:cs typeface="NikoshBAN" panose="02000000000000000000" pitchFamily="2" charset="0"/>
              </a:rPr>
              <a:t>ব্যাখ্যা করতে</a:t>
            </a:r>
            <a:r>
              <a:rPr lang="bn-BD" dirty="0" smtClean="0">
                <a:latin typeface="NikoshBAN" panose="02000000000000000000" pitchFamily="2" charset="0"/>
                <a:cs typeface="NikoshBAN" panose="02000000000000000000" pitchFamily="2" charset="0"/>
              </a:rPr>
              <a:t> পারবে?</a:t>
            </a:r>
          </a:p>
          <a:p>
            <a:pPr>
              <a:buNone/>
            </a:pPr>
            <a:r>
              <a:rPr lang="bn-BD" dirty="0" smtClean="0">
                <a:latin typeface="NikoshBAN" panose="02000000000000000000" pitchFamily="2" charset="0"/>
                <a:cs typeface="NikoshBAN" panose="02000000000000000000" pitchFamily="2" charset="0"/>
              </a:rPr>
              <a:t>২। গণঅভ্যুত্থানের লক্ষ্য ও উদ্দেশ্য </a:t>
            </a:r>
            <a:r>
              <a:rPr lang="bn-IN" dirty="0" smtClean="0">
                <a:latin typeface="NikoshBAN" panose="02000000000000000000" pitchFamily="2" charset="0"/>
                <a:cs typeface="NikoshBAN" panose="02000000000000000000" pitchFamily="2" charset="0"/>
              </a:rPr>
              <a:t>ব্যাখ্যা করতে </a:t>
            </a:r>
            <a:r>
              <a:rPr lang="bn-BD" dirty="0" smtClean="0">
                <a:latin typeface="NikoshBAN" panose="02000000000000000000" pitchFamily="2" charset="0"/>
                <a:cs typeface="NikoshBAN" panose="02000000000000000000" pitchFamily="2" charset="0"/>
              </a:rPr>
              <a:t>পারবে? </a:t>
            </a:r>
          </a:p>
          <a:p>
            <a:pPr>
              <a:buNone/>
            </a:pPr>
            <a:r>
              <a:rPr lang="bn-BD" dirty="0" smtClean="0">
                <a:latin typeface="NikoshBAN" panose="02000000000000000000" pitchFamily="2" charset="0"/>
                <a:cs typeface="NikoshBAN" panose="02000000000000000000" pitchFamily="2" charset="0"/>
              </a:rPr>
              <a:t>৩। ১৯৬৯ সালের গণভ্যুত্থানের ফলাফল </a:t>
            </a:r>
            <a:r>
              <a:rPr lang="bn-IN" dirty="0" smtClean="0">
                <a:latin typeface="NikoshBAN" panose="02000000000000000000" pitchFamily="2" charset="0"/>
                <a:cs typeface="NikoshBAN" panose="02000000000000000000" pitchFamily="2" charset="0"/>
              </a:rPr>
              <a:t>মূল্যায়ন করতে </a:t>
            </a:r>
            <a:r>
              <a:rPr lang="bn-BD" dirty="0" smtClean="0">
                <a:latin typeface="NikoshBAN" panose="02000000000000000000" pitchFamily="2" charset="0"/>
                <a:cs typeface="NikoshBAN" panose="02000000000000000000" pitchFamily="2" charset="0"/>
              </a:rPr>
              <a:t>পারবে?</a:t>
            </a:r>
          </a:p>
          <a:p>
            <a:pPr>
              <a:buNone/>
            </a:pPr>
            <a:endParaRPr lang="en-US" dirty="0" smtClean="0">
              <a:latin typeface="NikoshBAN" panose="02000000000000000000" pitchFamily="2" charset="0"/>
              <a:cs typeface="NikoshBAN" panose="02000000000000000000" pitchFamily="2" charset="0"/>
            </a:endParaRPr>
          </a:p>
          <a:p>
            <a:endParaRPr lang="en-US" sz="4000" dirty="0">
              <a:latin typeface="NikoshBAN" panose="02000000000000000000" pitchFamily="2" charset="0"/>
              <a:cs typeface="NikoshBAN" panose="02000000000000000000"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7" y="0"/>
            <a:ext cx="9162197" cy="6858000"/>
          </a:xfrm>
          <a:prstGeom prst="rect">
            <a:avLst/>
          </a:prstGeom>
        </p:spPr>
      </p:pic>
      <p:sp>
        <p:nvSpPr>
          <p:cNvPr id="7" name="TextBox 6"/>
          <p:cNvSpPr txBox="1"/>
          <p:nvPr/>
        </p:nvSpPr>
        <p:spPr>
          <a:xfrm>
            <a:off x="867201" y="1676400"/>
            <a:ext cx="7391399" cy="2743200"/>
          </a:xfrm>
          <a:prstGeom prst="rect">
            <a:avLst/>
          </a:prstGeom>
          <a:noFill/>
        </p:spPr>
        <p:txBody>
          <a:bodyPr wrap="square" rtlCol="0">
            <a:prstTxWarp prst="textDeflateBottom">
              <a:avLst/>
            </a:prstTxWarp>
            <a:spAutoFit/>
          </a:bodyPr>
          <a:lstStyle/>
          <a:p>
            <a:pPr algn="ctr"/>
            <a:r>
              <a:rPr lang="bn-IN" sz="6000" b="1" u="sng" dirty="0" smtClean="0">
                <a:ln w="6600">
                  <a:solidFill>
                    <a:srgbClr val="92D050"/>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rPr>
              <a:t>বিষয়বস্তু উপস্থাপন</a:t>
            </a:r>
            <a:endParaRPr lang="en-US" sz="6000" b="1" u="sng" dirty="0">
              <a:ln w="6600">
                <a:solidFill>
                  <a:srgbClr val="92D050"/>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3686600" y="3773269"/>
            <a:ext cx="1752600" cy="646331"/>
          </a:xfrm>
          <a:prstGeom prst="rect">
            <a:avLst/>
          </a:prstGeom>
          <a:solidFill>
            <a:schemeClr val="bg1"/>
          </a:solidFill>
          <a:ln w="38100">
            <a:solidFill>
              <a:srgbClr val="00B0F0"/>
            </a:solidFill>
          </a:ln>
          <a:scene3d>
            <a:camera prst="orthographicFront"/>
            <a:lightRig rig="threePt" dir="t"/>
          </a:scene3d>
          <a:sp3d>
            <a:bevelT w="114300" prst="artDeco"/>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২৫মিনিট</a:t>
            </a:r>
            <a:endParaRPr lang="en-US" sz="3600" dirty="0">
              <a:latin typeface="NikoshBAN" panose="02000000000000000000" pitchFamily="2" charset="0"/>
              <a:cs typeface="NikoshBAN" panose="02000000000000000000" pitchFamily="2" charset="0"/>
            </a:endParaRPr>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62197" cy="6858000"/>
          </a:xfrm>
          <a:prstGeom prst="rect">
            <a:avLst/>
          </a:prstGeom>
        </p:spPr>
      </p:pic>
      <p:sp>
        <p:nvSpPr>
          <p:cNvPr id="2" name="Rectangle 1"/>
          <p:cNvSpPr/>
          <p:nvPr/>
        </p:nvSpPr>
        <p:spPr>
          <a:xfrm>
            <a:off x="381001" y="914400"/>
            <a:ext cx="8372900" cy="5693866"/>
          </a:xfrm>
          <a:prstGeom prst="rect">
            <a:avLst/>
          </a:prstGeom>
        </p:spPr>
        <p:txBody>
          <a:bodyPr wrap="square">
            <a:spAutoFit/>
          </a:bodyPr>
          <a:lstStyle/>
          <a:p>
            <a:pPr algn="just">
              <a:spcBef>
                <a:spcPts val="600"/>
              </a:spcBef>
              <a:spcAft>
                <a:spcPts val="600"/>
              </a:spcAft>
            </a:pP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১৯৬৮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সালের নভেম্বরে ছাত্র অসন্তোষকে কেন্দ্র করে পাকিস্তানের প্রেসিডেন্ট আইয়ুব খানের স্বৈরশাসনের বিরুদ্ধে যে আন্দোলনের সূত্রপাত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হ</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য়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 দ্রুত ছড়িয়ে পড়ে শহর এবং গ্রামের শ্রমিক-কৃষক ও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নিম্ন-আ</a:t>
            </a:r>
            <a:r>
              <a:rPr lang="en-US" sz="2800" dirty="0" err="1"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র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পেশাজীবীসহ বিপুল সংখ্যক সাধারণ মানুষের মধ্যে। অন্তত একটি সাধারণ দাবি আইয়ুবের পতনকে কেন্দ্র করে তৎকালীন পাকিস্তানের সকল অংশের মানুষ একযোগে পথে নামেন। তবে শিল্পাঞ্চলের শ্রমিক এবং সাধারণভাবে নিম্ন ও মধ্য আয়ের পেশাজীবীদের মধ্যে আন্দোলন ক্রমাগতভাবে শোষণের বিরুদ্ধে সংগ্রামের রূপ পরিগ্রহ করতে থাকে। পাকিস্তানি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রাষ্ট্রকাঠামো</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পূর্ববাংলার জাতিগত নিপীড়ন ও বঞ্চনা এবং তার বিপরীতে ১৯৪৮ সালের ভাষা আন্দোলন থেকে শুরু করে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স্বা</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ত্তশাসনের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সংগ্রামসহ পরবর্তী বিভিন্ন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পর্যা</a:t>
            </a:r>
            <a:r>
              <a:rPr lang="en-US" sz="2800" dirty="0" err="1"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গ</a:t>
            </a:r>
            <a:r>
              <a:rPr lang="en-US" sz="2800" dirty="0" err="1"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ড়ে</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ওঠা স্বকী</a:t>
            </a: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য়</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সত্তার বোধ ঊনসত্তরের গণঅভ্যুত্থান সৃষ্টিতে প্রত্যক্ষ প্রভাব রেখেছিল।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বস্তত</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ঊনসত্তরের গণঅভ্যুত্থান ছিল পাকিস্তান প্রতিষ্ঠা-পরবর্তীকালের সর্ববৃহৎ গণজাগরণ।</a:t>
            </a:r>
            <a:endParaRPr lang="en-US" sz="3600"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3" name="TextBox 2"/>
          <p:cNvSpPr txBox="1"/>
          <p:nvPr/>
        </p:nvSpPr>
        <p:spPr>
          <a:xfrm>
            <a:off x="2971800" y="457200"/>
            <a:ext cx="3276600" cy="523220"/>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১৯৬৯ এর গণঅভ্যুত্থান</a:t>
            </a:r>
            <a:endParaRPr lang="en-US" sz="2800" dirty="0">
              <a:latin typeface="NikoshBAN" panose="02000000000000000000" pitchFamily="2" charset="0"/>
              <a:cs typeface="NikoshBAN" panose="02000000000000000000" pitchFamily="2"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197" cy="6858000"/>
          </a:xfrm>
          <a:prstGeom prst="rect">
            <a:avLst/>
          </a:prstGeom>
        </p:spPr>
      </p:pic>
      <p:sp>
        <p:nvSpPr>
          <p:cNvPr id="2" name="Rectangle 1"/>
          <p:cNvSpPr/>
          <p:nvPr/>
        </p:nvSpPr>
        <p:spPr>
          <a:xfrm>
            <a:off x="381000" y="457200"/>
            <a:ext cx="8382000" cy="5262979"/>
          </a:xfrm>
          <a:prstGeom prst="rect">
            <a:avLst/>
          </a:prstGeom>
        </p:spPr>
        <p:txBody>
          <a:bodyPr wrap="square">
            <a:spAutoFit/>
          </a:bodyPr>
          <a:lstStyle/>
          <a:p>
            <a:pPr algn="just">
              <a:spcBef>
                <a:spcPts val="600"/>
              </a:spcBef>
              <a:spcAft>
                <a:spcPts val="600"/>
              </a:spcAft>
            </a:pPr>
            <a:r>
              <a:rPr lang="en-US"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আটষট্টির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ছাত্র অসন্তোষ গণআন্দোলনে রূপান্তরিত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হয</a:t>
            </a:r>
            <a:r>
              <a:rPr lang="en-US"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মওলানা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আবদুল হামিদ খান ভাসানী ঘোষিত গভর্নর হাউস ঘেরাও ও পরবর্তী দিনগুলোর কর্মসূচির মাধ্যমে। ৬ ডিসেম্বর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জুলুম প্রতিরোধ দিবস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পালনের জন্য মওলানা ভাসানীর নেতৃত্বাধীন ন্যাশনাল আওয়ামী পার্টি (ন্যাপ)</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তোয়াহার নেতৃত্বাধীন পূর্ব পাকিস্তান শ্রমিক ফেডারেশন এবং আবদুল হকের নেতৃত্বাধীন পূর্ব পাকিস্তান কৃষক সমিতি যৌথ কর্মসূচির অংশ হিসেবে পল্টন ময়দানে এক জনসভার আয়োজন করে। জনসভার পর একটি বিরাট মিছিল গভর্নর হাউস ঘেরাও করে। সেখানে জনতার সাথে পুলিশের সংঘর্ষের সূত্র ধরে মওলানা ভাসানী পরদিন ঢাকা শহরে হরতাল আহবান করেন। ৮ ডিসেম্বর ভাসানী ও মোজাফফর আহমেদের নেতৃত্বাধীন দুই ন্যাপ</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আওয়ামী লীগ</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পিপলস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পার্টি</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নেজামে ইসলাম</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জামায়াতে ইসলামসহ প্রধান বিরোধী দলসমূহের ডাকে গোটা পূর্ববাংলায় হরতাল পালিত হয়। ১০ ডিসেম্বর ৬ দফাপন্থি আওয়ামী লীগ আহুত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নির্যাতন প্রতিরোধ দিবস</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জোরেসোরে পালিত হয়। ১৪ ডিসেম্বরে ভাসানী ন্যাপের পক্ষ থেকে ঘোষণা করা হয় ঘেরাও আন্দোলনের কর্মসূচি। সে অনুযায়ী ২৯ ডিসেম্বর পাবনার ডিসির বাড়ি ঘেরাও করার মাধ্যমে ঘেরাও আন্দোলনের সূচনা ঘটে</a:t>
            </a:r>
            <a:r>
              <a:rPr lang="bn-IN" sz="24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endParaRPr lang="en-US" sz="3200" dirty="0">
              <a:effectLst/>
              <a:latin typeface="NikoshBAN" panose="02000000000000000000" pitchFamily="2" charset="0"/>
              <a:ea typeface="Times New Roman" panose="02020603050405020304" pitchFamily="18" charset="0"/>
              <a:cs typeface="NikoshBAN" panose="02000000000000000000" pitchFamily="2" charset="0"/>
            </a:endParaRPr>
          </a:p>
        </p:txBody>
      </p:sp>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62197" cy="6858000"/>
          </a:xfrm>
          <a:prstGeom prst="rect">
            <a:avLst/>
          </a:prstGeom>
        </p:spPr>
      </p:pic>
      <p:sp>
        <p:nvSpPr>
          <p:cNvPr id="3" name="Rectangle 2"/>
          <p:cNvSpPr/>
          <p:nvPr/>
        </p:nvSpPr>
        <p:spPr>
          <a:xfrm>
            <a:off x="371901" y="457200"/>
            <a:ext cx="8382000" cy="5755422"/>
          </a:xfrm>
          <a:prstGeom prst="rect">
            <a:avLst/>
          </a:prstGeom>
        </p:spPr>
        <p:txBody>
          <a:bodyPr wrap="square">
            <a:spAutoFit/>
          </a:bodyPr>
          <a:lstStyle/>
          <a:p>
            <a:pPr algn="just">
              <a:spcBef>
                <a:spcPts val="600"/>
              </a:spcBef>
              <a:spcAft>
                <a:spcPts val="600"/>
              </a:spcAft>
            </a:pPr>
            <a:r>
              <a:rPr lang="en-US"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smtClean="0">
                <a:solidFill>
                  <a:srgbClr val="222222"/>
                </a:solidFill>
                <a:latin typeface="NikoshBAN" panose="02000000000000000000" pitchFamily="2" charset="0"/>
                <a:ea typeface="Times New Roman" panose="02020603050405020304" pitchFamily="18" charset="0"/>
                <a:cs typeface="NikoshBAN" panose="02000000000000000000" pitchFamily="2" charset="0"/>
              </a:rPr>
              <a:t>১৯৬৯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সালের ৪ জানুয়ারি পূর্ব পাকিস্তান ছাত্র ইউনিয়ন (মেনন গ্রুপ)</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পূর্ব পাকিস্তান ছাত্রলীগ ও পূর্ব পাকিস্তান ছাত্র ইউনিয়ন (মতিয়া গ্রুপ)-এর নেতৃবৃন্দ </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ছাত্র সংগ্রাম কমিটি</a:t>
            </a:r>
            <a:r>
              <a:rPr lang="en-US"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গঠন করে এবং তাদের ১১ দফা কর্মসূচি ঘোষণা করে। ১১ দফার মধ্যে ১৯৬৬ সালে শেখ মুজিবুর রহমান ঘোষিত আঞ্চলিক স্বায়ত্তশাসন সম্পর্কিত ৬ দফার সাথে ছাত্র সমস্যাকেন্দ্রিক দাবি দাওয়ার পাশাপাশি কৃষক ও শ্রমিকদের স্বার্থ সংক্রান্ত দাবিসমূহ অন্তর্ভুক্ত করা হয়। বস্ত্তত ১১ দফা কর্মসূচীর মাধ্যমে ছাত্র নেতৃবৃন্দ যে পদক্ষেপ গ্রহণ করেন তা ছিল অত্যন্ত সময়োপযোগী এবং এ কর্মসূচিকে কেন্দ্র করেই গুরুত্বপূর্ণ বিরোধী দলগুলোর মধ্যে একটি আন্দোলনগত ঐক্য প্রতিষ্ঠিত হয়। তাছাড়া এসময় থেকেই শেখ মুজিবের </a:t>
            </a:r>
            <a:r>
              <a:rPr lang="bn-IN" sz="32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মুক্তি</a:t>
            </a:r>
            <a:r>
              <a:rPr lang="bn-IN" sz="28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ও আগরতলা ষড়যন্ত্র মামলা প্রত্যাহারের বিষয়টি প্রাধান্য পেতে শুরু করে। ঢাকা বিশ্ববিদ্যালয় কেন্দ্রীয় ছাত্র সংসদ (ডাকসু)-সহ ছাত্র সংগ্রাম কমিটির পূর্ব বাংলার বিভিন্ন পর্যায়ের নেতৃবৃন্দ ঊনসত্তরে অত্যন্ত গুরুত্বপূর্ণ ভূমিকা পালন করেন।</a:t>
            </a:r>
            <a:endParaRPr lang="en-US" sz="3600" dirty="0">
              <a:latin typeface="NikoshBAN" panose="02000000000000000000" pitchFamily="2" charset="0"/>
              <a:ea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197560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just"/>
            <a:r>
              <a:rPr lang="en-US" sz="28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a:t>
            </a:r>
            <a:r>
              <a:rPr lang="bn-IN" sz="28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বাংলাদেশের </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স্বাধীনতা-পূর্ব ইতিহাসে ঊনসত্তরের গণ-আন্দোলন ছিল একটি মাইলফলক। ছয়দফা আন্দোলনের ধারাবাহিক তীব্রতার কারণে পাকিস্তান সরকার আগরতলা ষড়যন্ত্রের নামে </a:t>
            </a:r>
            <a:r>
              <a:rPr lang="en-US"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রাষ্ট্র বনাম শেখ মুজিবুর রহমান</a:t>
            </a:r>
            <a:r>
              <a:rPr lang="en-US"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a:t>
            </a:r>
            <a:r>
              <a:rPr lang="en-US" sz="3200" dirty="0" err="1"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সহ</a:t>
            </a:r>
            <a:r>
              <a:rPr lang="en-US" sz="32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৩৫ </a:t>
            </a:r>
            <a:r>
              <a:rPr lang="en-US" sz="3200" dirty="0" err="1"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জনের</a:t>
            </a:r>
            <a:r>
              <a:rPr lang="en-US" sz="32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a:t>
            </a:r>
            <a:r>
              <a:rPr lang="en-US" sz="3200" dirty="0" err="1"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বিরুদ্ধে</a:t>
            </a:r>
            <a:r>
              <a:rPr lang="en-US" sz="36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a:t>
            </a:r>
            <a:r>
              <a:rPr lang="bn-IN" sz="28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মামলা </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করে। এতে শেখ মুজিবের প্রতি মানুষের সহানুভূতি ও সমর্থন বাড়তে থাকে। ১৯৬৭ সাল থেকেই ছাত্রলীগ ও ছাত্র ইউনিয়ন (মতিয়া) ও ছাত্র ইউনিয়ন (মেনন) শিক্ষা কমিশন রিপোর্ট</a:t>
            </a:r>
            <a:r>
              <a:rPr lang="en-US"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ছাত্রদের শিক্ষা জীবনের নানা সমস্যা ও বন্দিমুক্তি প্রভৃতি ইস্যুতে ঐক্যবদ্ধ কার্যক্রম গ্রহণ করতে থাকে। ১৯৬৮ সালের শেষ দিকে হরতাল ধর্মঘটের মাধ্যমে গণ-অসন্তোষের বহিঃপ্রকাশ ঘটে। ১৯৬৯ সালের ৫ জানুয়ারি এই ঐক্য প্রচেষ্টা ১১ দফা দাবিনামা প্রণয়নের ভেতর দিয়ে সুনির্দিষ্টরূপ লাভ করে</a:t>
            </a:r>
            <a:r>
              <a:rPr lang="bn-IN" sz="2800" dirty="0" smtClean="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।১১ </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দফা দাবিতে আন্দোলন গড়ে তোলার লক্ষ্যে গঠিত হয় </a:t>
            </a:r>
            <a:r>
              <a:rPr lang="en-US"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কেন্দ্রীয় ছাত্র সংগ্রাম পরিষদ</a:t>
            </a:r>
            <a:r>
              <a:rPr lang="en-US"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a:t>
            </a:r>
            <a:r>
              <a:rPr lang="hi-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 </a:t>
            </a:r>
            <a:r>
              <a:rPr lang="bn-IN" sz="2800" dirty="0">
                <a:solidFill>
                  <a:sysClr val="windowText" lastClr="000000"/>
                </a:solidFill>
                <a:latin typeface="NikoshBAN" panose="02000000000000000000" pitchFamily="2" charset="0"/>
                <a:ea typeface="Calibri" panose="020F0502020204030204" pitchFamily="34" charset="0"/>
                <a:cs typeface="NikoshBAN" panose="02000000000000000000" pitchFamily="2" charset="0"/>
              </a:rPr>
              <a:t>১৯৬৯ সালের ১৭ জানুয়ারি ছাত্র সংগ্রাম পরিষদের উদ্যোগে ঢাকা বিশ্ববিদ্যালয়ের বটতলায় আহূত ছাত্র সমাবেশের ভেতর দিয়ে সূচিত ছাত্র আন্দোলন অচিরেই গণ-অভ্যুত্থানে রূপ নেয় এবং ১৯৬৯ সালের ২২ ফেব্রুয়ারি আগরতলা ষড়যন্ত্র মামলা প্রত্যাহার ও কারাগার থেকে বঙ্গবন্ধু শেখ মুজিবুর রহমানের মুক্তিলাভের মাধ্যমে এর সফল সমাপ্তি ঘটে।</a:t>
            </a:r>
            <a:endParaRPr lang="en-US" sz="2800"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335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8" name="Rectangle 7"/>
          <p:cNvSpPr/>
          <p:nvPr/>
        </p:nvSpPr>
        <p:spPr>
          <a:xfrm>
            <a:off x="1840683" y="457200"/>
            <a:ext cx="5544518" cy="1676400"/>
          </a:xfrm>
          <a:prstGeom prst="rect">
            <a:avLst/>
          </a:prstGeom>
          <a:noFill/>
        </p:spPr>
        <p:txBody>
          <a:bodyPr wrap="none" lIns="68580" tIns="34290" rIns="68580" bIns="34290" numCol="1">
            <a:prstTxWarp prst="textDeflateBottom">
              <a:avLst/>
            </a:prstTxWarp>
            <a:spAutoFit/>
          </a:bodyPr>
          <a:lstStyle/>
          <a:p>
            <a:pPr algn="ctr"/>
            <a:r>
              <a:rPr lang="bn-IN" sz="4050" b="1" u="sng"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r>
              <a:rPr lang="bn-IN" sz="4050" b="1"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bn-IN" sz="4050" b="1" u="sng"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পরিচিতি</a:t>
            </a:r>
            <a:endParaRPr lang="en-US" sz="4050" b="1" u="sng"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9" name="Rectangle 8"/>
          <p:cNvSpPr/>
          <p:nvPr/>
        </p:nvSpPr>
        <p:spPr>
          <a:xfrm>
            <a:off x="533400" y="2971800"/>
            <a:ext cx="8077200" cy="3200400"/>
          </a:xfrm>
          <a:prstGeom prst="rect">
            <a:avLst/>
          </a:prstGeom>
          <a:noFill/>
        </p:spPr>
        <p:txBody>
          <a:bodyPr wrap="none" lIns="68580" tIns="34290" rIns="68580" bIns="34290" numCol="1">
            <a:prstTxWarp prst="textStop">
              <a:avLst>
                <a:gd name="adj" fmla="val 23429"/>
              </a:avLst>
            </a:prstTxWarp>
            <a:spAutoFit/>
            <a:scene3d>
              <a:camera prst="orthographicFront"/>
              <a:lightRig rig="harsh" dir="t"/>
            </a:scene3d>
            <a:sp3d prstMaterial="matte">
              <a:contourClr>
                <a:schemeClr val="bg1">
                  <a:lumMod val="65000"/>
                </a:schemeClr>
              </a:contourClr>
            </a:sp3d>
          </a:bodyPr>
          <a:lstStyle/>
          <a:p>
            <a:pPr algn="ctr"/>
            <a:r>
              <a:rPr lang="en-US" sz="4950" b="1" dirty="0" err="1" smtClean="0">
                <a:ln/>
                <a:solidFill>
                  <a:srgbClr val="482BF5"/>
                </a:solidFill>
                <a:latin typeface="NikoshBAN" panose="02000000000000000000" pitchFamily="2" charset="0"/>
                <a:cs typeface="NikoshBAN" panose="02000000000000000000" pitchFamily="2" charset="0"/>
              </a:rPr>
              <a:t>মোঃ</a:t>
            </a:r>
            <a:r>
              <a:rPr lang="en-US" sz="4950" b="1" dirty="0" smtClean="0">
                <a:ln/>
                <a:solidFill>
                  <a:srgbClr val="482BF5"/>
                </a:solidFill>
                <a:latin typeface="NikoshBAN" panose="02000000000000000000" pitchFamily="2" charset="0"/>
                <a:cs typeface="NikoshBAN" panose="02000000000000000000" pitchFamily="2" charset="0"/>
              </a:rPr>
              <a:t> </a:t>
            </a:r>
            <a:r>
              <a:rPr lang="en-US" sz="4950" b="1" dirty="0" err="1" smtClean="0">
                <a:ln/>
                <a:solidFill>
                  <a:srgbClr val="482BF5"/>
                </a:solidFill>
                <a:latin typeface="NikoshBAN" panose="02000000000000000000" pitchFamily="2" charset="0"/>
                <a:cs typeface="NikoshBAN" panose="02000000000000000000" pitchFamily="2" charset="0"/>
              </a:rPr>
              <a:t>এনামুল</a:t>
            </a:r>
            <a:r>
              <a:rPr lang="en-US" sz="4950" b="1" dirty="0" smtClean="0">
                <a:ln/>
                <a:solidFill>
                  <a:srgbClr val="482BF5"/>
                </a:solidFill>
                <a:latin typeface="NikoshBAN" panose="02000000000000000000" pitchFamily="2" charset="0"/>
                <a:cs typeface="NikoshBAN" panose="02000000000000000000" pitchFamily="2" charset="0"/>
              </a:rPr>
              <a:t> </a:t>
            </a:r>
            <a:r>
              <a:rPr lang="en-US" sz="4950" b="1" dirty="0" err="1" smtClean="0">
                <a:ln/>
                <a:solidFill>
                  <a:srgbClr val="482BF5"/>
                </a:solidFill>
                <a:latin typeface="NikoshBAN" panose="02000000000000000000" pitchFamily="2" charset="0"/>
                <a:cs typeface="NikoshBAN" panose="02000000000000000000" pitchFamily="2" charset="0"/>
              </a:rPr>
              <a:t>হক</a:t>
            </a:r>
            <a:endParaRPr lang="bn-IN" sz="4950" b="1" dirty="0">
              <a:ln/>
              <a:solidFill>
                <a:srgbClr val="482BF5"/>
              </a:solidFill>
              <a:latin typeface="NikoshBAN" panose="02000000000000000000" pitchFamily="2" charset="0"/>
              <a:cs typeface="NikoshBAN" panose="02000000000000000000" pitchFamily="2" charset="0"/>
            </a:endParaRPr>
          </a:p>
          <a:p>
            <a:pPr algn="ctr"/>
            <a:r>
              <a:rPr lang="en-US" sz="4950" b="1" dirty="0" err="1" smtClean="0">
                <a:ln/>
                <a:solidFill>
                  <a:srgbClr val="FF3399"/>
                </a:solidFill>
                <a:latin typeface="NikoshBAN" panose="02000000000000000000" pitchFamily="2" charset="0"/>
                <a:cs typeface="NikoshBAN" panose="02000000000000000000" pitchFamily="2" charset="0"/>
              </a:rPr>
              <a:t>প্রভাষক</a:t>
            </a:r>
            <a:r>
              <a:rPr lang="en-US" sz="4950" b="1" dirty="0" smtClean="0">
                <a:ln/>
                <a:solidFill>
                  <a:srgbClr val="FF3399"/>
                </a:solidFill>
                <a:latin typeface="NikoshBAN" panose="02000000000000000000" pitchFamily="2" charset="0"/>
                <a:cs typeface="NikoshBAN" panose="02000000000000000000" pitchFamily="2" charset="0"/>
              </a:rPr>
              <a:t> </a:t>
            </a:r>
            <a:r>
              <a:rPr lang="en-US" sz="4950" b="1" dirty="0" err="1" smtClean="0">
                <a:ln/>
                <a:solidFill>
                  <a:srgbClr val="FF3399"/>
                </a:solidFill>
                <a:latin typeface="NikoshBAN" panose="02000000000000000000" pitchFamily="2" charset="0"/>
                <a:cs typeface="NikoshBAN" panose="02000000000000000000" pitchFamily="2" charset="0"/>
              </a:rPr>
              <a:t>সমাজবিজ্ঞান</a:t>
            </a:r>
            <a:endParaRPr lang="bn-IN" sz="4950" b="1" dirty="0">
              <a:ln/>
              <a:solidFill>
                <a:srgbClr val="FF3399"/>
              </a:solidFill>
              <a:latin typeface="NikoshBAN" panose="02000000000000000000" pitchFamily="2" charset="0"/>
              <a:cs typeface="NikoshBAN" panose="02000000000000000000" pitchFamily="2" charset="0"/>
            </a:endParaRPr>
          </a:p>
          <a:p>
            <a:pPr algn="ctr"/>
            <a:r>
              <a:rPr lang="en-US" sz="4950" b="1" dirty="0" err="1" smtClean="0">
                <a:ln/>
                <a:solidFill>
                  <a:srgbClr val="00B050"/>
                </a:solidFill>
                <a:latin typeface="NikoshBAN" panose="02000000000000000000" pitchFamily="2" charset="0"/>
                <a:cs typeface="NikoshBAN" panose="02000000000000000000" pitchFamily="2" charset="0"/>
              </a:rPr>
              <a:t>কাকনহাট</a:t>
            </a:r>
            <a:r>
              <a:rPr lang="en-US" sz="4950" b="1" dirty="0" smtClean="0">
                <a:ln/>
                <a:solidFill>
                  <a:srgbClr val="00B050"/>
                </a:solidFill>
                <a:latin typeface="NikoshBAN" panose="02000000000000000000" pitchFamily="2" charset="0"/>
                <a:cs typeface="NikoshBAN" panose="02000000000000000000" pitchFamily="2" charset="0"/>
              </a:rPr>
              <a:t> </a:t>
            </a:r>
            <a:r>
              <a:rPr lang="en-US" sz="4950" b="1" dirty="0" err="1" smtClean="0">
                <a:ln/>
                <a:solidFill>
                  <a:srgbClr val="00B050"/>
                </a:solidFill>
                <a:latin typeface="NikoshBAN" panose="02000000000000000000" pitchFamily="2" charset="0"/>
                <a:cs typeface="NikoshBAN" panose="02000000000000000000" pitchFamily="2" charset="0"/>
              </a:rPr>
              <a:t>কলেজ,গোদাগাড়ী</a:t>
            </a:r>
            <a:r>
              <a:rPr lang="bn-IN" sz="4950" b="1" dirty="0" smtClean="0">
                <a:ln/>
                <a:solidFill>
                  <a:srgbClr val="00B050"/>
                </a:solidFill>
                <a:latin typeface="NikoshBAN" panose="02000000000000000000" pitchFamily="2" charset="0"/>
                <a:cs typeface="NikoshBAN" panose="02000000000000000000" pitchFamily="2" charset="0"/>
              </a:rPr>
              <a:t>,</a:t>
            </a:r>
            <a:r>
              <a:rPr lang="en-US" sz="4950" b="1" dirty="0" err="1" smtClean="0">
                <a:ln/>
                <a:solidFill>
                  <a:srgbClr val="00B050"/>
                </a:solidFill>
                <a:latin typeface="NikoshBAN" panose="02000000000000000000" pitchFamily="2" charset="0"/>
                <a:cs typeface="NikoshBAN" panose="02000000000000000000" pitchFamily="2" charset="0"/>
              </a:rPr>
              <a:t>রাজশাহী</a:t>
            </a:r>
            <a:r>
              <a:rPr lang="bn-IN" sz="4950" b="1" dirty="0" smtClean="0">
                <a:ln/>
                <a:solidFill>
                  <a:schemeClr val="accent2"/>
                </a:solidFill>
                <a:latin typeface="NikoshBAN" panose="02000000000000000000" pitchFamily="2" charset="0"/>
                <a:cs typeface="NikoshBAN" panose="02000000000000000000" pitchFamily="2" charset="0"/>
              </a:rPr>
              <a:t>।</a:t>
            </a:r>
            <a:endParaRPr lang="en-US" sz="4950" b="1" dirty="0">
              <a:ln/>
              <a:solidFill>
                <a:schemeClr val="accent2"/>
              </a:solidFill>
              <a:latin typeface="NikoshBAN" panose="02000000000000000000" pitchFamily="2" charset="0"/>
              <a:cs typeface="NikoshBAN" panose="02000000000000000000" pitchFamily="2" charset="0"/>
            </a:endParaRPr>
          </a:p>
          <a:p>
            <a:pPr algn="ctr"/>
            <a:r>
              <a:rPr lang="en-US" sz="4000" b="1" dirty="0">
                <a:ln/>
                <a:solidFill>
                  <a:srgbClr val="482BF5"/>
                </a:solidFill>
                <a:latin typeface="Times New Roman" panose="02020603050405020304" pitchFamily="18" charset="0"/>
                <a:cs typeface="Times New Roman" panose="02020603050405020304" pitchFamily="18" charset="0"/>
              </a:rPr>
              <a:t>Email- </a:t>
            </a:r>
            <a:r>
              <a:rPr lang="en-US" sz="3200" b="1" dirty="0" smtClean="0">
                <a:ln/>
                <a:solidFill>
                  <a:srgbClr val="482BF5"/>
                </a:solidFill>
                <a:latin typeface="Times New Roman" panose="02020603050405020304" pitchFamily="18" charset="0"/>
                <a:cs typeface="Times New Roman" panose="02020603050405020304" pitchFamily="18" charset="0"/>
              </a:rPr>
              <a:t>enamulbiroil@gmail</a:t>
            </a:r>
            <a:r>
              <a:rPr lang="en-US" sz="4000" b="1" dirty="0" smtClean="0">
                <a:ln/>
                <a:solidFill>
                  <a:srgbClr val="482BF5"/>
                </a:solidFill>
                <a:latin typeface="Times New Roman" panose="02020603050405020304" pitchFamily="18" charset="0"/>
                <a:cs typeface="Times New Roman" panose="02020603050405020304" pitchFamily="18" charset="0"/>
              </a:rPr>
              <a:t>.com</a:t>
            </a:r>
            <a:endParaRPr lang="bn-IN" sz="4000" b="1" dirty="0">
              <a:ln/>
              <a:solidFill>
                <a:srgbClr val="482BF5"/>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406235"/>
            <a:ext cx="1523999" cy="1413165"/>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57400" y="533400"/>
            <a:ext cx="5334000" cy="1066800"/>
          </a:xfrm>
          <a:prstGeom prst="rect">
            <a:avLst/>
          </a:prstGeom>
          <a:noFill/>
        </p:spPr>
        <p:txBody>
          <a:bodyPr wrap="square" rtlCol="0">
            <a:prstTxWarp prst="textDeflateBottom">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2400" b="1" i="1" u="sng" dirty="0" smtClean="0">
                <a:ln/>
                <a:solidFill>
                  <a:srgbClr val="FF3399"/>
                </a:solidFill>
                <a:latin typeface="NikoshBAN" panose="02000000000000000000" pitchFamily="2" charset="0"/>
                <a:cs typeface="NikoshBAN" panose="02000000000000000000" pitchFamily="2" charset="0"/>
              </a:rPr>
              <a:t>৬৯এর গণ-অভ্যুত্থানের কারণ</a:t>
            </a:r>
            <a:endParaRPr lang="en-US" sz="2400" b="1" i="1" u="sng" dirty="0">
              <a:ln/>
              <a:solidFill>
                <a:srgbClr val="FF3399"/>
              </a:solidFill>
              <a:latin typeface="NikoshBAN" panose="02000000000000000000" pitchFamily="2" charset="0"/>
              <a:cs typeface="NikoshBAN" panose="02000000000000000000" pitchFamily="2" charset="0"/>
            </a:endParaRPr>
          </a:p>
        </p:txBody>
      </p:sp>
      <p:sp>
        <p:nvSpPr>
          <p:cNvPr id="4" name="TextBox 3"/>
          <p:cNvSpPr txBox="1"/>
          <p:nvPr/>
        </p:nvSpPr>
        <p:spPr>
          <a:xfrm>
            <a:off x="800100" y="1816290"/>
            <a:ext cx="7543800" cy="4401205"/>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১।অর্থর্নৈতিক বৈষম্য</a:t>
            </a:r>
          </a:p>
          <a:p>
            <a:r>
              <a:rPr lang="bn-IN" sz="2800" dirty="0" smtClean="0">
                <a:latin typeface="NikoshBAN" panose="02000000000000000000" pitchFamily="2" charset="0"/>
                <a:cs typeface="NikoshBAN" panose="02000000000000000000" pitchFamily="2" charset="0"/>
              </a:rPr>
              <a:t>২।আইয়ুব খানের মৌলিক গণতন্ত্র</a:t>
            </a:r>
          </a:p>
          <a:p>
            <a:r>
              <a:rPr lang="bn-IN" sz="2800" dirty="0" smtClean="0">
                <a:latin typeface="NikoshBAN" panose="02000000000000000000" pitchFamily="2" charset="0"/>
                <a:cs typeface="NikoshBAN" panose="02000000000000000000" pitchFamily="2" charset="0"/>
              </a:rPr>
              <a:t>৩।সামরিক-বেসামরিক আমলাদের ক্ষমতা বৃদ্ধি</a:t>
            </a:r>
          </a:p>
          <a:p>
            <a:r>
              <a:rPr lang="bn-IN" sz="2800" dirty="0" smtClean="0">
                <a:latin typeface="NikoshBAN" panose="02000000000000000000" pitchFamily="2" charset="0"/>
                <a:cs typeface="NikoshBAN" panose="02000000000000000000" pitchFamily="2" charset="0"/>
              </a:rPr>
              <a:t>৪।আগরতলা ষঢ়যন্ত্র মামলার প্রভাব</a:t>
            </a:r>
          </a:p>
          <a:p>
            <a:r>
              <a:rPr lang="bn-IN" sz="2800" dirty="0" smtClean="0">
                <a:latin typeface="NikoshBAN" panose="02000000000000000000" pitchFamily="2" charset="0"/>
                <a:cs typeface="NikoshBAN" panose="02000000000000000000" pitchFamily="2" charset="0"/>
              </a:rPr>
              <a:t>৫।সরকারের দমন নীতি</a:t>
            </a:r>
          </a:p>
          <a:p>
            <a:r>
              <a:rPr lang="bn-IN" sz="2800" dirty="0" smtClean="0">
                <a:latin typeface="NikoshBAN" panose="02000000000000000000" pitchFamily="2" charset="0"/>
                <a:cs typeface="NikoshBAN" panose="02000000000000000000" pitchFamily="2" charset="0"/>
              </a:rPr>
              <a:t>৬।প্রশাসনের বিভিন পর্যায়ে ব্যাপক দুর্নীতি</a:t>
            </a:r>
          </a:p>
          <a:p>
            <a:r>
              <a:rPr lang="bn-IN" sz="2800" dirty="0" smtClean="0">
                <a:latin typeface="NikoshBAN" panose="02000000000000000000" pitchFamily="2" charset="0"/>
                <a:cs typeface="NikoshBAN" panose="02000000000000000000" pitchFamily="2" charset="0"/>
              </a:rPr>
              <a:t>৭।জাতীয়তাবাদী চিন্তা-চেতনার প্রসার</a:t>
            </a:r>
          </a:p>
          <a:p>
            <a:r>
              <a:rPr lang="bn-IN" sz="2800" dirty="0" smtClean="0">
                <a:latin typeface="NikoshBAN" panose="02000000000000000000" pitchFamily="2" charset="0"/>
                <a:cs typeface="NikoshBAN" panose="02000000000000000000" pitchFamily="2" charset="0"/>
              </a:rPr>
              <a:t>৮।ছয় দফা আন্দোলনের প্রভাব</a:t>
            </a:r>
          </a:p>
          <a:p>
            <a:r>
              <a:rPr lang="bn-IN" sz="2800" dirty="0" smtClean="0">
                <a:latin typeface="NikoshBAN" panose="02000000000000000000" pitchFamily="2" charset="0"/>
                <a:cs typeface="NikoshBAN" panose="02000000000000000000" pitchFamily="2" charset="0"/>
              </a:rPr>
              <a:t>৯।স্বায়ত্বশাসন প্রতিষ্ঠার দাবি উপেক্ষা</a:t>
            </a:r>
          </a:p>
          <a:p>
            <a:r>
              <a:rPr lang="bn-IN" sz="2800" dirty="0" smtClean="0">
                <a:latin typeface="NikoshBAN" panose="02000000000000000000" pitchFamily="2" charset="0"/>
                <a:cs typeface="NikoshBAN" panose="02000000000000000000" pitchFamily="2" charset="0"/>
              </a:rPr>
              <a:t>১০।ছাত্রসমাজের ১১ দফা দাবি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653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5" y="838200"/>
            <a:ext cx="9139451" cy="5911618"/>
          </a:xfrm>
          <a:prstGeom prst="rect">
            <a:avLst/>
          </a:prstGeom>
        </p:spPr>
        <p:txBody>
          <a:bodyPr wrap="square">
            <a:spAutoFit/>
          </a:bodyPr>
          <a:lstStyle/>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৪ জানুয়ারি: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সর্বদলীয় ছাত্র সংগ্রাম পরিষদ তাদের ঐতিহাসিক</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2" tooltip="১১ দফা কর্মসূচী"/>
              </a:rPr>
              <a:t>১১ দফা কর্মসূচী</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পেশ করেন।</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৭ ও ৮ জানুয়ারি: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গণতন্ত্র প্রতিষ্ঠার পক্ষে রাজনৈতিক ঐক্য</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i="1"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3" tooltip="ডেমোক্রেটিক অ্যাকশন কমিটি (পাতার অস্তিত্ব নেই)"/>
              </a:rPr>
              <a:t>ডেমোক্রেটিক অ্যাকশন কমিটি</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 ড্যাক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DAC)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গঠিত হয়।</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২০ জানুয়ারি: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ছাত্রদের মিছিলে গুলিবর্ষনের ঘটনায় নিহত হন ছাত্র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4" tooltip="আমানুল্লাহ আসাদুজ্জামান"/>
              </a:rPr>
              <a:t>আসাদুজ্জামান</a:t>
            </a:r>
            <a:r>
              <a:rPr lang="hi-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২৪ জানুয়ারি: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পুলিশের গুলিতে নিহত হন কিশোর ছাত্র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5" tooltip="মতিয়ুর রহমান"/>
              </a:rPr>
              <a:t>মতিয়ুর রহমান-সহ</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আরো অনেকে।</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১৫ ফেব্রুয়ারি: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কুর্মিটোলা ক্যান্টনমেন্টে আটক আগরতলা ষড়যন্ত্র মামলার অন্যতম আসামী সার্জেন্ট</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6" tooltip="সার্জেন্ট জহুরুল হক"/>
              </a:rPr>
              <a:t>জহুরুল হক</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কে হত্যা ।</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১৮ ফেব্রুয়ারি: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রাজশাহী বিশ্ববিদ্যালয়ের শিক্ষকদের মৌন মিছিলে গুলি চালালে নিহত হন শিক্ষক</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A55858"/>
                </a:solidFill>
                <a:latin typeface="NikoshBAN" panose="02000000000000000000" pitchFamily="2" charset="0"/>
                <a:ea typeface="Times New Roman" panose="02020603050405020304" pitchFamily="18" charset="0"/>
                <a:cs typeface="NikoshBAN" panose="02000000000000000000" pitchFamily="2" charset="0"/>
                <a:hlinkClick r:id="rId7" tooltip="শামসুজ্জোহা (পাতার অস্তিত্ব নেই)"/>
              </a:rPr>
              <a:t>ড. শামসুজ্জোহা</a:t>
            </a:r>
            <a:r>
              <a:rPr lang="hi-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২১ ফেব্রুয়ারি: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8" tooltip="আগরতলা ষড়যন্ত্র মামলা"/>
              </a:rPr>
              <a:t>আগরতলা ষড়যন্ত্র মামলা</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প্রত্যাহার।</a:t>
            </a:r>
            <a:endParaRPr lang="en-US" sz="2800" dirty="0">
              <a:latin typeface="NikoshBAN" panose="02000000000000000000" pitchFamily="2" charset="0"/>
              <a:ea typeface="Calibri" panose="020F0502020204030204" pitchFamily="34" charset="0"/>
              <a:cs typeface="NikoshBAN" panose="02000000000000000000" pitchFamily="2" charset="0"/>
            </a:endParaRPr>
          </a:p>
          <a:p>
            <a:pPr>
              <a:lnSpc>
                <a:spcPct val="107000"/>
              </a:lnSpc>
              <a:spcBef>
                <a:spcPts val="600"/>
              </a:spcBef>
              <a:spcAft>
                <a:spcPts val="600"/>
              </a:spcAft>
            </a:pPr>
            <a:r>
              <a:rPr lang="bn-IN" sz="2400" u="sng"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২৬ ফেব্রুয়ারি:</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বিরোধী নেতৃবৃন্দের সাথে আলোচনার জন্য আইয়ুব খান গোলটেবিল বৈঠক আহবান করেন। পরবর্তীতে গোলটেবিল বৈঠক ব্যর্থ হলে</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0B0080"/>
                </a:solidFill>
                <a:latin typeface="NikoshBAN" panose="02000000000000000000" pitchFamily="2" charset="0"/>
                <a:ea typeface="Times New Roman" panose="02020603050405020304" pitchFamily="18" charset="0"/>
                <a:cs typeface="NikoshBAN" panose="02000000000000000000" pitchFamily="2" charset="0"/>
                <a:hlinkClick r:id="rId9" tooltip="আইয়ুব খান"/>
              </a:rPr>
              <a:t>আইয়ুব খান</a:t>
            </a:r>
            <a:r>
              <a:rPr lang="en-US"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 </a:t>
            </a:r>
            <a:r>
              <a:rPr lang="bn-IN" sz="2400" dirty="0">
                <a:solidFill>
                  <a:srgbClr val="222222"/>
                </a:solidFill>
                <a:latin typeface="NikoshBAN" panose="02000000000000000000" pitchFamily="2" charset="0"/>
                <a:ea typeface="Times New Roman" panose="02020603050405020304" pitchFamily="18" charset="0"/>
                <a:cs typeface="NikoshBAN" panose="02000000000000000000" pitchFamily="2" charset="0"/>
              </a:rPr>
              <a:t>পদত্যাগ করেন।</a:t>
            </a:r>
            <a:endParaRPr lang="en-US" sz="2800" dirty="0">
              <a:effectLst/>
              <a:latin typeface="NikoshBAN" panose="02000000000000000000" pitchFamily="2" charset="0"/>
              <a:ea typeface="Calibri" panose="020F0502020204030204" pitchFamily="34" charset="0"/>
              <a:cs typeface="NikoshBAN" panose="02000000000000000000" pitchFamily="2" charset="0"/>
            </a:endParaRPr>
          </a:p>
        </p:txBody>
      </p:sp>
      <p:sp>
        <p:nvSpPr>
          <p:cNvPr id="3" name="TextBox 2"/>
          <p:cNvSpPr txBox="1"/>
          <p:nvPr/>
        </p:nvSpPr>
        <p:spPr>
          <a:xfrm>
            <a:off x="1066800" y="0"/>
            <a:ext cx="7315200" cy="685800"/>
          </a:xfrm>
          <a:prstGeom prst="rect">
            <a:avLst/>
          </a:prstGeom>
          <a:noFill/>
        </p:spPr>
        <p:txBody>
          <a:bodyPr wrap="square" rtlCol="0">
            <a:prstTxWarp prst="textDeflateBottom">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u="sng" dirty="0" smtClean="0">
                <a:ln/>
                <a:solidFill>
                  <a:srgbClr val="FF33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1969</a:t>
            </a:r>
            <a:r>
              <a:rPr lang="bn-IN" sz="2800" b="1" u="sng" dirty="0" smtClean="0">
                <a:ln/>
                <a:solidFill>
                  <a:srgbClr val="FF33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সালের প্রধান প্রধান ঘটনাপঞ্জী</a:t>
            </a:r>
            <a:endParaRPr lang="en-US" sz="2800" b="1" u="sng" dirty="0">
              <a:ln/>
              <a:solidFill>
                <a:srgbClr val="FF33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1044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84" y="0"/>
            <a:ext cx="9144000" cy="689932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Bef>
                <a:spcPts val="360"/>
              </a:spcBef>
            </a:pPr>
            <a:r>
              <a:rPr lang="bn-IN" sz="2800" b="1" dirty="0">
                <a:ln/>
                <a:solidFill>
                  <a:srgbClr val="FF3399"/>
                </a:solidFill>
                <a:latin typeface="NikoshBAN" panose="02000000000000000000" pitchFamily="2" charset="0"/>
                <a:ea typeface="Times New Roman" panose="02020603050405020304" pitchFamily="18" charset="0"/>
                <a:cs typeface="NikoshBAN" panose="02000000000000000000" pitchFamily="2" charset="0"/>
              </a:rPr>
              <a:t>ঊনসত্তরের গণঅভ্যুত্থানে শহীদদের </a:t>
            </a:r>
            <a:r>
              <a:rPr lang="bn-IN" sz="2800" b="1" dirty="0" smtClean="0">
                <a:ln/>
                <a:solidFill>
                  <a:srgbClr val="FF3399"/>
                </a:solidFill>
                <a:latin typeface="NikoshBAN" panose="02000000000000000000" pitchFamily="2" charset="0"/>
                <a:ea typeface="Times New Roman" panose="02020603050405020304" pitchFamily="18" charset="0"/>
                <a:cs typeface="NikoshBAN" panose="02000000000000000000" pitchFamily="2" charset="0"/>
              </a:rPr>
              <a:t>তালিকা</a:t>
            </a:r>
            <a:endParaRPr lang="en-US" sz="2800" b="1" dirty="0">
              <a:ln/>
              <a:solidFill>
                <a:srgbClr val="FF3399"/>
              </a:solidFill>
              <a:latin typeface="NikoshBAN" panose="02000000000000000000" pitchFamily="2" charset="0"/>
              <a:ea typeface="Times New Roman" panose="02020603050405020304" pitchFamily="18" charset="0"/>
              <a:cs typeface="NikoshBAN" panose="02000000000000000000" pitchFamily="2" charset="0"/>
            </a:endParaRPr>
          </a:p>
          <a:p>
            <a:pPr algn="ctr">
              <a:spcBef>
                <a:spcPts val="360"/>
              </a:spcBef>
            </a:pPr>
            <a:r>
              <a:rPr lang="bn-IN" sz="1600" b="1" u="sng" dirty="0" smtClean="0">
                <a:ln/>
                <a:latin typeface="NikoshBAN" panose="02000000000000000000" pitchFamily="2" charset="0"/>
                <a:ea typeface="Times New Roman" panose="02020603050405020304" pitchFamily="18" charset="0"/>
                <a:cs typeface="NikoshBAN" panose="02000000000000000000" pitchFamily="2" charset="0"/>
              </a:rPr>
              <a:t>৮ </a:t>
            </a:r>
            <a:r>
              <a:rPr lang="bn-IN" sz="1600" b="1" u="sng" dirty="0">
                <a:ln/>
                <a:latin typeface="NikoshBAN" panose="02000000000000000000" pitchFamily="2" charset="0"/>
                <a:ea typeface="Times New Roman" panose="02020603050405020304" pitchFamily="18" charset="0"/>
                <a:cs typeface="NikoshBAN" panose="02000000000000000000" pitchFamily="2" charset="0"/>
              </a:rPr>
              <a:t>ডিসেম্বর ১৯৬৮:</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নীলক্ষেতে ওয়াবদার কর্মচারী আব্দুল মজিদ ও গুলিস্তানে সাইকেল মিস্ত্রি আবু।</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৯ ডিসেম্বর ১৯৬৮:</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ফৌজদার হাটে শ্রমিক মুসা মিয়া।</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২৯ ডিসেম্বর ১৯৬৮:</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হাতির দিয়ায় কৃষক মিয়া চাঁন</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হাসান আলী</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চেরাগ আলী এবং শিক্ষক সিদ্দিকুর রহমান।</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১৮ জানুয়ারি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রূপগঞ্জে ছাত্র হাফিজ আহমেদ।</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২০ জানুয়ারি ১৯৬৯:</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ঢাকা মেডিকেল কলেজের সামনে ছাত্র ও কৃষক সংগঠক মোহাম্মদ আসাদুজ্জামান আসাদ।</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000" b="1" u="sng" dirty="0">
                <a:ln/>
                <a:latin typeface="NikoshBAN" panose="02000000000000000000" pitchFamily="2" charset="0"/>
                <a:ea typeface="Times New Roman" panose="02020603050405020304" pitchFamily="18" charset="0"/>
                <a:cs typeface="NikoshBAN" panose="02000000000000000000" pitchFamily="2" charset="0"/>
              </a:rPr>
              <a:t>২৪ জানুয়ারি ১৯৬৯:</a:t>
            </a:r>
            <a:r>
              <a:rPr lang="en-US" sz="1000" b="1" dirty="0">
                <a:ln/>
                <a:latin typeface="NikoshBAN" panose="02000000000000000000" pitchFamily="2" charset="0"/>
                <a:ea typeface="Times New Roman" panose="02020603050405020304" pitchFamily="18" charset="0"/>
                <a:cs typeface="NikoshBAN" panose="02000000000000000000" pitchFamily="2" charset="0"/>
              </a:rPr>
              <a:t> </a:t>
            </a:r>
            <a:r>
              <a:rPr lang="bn-IN" sz="1000" b="1" dirty="0">
                <a:ln/>
                <a:latin typeface="NikoshBAN" panose="02000000000000000000" pitchFamily="2" charset="0"/>
                <a:ea typeface="Times New Roman" panose="02020603050405020304" pitchFamily="18" charset="0"/>
                <a:cs typeface="NikoshBAN" panose="02000000000000000000" pitchFamily="2" charset="0"/>
              </a:rPr>
              <a:t>সেক্রেটারিয়েটের সামনে ছাত্র মতিয়ুর রহমান মল্লিক</a:t>
            </a:r>
            <a:r>
              <a:rPr lang="en-US" sz="1000" b="1" dirty="0">
                <a:ln/>
                <a:latin typeface="NikoshBAN" panose="02000000000000000000" pitchFamily="2" charset="0"/>
                <a:ea typeface="Times New Roman" panose="02020603050405020304" pitchFamily="18" charset="0"/>
                <a:cs typeface="NikoshBAN" panose="02000000000000000000" pitchFamily="2" charset="0"/>
              </a:rPr>
              <a:t>,</a:t>
            </a:r>
            <a:r>
              <a:rPr lang="bn-IN" sz="1000" b="1" dirty="0">
                <a:ln/>
                <a:latin typeface="NikoshBAN" panose="02000000000000000000" pitchFamily="2" charset="0"/>
                <a:ea typeface="Times New Roman" panose="02020603050405020304" pitchFamily="18" charset="0"/>
                <a:cs typeface="NikoshBAN" panose="02000000000000000000" pitchFamily="2" charset="0"/>
              </a:rPr>
              <a:t>রচ্স্তম আলী ও ময়মনসিংহে ছাত্র আলমগীর মনসুর এবং চট্টগ্রামে শ্রমিক হাসানুজ্জামান ও জানু মিঞা।</a:t>
            </a:r>
            <a:endParaRPr lang="en-US" sz="1050"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২৫ জানুয়ারি ১৯৬৯:</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নাখালপাড়ায় গৃহবধু আনোয়ারা বেগম</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তেজগাঁতে ছাত্র আব্দুল লতিফ</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ধানমণ্ডি এলাকায় চাকুরীজীবি রহিমদাদ।</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২৬ জানুয়ারি ১৯৬৯:</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ঢাকায় শ্রমিক সরল খান</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শিমুলিয়া রেলস্টেশনে আনোয়ার আলী</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সিদ্দিরগঞ্জে জুলহাস শিকদার।</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২৭ জানুয়ারি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গৌরিপুরে ছাত্র হারচ্ন আব্দুল আজিজ।</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৩০ জানুয়ারি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জাজিরায় ছাত্র আলাউদ্দীন ও নৌকার মাঝি আব্দুল জব্বার মাঝি</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১ ফেব্রুয়ারি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জলির পাড় ছাত্র মহানন্দ সরকার ছাত্র।</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৫ ফেব্রুয়ারি ১৯৬৯:</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ঢাকায় শ্রমিক আব্দুল আলী।</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৬ ফেব্রুয়ারি ১৯৬৯:</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রাজারগাঁও ছাত্র মজিবর রহমান ও কামাল উদ্দীন আকন্দ।</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১৫ ফেব্রুয়ারি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নবীনগর</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নারায়নগঞ্জে ছাত্র মাজাহার আহমেদ ও ঢাকা সেনানিবাসে সৈনিক সার্জেন্ট জহুরুল হক।</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১৭ ফেব্রুয়ারি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নাজিরা বাজারে প্রেসকর্মী ইসহাক।</a:t>
            </a:r>
            <a:endParaRPr lang="en-US" b="1" dirty="0">
              <a:ln/>
              <a:latin typeface="NikoshBAN" panose="02000000000000000000" pitchFamily="2" charset="0"/>
              <a:ea typeface="Calibri" panose="020F0502020204030204" pitchFamily="34" charset="0"/>
              <a:cs typeface="NikoshBAN" panose="02000000000000000000" pitchFamily="2" charset="0"/>
            </a:endParaRPr>
          </a:p>
          <a:p>
            <a:pPr>
              <a:spcBef>
                <a:spcPts val="600"/>
              </a:spcBef>
              <a:spcAft>
                <a:spcPts val="600"/>
              </a:spcAft>
            </a:pPr>
            <a:r>
              <a:rPr lang="bn-IN" sz="1600" b="1" u="sng" dirty="0">
                <a:ln/>
                <a:latin typeface="NikoshBAN" panose="02000000000000000000" pitchFamily="2" charset="0"/>
                <a:ea typeface="Times New Roman" panose="02020603050405020304" pitchFamily="18" charset="0"/>
                <a:cs typeface="NikoshBAN" panose="02000000000000000000" pitchFamily="2" charset="0"/>
              </a:rPr>
              <a:t>১৮ ফেব্রুয়ারি ১৯৬৯</a:t>
            </a:r>
            <a:r>
              <a:rPr lang="en-US" sz="1600" b="1" u="sng"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সোনাদিঘীর পাড়</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rPr>
              <a:t>রাজশাহীতে সিটি কলেজ ছাত্র ও ছাত্রনেতা</a:t>
            </a:r>
            <a:r>
              <a:rPr lang="en-US" sz="1600" b="1" dirty="0">
                <a:ln/>
                <a:latin typeface="NikoshBAN" panose="02000000000000000000" pitchFamily="2" charset="0"/>
                <a:ea typeface="Times New Roman" panose="02020603050405020304" pitchFamily="18" charset="0"/>
                <a:cs typeface="NikoshBAN" panose="02000000000000000000" pitchFamily="2" charset="0"/>
              </a:rPr>
              <a:t> </a:t>
            </a:r>
            <a:r>
              <a:rPr lang="bn-IN" sz="1600" b="1" dirty="0">
                <a:ln/>
                <a:latin typeface="NikoshBAN" panose="02000000000000000000" pitchFamily="2" charset="0"/>
                <a:ea typeface="Times New Roman" panose="02020603050405020304" pitchFamily="18" charset="0"/>
                <a:cs typeface="NikoshBAN" panose="02000000000000000000" pitchFamily="2" charset="0"/>
                <a:hlinkClick r:id="rId2" tooltip="নূরুল ইসলাম খোকা"/>
              </a:rPr>
              <a:t>নূরুল ইসলাম খোকা</a:t>
            </a:r>
            <a:r>
              <a:rPr lang="en-US" sz="1600" b="1" dirty="0">
                <a:ln/>
                <a:latin typeface="NikoshBAN" panose="02000000000000000000" pitchFamily="2" charset="0"/>
                <a:ea typeface="Times New Roman" panose="02020603050405020304" pitchFamily="18" charset="0"/>
                <a:cs typeface="NikoshBAN" panose="02000000000000000000" pitchFamily="2" charset="0"/>
              </a:rPr>
              <a:t> , </a:t>
            </a:r>
            <a:r>
              <a:rPr lang="bn-IN" sz="1600" b="1" dirty="0">
                <a:ln/>
                <a:latin typeface="NikoshBAN" panose="02000000000000000000" pitchFamily="2" charset="0"/>
                <a:ea typeface="Times New Roman" panose="02020603050405020304" pitchFamily="18" charset="0"/>
                <a:cs typeface="NikoshBAN" panose="02000000000000000000" pitchFamily="2" charset="0"/>
              </a:rPr>
              <a:t>রামেক হাসপাতালে শিক্ষক ড. মোহাম্মদ শামসুজ্জোহা ও নাজিরাবাজারে চাকুরীজীবি রহমতুল্লাহ।</a:t>
            </a:r>
            <a:endParaRPr lang="en-US" b="1" dirty="0">
              <a:ln/>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1873308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762000" y="381000"/>
            <a:ext cx="7543800" cy="533400"/>
          </a:xfrm>
        </p:spPr>
        <p:txBody>
          <a:bodyPr>
            <a:noAutofit/>
          </a:bodyPr>
          <a:lstStyle/>
          <a:p>
            <a:r>
              <a:rPr lang="bn-IN" sz="3600" dirty="0" smtClean="0">
                <a:latin typeface="NikoshBAN" panose="02000000000000000000" pitchFamily="2" charset="0"/>
                <a:cs typeface="NikoshBAN" panose="02000000000000000000" pitchFamily="2" charset="0"/>
              </a:rPr>
              <a:t>১৯৬৯এর গণঅভ্যুত্থানের লক্ষ্য ও উদ্দেশ্য</a:t>
            </a:r>
            <a:endParaRPr lang="en-US" sz="3600" dirty="0">
              <a:latin typeface="NikoshBAN" panose="02000000000000000000" pitchFamily="2" charset="0"/>
              <a:cs typeface="NikoshBAN" panose="02000000000000000000" pitchFamily="2" charset="0"/>
            </a:endParaRPr>
          </a:p>
        </p:txBody>
      </p:sp>
      <p:sp>
        <p:nvSpPr>
          <p:cNvPr id="8" name="Content Placeholder 2"/>
          <p:cNvSpPr>
            <a:spLocks noGrp="1"/>
          </p:cNvSpPr>
          <p:nvPr>
            <p:ph idx="1"/>
          </p:nvPr>
        </p:nvSpPr>
        <p:spPr>
          <a:xfrm>
            <a:off x="381000" y="914400"/>
            <a:ext cx="8382000" cy="5105400"/>
          </a:xfrm>
        </p:spPr>
        <p:txBody>
          <a:bodyPr>
            <a:noAutofit/>
          </a:bodyPr>
          <a:lstStyle/>
          <a:p>
            <a:pPr algn="just">
              <a:buNone/>
            </a:pPr>
            <a:r>
              <a:rPr lang="bn-BD" sz="2400" dirty="0" smtClean="0">
                <a:latin typeface="NikoshBAN" panose="02000000000000000000" pitchFamily="2" charset="0"/>
                <a:cs typeface="NikoshBAN" panose="02000000000000000000" pitchFamily="2" charset="0"/>
              </a:rPr>
              <a:t>ছাত্রসংগ্রাম পরিষদের ১১ দফা দাবি ছিল </a:t>
            </a:r>
            <a:r>
              <a:rPr lang="bn-IN" sz="2400" dirty="0" smtClean="0">
                <a:latin typeface="NikoshBAN" panose="02000000000000000000" pitchFamily="2" charset="0"/>
                <a:cs typeface="NikoshBAN" panose="02000000000000000000" pitchFamily="2" charset="0"/>
              </a:rPr>
              <a:t>বাঙ্গালী</a:t>
            </a:r>
            <a:r>
              <a:rPr lang="bn-BD" sz="2400" dirty="0" smtClean="0">
                <a:latin typeface="NikoshBAN" panose="02000000000000000000" pitchFamily="2" charset="0"/>
                <a:cs typeface="NikoshBAN" panose="02000000000000000000" pitchFamily="2" charset="0"/>
              </a:rPr>
              <a:t> স্বায়ত্বশাসনের দাবি। </a:t>
            </a:r>
            <a:r>
              <a:rPr lang="bn-IN" sz="2400" dirty="0" smtClean="0">
                <a:latin typeface="NikoshBAN" panose="02000000000000000000" pitchFamily="2" charset="0"/>
                <a:cs typeface="NikoshBAN" panose="02000000000000000000" pitchFamily="2" charset="0"/>
              </a:rPr>
              <a:t>বাঙ্গালী জাতি</a:t>
            </a:r>
          </a:p>
          <a:p>
            <a:pPr algn="just">
              <a:buNone/>
            </a:pPr>
            <a:r>
              <a:rPr lang="bn-BD" sz="2400" dirty="0" smtClean="0">
                <a:latin typeface="NikoshBAN" panose="02000000000000000000" pitchFamily="2" charset="0"/>
                <a:cs typeface="NikoshBAN" panose="02000000000000000000" pitchFamily="2" charset="0"/>
              </a:rPr>
              <a:t> সত্তার</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বিকাশ ঘটানোর দাবি। সমগ্র বাংগালী জাতি এ আন্দোলনে অংশ নিয়ে নিজেদের</a:t>
            </a:r>
            <a:endParaRPr lang="bn-IN" sz="2400" dirty="0" smtClean="0">
              <a:latin typeface="NikoshBAN" panose="02000000000000000000" pitchFamily="2" charset="0"/>
              <a:cs typeface="NikoshBAN" panose="02000000000000000000" pitchFamily="2" charset="0"/>
            </a:endParaRPr>
          </a:p>
          <a:p>
            <a:pPr algn="just">
              <a:buNone/>
            </a:pPr>
            <a:r>
              <a:rPr lang="bn-BD" sz="2400" dirty="0" smtClean="0">
                <a:latin typeface="NikoshBAN" panose="02000000000000000000" pitchFamily="2" charset="0"/>
                <a:cs typeface="NikoshBAN" panose="02000000000000000000" pitchFamily="2" charset="0"/>
              </a:rPr>
              <a:t> অধিকার কে আদায় করেছে। ১১ দফা কর্মসুচি বাস্তাবায়ন ও আওগরতলা ষড়যন্ত্র</a:t>
            </a:r>
            <a:endParaRPr lang="bn-IN" sz="2400" dirty="0" smtClean="0">
              <a:latin typeface="NikoshBAN" panose="02000000000000000000" pitchFamily="2" charset="0"/>
              <a:cs typeface="NikoshBAN" panose="02000000000000000000" pitchFamily="2" charset="0"/>
            </a:endParaRPr>
          </a:p>
          <a:p>
            <a:pPr algn="just">
              <a:buNone/>
            </a:pPr>
            <a:r>
              <a:rPr lang="bn-BD" sz="2400" dirty="0" smtClean="0">
                <a:latin typeface="NikoshBAN" panose="02000000000000000000" pitchFamily="2" charset="0"/>
                <a:cs typeface="NikoshBAN" panose="02000000000000000000" pitchFamily="2" charset="0"/>
              </a:rPr>
              <a:t> মামলার আসামি </a:t>
            </a:r>
            <a:r>
              <a:rPr lang="bn-IN" sz="2400" dirty="0" smtClean="0">
                <a:latin typeface="NikoshBAN" panose="02000000000000000000" pitchFamily="2" charset="0"/>
                <a:cs typeface="NikoshBAN" panose="02000000000000000000" pitchFamily="2" charset="0"/>
              </a:rPr>
              <a:t>বঙ্গ</a:t>
            </a:r>
            <a:r>
              <a:rPr lang="bn-BD" sz="2400" dirty="0" smtClean="0">
                <a:latin typeface="NikoshBAN" panose="02000000000000000000" pitchFamily="2" charset="0"/>
                <a:cs typeface="NikoshBAN" panose="02000000000000000000" pitchFamily="2" charset="0"/>
              </a:rPr>
              <a:t>বন্ধুর</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মুক্তির জন্য গণঅভ্যুত্থান সারা দেশে ছড়িয়ে পড়ে। সে</a:t>
            </a:r>
            <a:endParaRPr lang="bn-IN" sz="2400" dirty="0" smtClean="0">
              <a:latin typeface="NikoshBAN" panose="02000000000000000000" pitchFamily="2" charset="0"/>
              <a:cs typeface="NikoshBAN" panose="02000000000000000000" pitchFamily="2" charset="0"/>
            </a:endParaRPr>
          </a:p>
          <a:p>
            <a:pPr algn="just">
              <a:buNone/>
            </a:pPr>
            <a:r>
              <a:rPr lang="bn-BD" sz="2400" dirty="0" smtClean="0">
                <a:latin typeface="NikoshBAN" panose="02000000000000000000" pitchFamily="2" charset="0"/>
                <a:cs typeface="NikoshBAN" panose="02000000000000000000" pitchFamily="2" charset="0"/>
              </a:rPr>
              <a:t> আন্দোলনের প্রধান উদ্দেশ্য হল নিম্নরুপঃ </a:t>
            </a:r>
          </a:p>
          <a:p>
            <a:pPr algn="just">
              <a:buNone/>
            </a:pPr>
            <a:r>
              <a:rPr lang="bn-BD" sz="2400" dirty="0" smtClean="0">
                <a:latin typeface="NikoshBAN" panose="02000000000000000000" pitchFamily="2" charset="0"/>
                <a:cs typeface="NikoshBAN" panose="02000000000000000000" pitchFamily="2" charset="0"/>
              </a:rPr>
              <a:t>১। গণতন্ত্রের পুর্ণবাস্তবায়ন।</a:t>
            </a:r>
          </a:p>
          <a:p>
            <a:pPr algn="just">
              <a:buNone/>
            </a:pPr>
            <a:r>
              <a:rPr lang="bn-BD" sz="2400" dirty="0" smtClean="0">
                <a:latin typeface="NikoshBAN" panose="02000000000000000000" pitchFamily="2" charset="0"/>
                <a:cs typeface="NikoshBAN" panose="02000000000000000000" pitchFamily="2" charset="0"/>
              </a:rPr>
              <a:t>২। স্বায়ত্বশাসন প্রতিষ্ঠা। </a:t>
            </a:r>
          </a:p>
          <a:p>
            <a:pPr algn="just">
              <a:buNone/>
            </a:pPr>
            <a:r>
              <a:rPr lang="bn-BD" sz="2400" dirty="0" smtClean="0">
                <a:latin typeface="NikoshBAN" panose="02000000000000000000" pitchFamily="2" charset="0"/>
                <a:cs typeface="NikoshBAN" panose="02000000000000000000" pitchFamily="2" charset="0"/>
              </a:rPr>
              <a:t>৩। সকল গণবিরোধী ও অশুভ শক্তির মুলোৎপাটন।</a:t>
            </a:r>
          </a:p>
          <a:p>
            <a:pPr algn="just">
              <a:buNone/>
            </a:pPr>
            <a:r>
              <a:rPr lang="bn-BD" sz="2400" dirty="0" smtClean="0">
                <a:latin typeface="NikoshBAN" panose="02000000000000000000" pitchFamily="2" charset="0"/>
                <a:cs typeface="NikoshBAN" panose="02000000000000000000" pitchFamily="2" charset="0"/>
              </a:rPr>
              <a:t>৪। সামরিক-বেসামরিক আমলাতন্ত্রের কতৃত্ব লোপ।</a:t>
            </a:r>
          </a:p>
          <a:p>
            <a:pPr algn="just">
              <a:buNone/>
            </a:pPr>
            <a:r>
              <a:rPr lang="bn-BD" sz="2400" dirty="0" smtClean="0">
                <a:latin typeface="NikoshBAN" panose="02000000000000000000" pitchFamily="2" charset="0"/>
                <a:cs typeface="NikoshBAN" panose="02000000000000000000" pitchFamily="2" charset="0"/>
              </a:rPr>
              <a:t>৫। সকল মিথ্যা মামলা প্রত্যাহার ও </a:t>
            </a:r>
            <a:r>
              <a:rPr lang="bn-IN" sz="2400" dirty="0" smtClean="0">
                <a:latin typeface="NikoshBAN" panose="02000000000000000000" pitchFamily="2" charset="0"/>
                <a:cs typeface="NikoshBAN" panose="02000000000000000000" pitchFamily="2" charset="0"/>
              </a:rPr>
              <a:t>বঙ্গ</a:t>
            </a:r>
            <a:r>
              <a:rPr lang="bn-BD" sz="2400" dirty="0" smtClean="0">
                <a:latin typeface="NikoshBAN" panose="02000000000000000000" pitchFamily="2" charset="0"/>
                <a:cs typeface="NikoshBAN" panose="02000000000000000000" pitchFamily="2" charset="0"/>
              </a:rPr>
              <a:t>বন্ধুসহ অন্যান্য আসামীদের অবিলম্বে মুক্তি দেওয়া। </a:t>
            </a:r>
          </a:p>
          <a:p>
            <a:pPr algn="just">
              <a:buNone/>
            </a:pPr>
            <a:r>
              <a:rPr lang="bn-BD" sz="2400" dirty="0" smtClean="0">
                <a:latin typeface="NikoshBAN" panose="02000000000000000000" pitchFamily="2" charset="0"/>
                <a:cs typeface="NikoshBAN" panose="02000000000000000000" pitchFamily="2" charset="0"/>
              </a:rPr>
              <a:t>৬। পাকিস্তানের দুই অংশের মধ্যকার বৈষম্য দুরীকরণ।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96200" cy="662305"/>
          </a:xfrm>
          <a:noFill/>
          <a:ln>
            <a:noFill/>
          </a:ln>
        </p:spPr>
        <p:txBody>
          <a:bodyPr>
            <a:prstTxWarp prst="textDeflateBottom">
              <a:avLst/>
            </a:prstTxWarp>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bn-BD" b="1" u="sng" dirty="0">
                <a:ln/>
                <a:solidFill>
                  <a:srgbClr val="FF3399"/>
                </a:solidFill>
                <a:latin typeface="NikoshBAN" panose="02000000000000000000" pitchFamily="2" charset="0"/>
                <a:cs typeface="NikoshBAN" panose="02000000000000000000" pitchFamily="2" charset="0"/>
              </a:rPr>
              <a:t>১৯৬৯ সালের গণভ্যুত্থানের ফলাফল</a:t>
            </a:r>
            <a:endParaRPr lang="en-US" b="1" u="sng" dirty="0">
              <a:ln/>
              <a:solidFill>
                <a:srgbClr val="FF3399"/>
              </a:solidFill>
              <a:latin typeface="NikoshBAN" panose="02000000000000000000" pitchFamily="2" charset="0"/>
              <a:cs typeface="NikoshBAN" panose="02000000000000000000" pitchFamily="2" charset="0"/>
            </a:endParaRPr>
          </a:p>
        </p:txBody>
      </p:sp>
      <p:sp>
        <p:nvSpPr>
          <p:cNvPr id="10" name="Content Placeholder 9"/>
          <p:cNvSpPr>
            <a:spLocks noGrp="1"/>
          </p:cNvSpPr>
          <p:nvPr>
            <p:ph idx="1"/>
          </p:nvPr>
        </p:nvSpPr>
        <p:spPr>
          <a:xfrm>
            <a:off x="-3313" y="679450"/>
            <a:ext cx="9144000" cy="5715000"/>
          </a:xfrm>
        </p:spPr>
        <p:txBody>
          <a:bodyPr>
            <a:noAutofit/>
          </a:bodyPr>
          <a:lstStyle/>
          <a:p>
            <a:pPr>
              <a:buNone/>
            </a:pPr>
            <a:r>
              <a:rPr lang="bn-IN" sz="2400" dirty="0" smtClean="0">
                <a:latin typeface="NikoshBAN" panose="02000000000000000000" pitchFamily="2" charset="0"/>
                <a:cs typeface="NikoshBAN" panose="02000000000000000000" pitchFamily="2" charset="0"/>
              </a:rPr>
              <a:t>৬</a:t>
            </a:r>
            <a:r>
              <a:rPr lang="bn-BD" sz="2400" dirty="0" smtClean="0">
                <a:latin typeface="NikoshBAN" panose="02000000000000000000" pitchFamily="2" charset="0"/>
                <a:cs typeface="NikoshBAN" panose="02000000000000000000" pitchFamily="2" charset="0"/>
              </a:rPr>
              <a:t>৯ গণভ্যুথানের ফলাফল ছিল প্রত্যক্ষ। দ্রুত আগরতলা ষড়যন্ত্র মামলা প্রত্যাহার করা হয়। </a:t>
            </a:r>
            <a:r>
              <a:rPr lang="bn-IN" sz="2400" dirty="0" smtClean="0">
                <a:latin typeface="NikoshBAN" panose="02000000000000000000" pitchFamily="2" charset="0"/>
                <a:cs typeface="NikoshBAN" panose="02000000000000000000" pitchFamily="2" charset="0"/>
              </a:rPr>
              <a:t>বঙ্গ</a:t>
            </a:r>
            <a:r>
              <a:rPr lang="bn-BD" sz="2400" dirty="0" smtClean="0">
                <a:latin typeface="NikoshBAN" panose="02000000000000000000" pitchFamily="2" charset="0"/>
                <a:cs typeface="NikoshBAN" panose="02000000000000000000" pitchFamily="2" charset="0"/>
              </a:rPr>
              <a:t>বন্ধু</a:t>
            </a:r>
            <a:endParaRPr lang="bn-IN" sz="2400" dirty="0" smtClean="0">
              <a:latin typeface="NikoshBAN" panose="02000000000000000000" pitchFamily="2" charset="0"/>
              <a:cs typeface="NikoshBAN" panose="02000000000000000000" pitchFamily="2" charset="0"/>
            </a:endParaRPr>
          </a:p>
          <a:p>
            <a:pPr>
              <a:buNone/>
            </a:pPr>
            <a:r>
              <a:rPr lang="bn-BD" sz="2400" dirty="0" smtClean="0">
                <a:latin typeface="NikoshBAN" panose="02000000000000000000" pitchFamily="2" charset="0"/>
                <a:cs typeface="NikoshBAN" panose="02000000000000000000" pitchFamily="2" charset="0"/>
              </a:rPr>
              <a:t> শেখ মুজিবুর রহমানসহ  অন্যান্যদের মুক্তি দেওয়া হয়। আন্দোলন চলাকালীন সময়ে আইয়ুব </a:t>
            </a:r>
            <a:endParaRPr lang="bn-IN" sz="2400" dirty="0" smtClean="0">
              <a:latin typeface="NikoshBAN" panose="02000000000000000000" pitchFamily="2" charset="0"/>
              <a:cs typeface="NikoshBAN" panose="02000000000000000000" pitchFamily="2" charset="0"/>
            </a:endParaRPr>
          </a:p>
          <a:p>
            <a:pPr>
              <a:buNone/>
            </a:pPr>
            <a:r>
              <a:rPr lang="bn-BD" sz="2400" dirty="0" smtClean="0">
                <a:latin typeface="NikoshBAN" panose="02000000000000000000" pitchFamily="2" charset="0"/>
                <a:cs typeface="NikoshBAN" panose="02000000000000000000" pitchFamily="2" charset="0"/>
              </a:rPr>
              <a:t>খানের পতন ঘটে। জেনারেল ইয়াহিয়া খান ক্ষমতায় আসলেও টিকে থাকতে পারেনি। গণঅভ্যুথানের</a:t>
            </a:r>
            <a:endParaRPr lang="bn-IN" sz="2400" dirty="0" smtClean="0">
              <a:latin typeface="NikoshBAN" panose="02000000000000000000" pitchFamily="2" charset="0"/>
              <a:cs typeface="NikoshBAN" panose="02000000000000000000" pitchFamily="2" charset="0"/>
            </a:endParaRPr>
          </a:p>
          <a:p>
            <a:pPr>
              <a:buNone/>
            </a:pPr>
            <a:r>
              <a:rPr lang="bn-BD" sz="2400" dirty="0" smtClean="0">
                <a:latin typeface="NikoshBAN" panose="02000000000000000000" pitchFamily="2" charset="0"/>
                <a:cs typeface="NikoshBAN" panose="02000000000000000000" pitchFamily="2" charset="0"/>
              </a:rPr>
              <a:t> ফলাফল ছিল সুদুরপ্রসারীঃ</a:t>
            </a:r>
            <a:endParaRPr lang="bn-IN" sz="2400" dirty="0">
              <a:latin typeface="NikoshBAN" panose="02000000000000000000" pitchFamily="2" charset="0"/>
              <a:cs typeface="NikoshBAN" panose="02000000000000000000" pitchFamily="2" charset="0"/>
            </a:endParaRPr>
          </a:p>
          <a:p>
            <a:pPr>
              <a:buNone/>
            </a:pPr>
            <a:r>
              <a:rPr lang="bn-BD" sz="2800" dirty="0" smtClean="0">
                <a:latin typeface="NikoshBAN" panose="02000000000000000000" pitchFamily="2" charset="0"/>
                <a:cs typeface="NikoshBAN" panose="02000000000000000000" pitchFamily="2" charset="0"/>
              </a:rPr>
              <a:t>১। গণঅভ্যুত্থানের প্রেক্ষিতে বাংগালী জাতীয়তাবাদ</a:t>
            </a:r>
            <a:r>
              <a:rPr lang="bn-IN" sz="2800" dirty="0" smtClean="0">
                <a:latin typeface="NikoshBAN" panose="02000000000000000000" pitchFamily="2" charset="0"/>
                <a:cs typeface="NikoshBAN" panose="02000000000000000000" pitchFamily="2" charset="0"/>
              </a:rPr>
              <a:t> আরো বেশী</a:t>
            </a:r>
            <a:r>
              <a:rPr lang="bn-BD"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সুসংহত হয়</a:t>
            </a:r>
            <a:r>
              <a:rPr lang="bn-BD"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a:p>
            <a:pPr>
              <a:buNone/>
            </a:pPr>
            <a:r>
              <a:rPr lang="bn-IN" sz="2800" dirty="0" smtClean="0">
                <a:latin typeface="NikoshBAN" panose="02000000000000000000" pitchFamily="2" charset="0"/>
                <a:cs typeface="NikoshBAN" panose="02000000000000000000" pitchFamily="2" charset="0"/>
              </a:rPr>
              <a:t>২।স্বৈরাচার বিরোধী প্রবল মনোভাবের সৃষ্টি হয়।</a:t>
            </a:r>
          </a:p>
          <a:p>
            <a:pPr>
              <a:buNone/>
            </a:pPr>
            <a:r>
              <a:rPr lang="bn-IN" sz="2800" dirty="0" smtClean="0">
                <a:latin typeface="NikoshBAN" panose="02000000000000000000" pitchFamily="2" charset="0"/>
                <a:cs typeface="NikoshBAN" panose="02000000000000000000" pitchFamily="2" charset="0"/>
              </a:rPr>
              <a:t>৩।আগরতলা মামলা প্রত্যাহার ও সকল রাজবন্দীদের মুক্তি দিতে বাধ্য হন।</a:t>
            </a:r>
            <a:endParaRPr lang="bn-BD" sz="2800" dirty="0" smtClean="0">
              <a:latin typeface="NikoshBAN" panose="02000000000000000000" pitchFamily="2" charset="0"/>
              <a:cs typeface="NikoshBAN" panose="02000000000000000000" pitchFamily="2" charset="0"/>
            </a:endParaRPr>
          </a:p>
          <a:p>
            <a:pPr>
              <a:buNone/>
            </a:pPr>
            <a:r>
              <a:rPr lang="bn-IN" sz="2800" dirty="0">
                <a:latin typeface="NikoshBAN" panose="02000000000000000000" pitchFamily="2" charset="0"/>
                <a:cs typeface="NikoshBAN" panose="02000000000000000000" pitchFamily="2" charset="0"/>
              </a:rPr>
              <a:t>৪</a:t>
            </a:r>
            <a:r>
              <a:rPr lang="bn-BD" sz="2800" dirty="0" smtClean="0">
                <a:latin typeface="NikoshBAN" panose="02000000000000000000" pitchFamily="2" charset="0"/>
                <a:cs typeface="NikoshBAN" panose="02000000000000000000" pitchFamily="2" charset="0"/>
              </a:rPr>
              <a:t>। সরাসরি সমাজ</a:t>
            </a:r>
            <a:r>
              <a:rPr lang="bn-IN" sz="2800" dirty="0" smtClean="0">
                <a:latin typeface="NikoshBAN" panose="02000000000000000000" pitchFamily="2" charset="0"/>
                <a:cs typeface="NikoshBAN" panose="02000000000000000000" pitchFamily="2" charset="0"/>
              </a:rPr>
              <a:t>তা</a:t>
            </a:r>
            <a:r>
              <a:rPr lang="bn-BD" sz="2800" dirty="0" smtClean="0">
                <a:latin typeface="NikoshBAN" panose="02000000000000000000" pitchFamily="2" charset="0"/>
                <a:cs typeface="NikoshBAN" panose="02000000000000000000" pitchFamily="2" charset="0"/>
              </a:rPr>
              <a:t>ন্ত্রিক সমাজ প্রতিষ্ঠার দাবি স্পষ্টভাবে সামনে আসে।</a:t>
            </a:r>
            <a:endParaRPr lang="bn-IN" sz="2800" dirty="0" smtClean="0">
              <a:latin typeface="NikoshBAN" panose="02000000000000000000" pitchFamily="2" charset="0"/>
              <a:cs typeface="NikoshBAN" panose="02000000000000000000" pitchFamily="2" charset="0"/>
            </a:endParaRPr>
          </a:p>
          <a:p>
            <a:pPr>
              <a:buNone/>
            </a:pPr>
            <a:r>
              <a:rPr lang="bn-IN" sz="2800" dirty="0" smtClean="0">
                <a:latin typeface="NikoshBAN" panose="02000000000000000000" pitchFamily="2" charset="0"/>
                <a:cs typeface="NikoshBAN" panose="02000000000000000000" pitchFamily="2" charset="0"/>
              </a:rPr>
              <a:t>৫।আয়ুব-মোনায়েম খানের স্বৈরচারী শাসনের অবসান ঘটে।</a:t>
            </a:r>
            <a:r>
              <a:rPr lang="bn-BD" sz="2800" dirty="0" smtClean="0">
                <a:latin typeface="NikoshBAN" panose="02000000000000000000" pitchFamily="2" charset="0"/>
                <a:cs typeface="NikoshBAN" panose="02000000000000000000" pitchFamily="2" charset="0"/>
              </a:rPr>
              <a:t> </a:t>
            </a:r>
          </a:p>
          <a:p>
            <a:pPr>
              <a:buNone/>
            </a:pPr>
            <a:r>
              <a:rPr lang="bn-IN" sz="2800" dirty="0">
                <a:latin typeface="NikoshBAN" panose="02000000000000000000" pitchFamily="2" charset="0"/>
                <a:cs typeface="NikoshBAN" panose="02000000000000000000" pitchFamily="2" charset="0"/>
              </a:rPr>
              <a:t>৬</a:t>
            </a:r>
            <a:r>
              <a:rPr lang="bn-BD" sz="2800" dirty="0" smtClean="0">
                <a:latin typeface="NikoshBAN" panose="02000000000000000000" pitchFamily="2" charset="0"/>
                <a:cs typeface="NikoshBAN" panose="02000000000000000000" pitchFamily="2" charset="0"/>
              </a:rPr>
              <a:t>। পাকিস্তান রাষ্ট্রের বিরুদ্ধে পুর্ব বাংলার জনগণের রায় পরিস্কার হয়। </a:t>
            </a:r>
          </a:p>
          <a:p>
            <a:pPr>
              <a:buNone/>
            </a:pPr>
            <a:r>
              <a:rPr lang="bn-IN" sz="2400" dirty="0">
                <a:latin typeface="NikoshBAN" panose="02000000000000000000" pitchFamily="2" charset="0"/>
                <a:cs typeface="NikoshBAN" panose="02000000000000000000" pitchFamily="2" charset="0"/>
              </a:rPr>
              <a:t>৭</a:t>
            </a:r>
            <a:r>
              <a:rPr lang="bn-BD" sz="2400" dirty="0" smtClean="0">
                <a:latin typeface="NikoshBAN" panose="02000000000000000000" pitchFamily="2" charset="0"/>
                <a:cs typeface="NikoshBAN" panose="02000000000000000000" pitchFamily="2" charset="0"/>
              </a:rPr>
              <a:t>। গণভ্যুত্থানের মুখে পাকিস্তানের সামরিক-বেসামরিক আমলাতন্ত্রের </a:t>
            </a:r>
            <a:r>
              <a:rPr lang="bn-IN" sz="2400" dirty="0" smtClean="0">
                <a:latin typeface="NikoshBAN" panose="02000000000000000000" pitchFamily="2" charset="0"/>
                <a:cs typeface="NikoshBAN" panose="02000000000000000000" pitchFamily="2" charset="0"/>
              </a:rPr>
              <a:t>কর্তৃত্ব খর্ব হয়।</a:t>
            </a:r>
            <a:endParaRPr lang="bn-BD" sz="2400" dirty="0" smtClean="0">
              <a:latin typeface="NikoshBAN" panose="02000000000000000000" pitchFamily="2" charset="0"/>
              <a:cs typeface="NikoshBAN" panose="02000000000000000000"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72"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73"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74"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1958340" y="381000"/>
            <a:ext cx="5074920" cy="685800"/>
          </a:xfrm>
        </p:spPr>
        <p:txBody>
          <a:bodyPr>
            <a:normAutofit fontScale="90000"/>
          </a:bodyPr>
          <a:lstStyle/>
          <a:p>
            <a:r>
              <a:rPr lang="bn-BD" b="1" u="sng" dirty="0">
                <a:ln/>
                <a:solidFill>
                  <a:srgbClr val="FF3399"/>
                </a:solidFill>
                <a:latin typeface="Nikosh" pitchFamily="2" charset="0"/>
                <a:cs typeface="Nikosh" pitchFamily="2" charset="0"/>
              </a:rPr>
              <a:t>গণভ্যুত্থানের ফলাফল</a:t>
            </a:r>
            <a:endParaRPr lang="en-US" dirty="0"/>
          </a:p>
        </p:txBody>
      </p:sp>
      <p:sp>
        <p:nvSpPr>
          <p:cNvPr id="8" name="Content Placeholder 2"/>
          <p:cNvSpPr>
            <a:spLocks noGrp="1"/>
          </p:cNvSpPr>
          <p:nvPr>
            <p:ph idx="1"/>
          </p:nvPr>
        </p:nvSpPr>
        <p:spPr>
          <a:xfrm>
            <a:off x="457200" y="1103243"/>
            <a:ext cx="8229600" cy="4830763"/>
          </a:xfrm>
        </p:spPr>
        <p:txBody>
          <a:bodyPr>
            <a:normAutofit/>
          </a:bodyPr>
          <a:lstStyle/>
          <a:p>
            <a:pPr>
              <a:buNone/>
            </a:pPr>
            <a:r>
              <a:rPr lang="bn-IN" sz="2400" dirty="0">
                <a:latin typeface="NikoshBAN" panose="02000000000000000000" pitchFamily="2" charset="0"/>
                <a:cs typeface="NikoshBAN" panose="02000000000000000000" pitchFamily="2" charset="0"/>
              </a:rPr>
              <a:t>৮</a:t>
            </a:r>
            <a:r>
              <a:rPr lang="bn-BD" sz="2400" dirty="0" smtClean="0">
                <a:latin typeface="NikoshBAN" panose="02000000000000000000" pitchFamily="2" charset="0"/>
                <a:cs typeface="NikoshBAN" panose="02000000000000000000" pitchFamily="2" charset="0"/>
              </a:rPr>
              <a:t>। আন্দোলনের মুখে পাকিস্তানি শাসক গোষ্ঠী দুর্বল হয়ে পড়ে এবং ১৯৭০ সালের নির্বাচন ঘোষণা করতে বাধ্য হয়।</a:t>
            </a:r>
          </a:p>
          <a:p>
            <a:pPr>
              <a:buNone/>
            </a:pPr>
            <a:r>
              <a:rPr lang="bn-IN" sz="2400" dirty="0">
                <a:latin typeface="NikoshBAN" panose="02000000000000000000" pitchFamily="2" charset="0"/>
                <a:cs typeface="NikoshBAN" panose="02000000000000000000" pitchFamily="2" charset="0"/>
              </a:rPr>
              <a:t>৯</a:t>
            </a:r>
            <a:r>
              <a:rPr lang="bn-BD" sz="2400" dirty="0" smtClean="0">
                <a:latin typeface="NikoshBAN" panose="02000000000000000000" pitchFamily="2" charset="0"/>
                <a:cs typeface="NikoshBAN" panose="02000000000000000000" pitchFamily="2" charset="0"/>
              </a:rPr>
              <a:t>। পুর্ব পাকিস্তান আঞ্চলিক বৈষম্য থেকে মুক্তি পায়।</a:t>
            </a:r>
          </a:p>
          <a:p>
            <a:pPr>
              <a:buNone/>
            </a:pPr>
            <a:r>
              <a:rPr lang="bn-IN" sz="2400" dirty="0" smtClean="0">
                <a:latin typeface="NikoshBAN" panose="02000000000000000000" pitchFamily="2" charset="0"/>
                <a:cs typeface="NikoshBAN" panose="02000000000000000000" pitchFamily="2" charset="0"/>
              </a:rPr>
              <a:t>১০</a:t>
            </a:r>
            <a:r>
              <a:rPr lang="bn-BD" sz="2400" dirty="0" smtClean="0">
                <a:latin typeface="NikoshBAN" panose="02000000000000000000" pitchFamily="2" charset="0"/>
                <a:cs typeface="NikoshBAN" panose="02000000000000000000" pitchFamily="2" charset="0"/>
              </a:rPr>
              <a:t>। পরবর্তী স্বাধীনতা সংগ্রামের উৎসাহ উদ্দীপনা </a:t>
            </a:r>
            <a:r>
              <a:rPr lang="bn-IN" sz="2400" dirty="0" smtClean="0">
                <a:latin typeface="NikoshBAN" panose="02000000000000000000" pitchFamily="2" charset="0"/>
                <a:cs typeface="NikoshBAN" panose="02000000000000000000" pitchFamily="2" charset="0"/>
              </a:rPr>
              <a:t>বাঙ্গালীরা</a:t>
            </a:r>
            <a:r>
              <a:rPr lang="bn-BD" sz="2400" dirty="0" smtClean="0">
                <a:latin typeface="NikoshBAN" panose="02000000000000000000" pitchFamily="2" charset="0"/>
                <a:cs typeface="NikoshBAN" panose="02000000000000000000" pitchFamily="2" charset="0"/>
              </a:rPr>
              <a:t> গণভ্যুত্থান থেকে </a:t>
            </a:r>
            <a:r>
              <a:rPr lang="bn-IN" sz="2400" dirty="0" smtClean="0">
                <a:latin typeface="NikoshBAN" panose="02000000000000000000" pitchFamily="2" charset="0"/>
                <a:cs typeface="NikoshBAN" panose="02000000000000000000" pitchFamily="2" charset="0"/>
              </a:rPr>
              <a:t>শিক্ষা</a:t>
            </a:r>
            <a:r>
              <a:rPr lang="bn-BD" sz="2400" dirty="0" smtClean="0">
                <a:latin typeface="NikoshBAN" panose="02000000000000000000" pitchFamily="2" charset="0"/>
                <a:cs typeface="NikoshBAN" panose="02000000000000000000" pitchFamily="2" charset="0"/>
              </a:rPr>
              <a:t> পায়।</a:t>
            </a:r>
          </a:p>
          <a:p>
            <a:pPr>
              <a:buNone/>
            </a:pPr>
            <a:r>
              <a:rPr lang="bn-IN" sz="2400" dirty="0" smtClean="0">
                <a:latin typeface="NikoshBAN" panose="02000000000000000000" pitchFamily="2" charset="0"/>
                <a:cs typeface="NikoshBAN" panose="02000000000000000000" pitchFamily="2" charset="0"/>
              </a:rPr>
              <a:t>১১</a:t>
            </a:r>
            <a:r>
              <a:rPr lang="bn-BD" sz="2400" dirty="0" smtClean="0">
                <a:latin typeface="NikoshBAN" panose="02000000000000000000" pitchFamily="2" charset="0"/>
                <a:cs typeface="NikoshBAN" panose="02000000000000000000" pitchFamily="2" charset="0"/>
              </a:rPr>
              <a:t>। এ অভ্যুত্থান ছিল শোষকের হাত থেকে শোষিতের অর্থনৈতিক, রাজনৈতিক অধিকার আদায়ের হাতিয়ারস্বরুপ।</a:t>
            </a:r>
            <a:endParaRPr lang="bn-IN" sz="2400" dirty="0" smtClean="0">
              <a:latin typeface="NikoshBAN" panose="02000000000000000000" pitchFamily="2" charset="0"/>
              <a:cs typeface="NikoshBAN" panose="02000000000000000000" pitchFamily="2" charset="0"/>
            </a:endParaRPr>
          </a:p>
          <a:p>
            <a:pPr>
              <a:buNone/>
            </a:pPr>
            <a:r>
              <a:rPr lang="bn-IN" sz="2400" dirty="0" smtClean="0">
                <a:latin typeface="NikoshBAN" panose="02000000000000000000" pitchFamily="2" charset="0"/>
                <a:cs typeface="NikoshBAN" panose="02000000000000000000" pitchFamily="2" charset="0"/>
              </a:rPr>
              <a:t>১২।বঙ্গবন্ধু শেখ মুজিবুর রহমান বাংলার অবিসংবাদিত নেতায় পরিণত হয়।</a:t>
            </a:r>
            <a:r>
              <a:rPr lang="bn-BD" sz="2400" dirty="0" smtClean="0">
                <a:latin typeface="NikoshBAN" panose="02000000000000000000" pitchFamily="2" charset="0"/>
                <a:cs typeface="NikoshBAN" panose="02000000000000000000" pitchFamily="2" charset="0"/>
              </a:rPr>
              <a:t> </a:t>
            </a:r>
          </a:p>
          <a:p>
            <a:pPr>
              <a:buNone/>
            </a:pPr>
            <a:r>
              <a:rPr lang="bn-BD" sz="2400" dirty="0" smtClean="0">
                <a:latin typeface="NikoshBAN" panose="02000000000000000000" pitchFamily="2" charset="0"/>
                <a:cs typeface="NikoshBAN" panose="02000000000000000000" pitchFamily="2" charset="0"/>
              </a:rPr>
              <a:t>১৯৬৯ সালের গণঅভ্যুত্থান বাংগালি জাতির জাতীয়তাবোধের বিকাশ ঘটেয়েছিল এবং</a:t>
            </a:r>
            <a:endParaRPr lang="bn-IN" sz="2400" dirty="0" smtClean="0">
              <a:latin typeface="NikoshBAN" panose="02000000000000000000" pitchFamily="2" charset="0"/>
              <a:cs typeface="NikoshBAN" panose="02000000000000000000" pitchFamily="2" charset="0"/>
            </a:endParaRPr>
          </a:p>
          <a:p>
            <a:pPr>
              <a:buNone/>
            </a:pPr>
            <a:r>
              <a:rPr lang="bn-BD" sz="2400" dirty="0" smtClean="0">
                <a:latin typeface="NikoshBAN" panose="02000000000000000000" pitchFamily="2" charset="0"/>
                <a:cs typeface="NikoshBAN" panose="02000000000000000000" pitchFamily="2" charset="0"/>
              </a:rPr>
              <a:t> স্বাধীনতা অর্জনের পেছনে অনুপ্রেরনা যুগিয়েছিল। এজন্য পুর্ব বাংলার ওপর থেকে</a:t>
            </a:r>
            <a:endParaRPr lang="bn-IN" sz="2400" dirty="0" smtClean="0">
              <a:latin typeface="NikoshBAN" panose="02000000000000000000" pitchFamily="2" charset="0"/>
              <a:cs typeface="NikoshBAN" panose="02000000000000000000" pitchFamily="2" charset="0"/>
            </a:endParaRPr>
          </a:p>
          <a:p>
            <a:pPr>
              <a:buNone/>
            </a:pPr>
            <a:r>
              <a:rPr lang="bn-BD" sz="2400" dirty="0" smtClean="0">
                <a:latin typeface="NikoshBAN" panose="02000000000000000000" pitchFamily="2" charset="0"/>
                <a:cs typeface="NikoshBAN" panose="02000000000000000000" pitchFamily="2" charset="0"/>
              </a:rPr>
              <a:t> পশ্চিমা স্বার্থানেষী মহলের আধিপত্যের অবসান এবং স্বাধীন সার্বভৌম বাংলাদেশ </a:t>
            </a:r>
            <a:endParaRPr lang="bn-IN" sz="2400" dirty="0" smtClean="0">
              <a:latin typeface="NikoshBAN" panose="02000000000000000000" pitchFamily="2" charset="0"/>
              <a:cs typeface="NikoshBAN" panose="02000000000000000000" pitchFamily="2" charset="0"/>
            </a:endParaRPr>
          </a:p>
          <a:p>
            <a:pPr>
              <a:buNone/>
            </a:pPr>
            <a:r>
              <a:rPr lang="bn-BD" sz="2400" dirty="0" smtClean="0">
                <a:latin typeface="NikoshBAN" panose="02000000000000000000" pitchFamily="2" charset="0"/>
                <a:cs typeface="NikoshBAN" panose="02000000000000000000" pitchFamily="2" charset="0"/>
              </a:rPr>
              <a:t>গঠনের পেছনে উনসত্তরের গণঅভ্যুত্থান ও গণআন্দোলনের গুরুত্ব অপরিসীম।</a:t>
            </a:r>
            <a:endParaRPr lang="en-US" sz="2400" dirty="0">
              <a:latin typeface="NikoshBAN" panose="02000000000000000000" pitchFamily="2" charset="0"/>
              <a:cs typeface="NikoshBAN" panose="02000000000000000000"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086056" y="450503"/>
            <a:ext cx="5327744" cy="1168063"/>
          </a:xfrm>
          <a:prstGeom prst="rect">
            <a:avLst/>
          </a:prstGeom>
          <a:noFill/>
        </p:spPr>
        <p:txBody>
          <a:bodyPr wrap="square" rtlCol="0">
            <a:prstTxWarp prst="textDeflateBottom">
              <a:avLst/>
            </a:prstTxWarp>
            <a:spAutoFit/>
          </a:bodyPr>
          <a:lstStyle/>
          <a:p>
            <a:pPr algn="ctr"/>
            <a:r>
              <a:rPr lang="bn-IN" sz="6000" b="1" i="1" u="sng" dirty="0" smtClean="0">
                <a:ln w="6600">
                  <a:solidFill>
                    <a:schemeClr val="accent2"/>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rPr>
              <a:t>দলীয় কাজ</a:t>
            </a:r>
            <a:endParaRPr lang="en-US" sz="6000" b="1" i="1" u="sng" dirty="0">
              <a:ln w="6600">
                <a:solidFill>
                  <a:schemeClr val="accent2"/>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827060" y="1394430"/>
            <a:ext cx="1524000" cy="461665"/>
          </a:xfrm>
          <a:prstGeom prst="rect">
            <a:avLst/>
          </a:prstGeom>
          <a:noFill/>
          <a:ln w="57150">
            <a:solidFill>
              <a:srgbClr val="92D050"/>
            </a:solidFill>
          </a:ln>
          <a:scene3d>
            <a:camera prst="orthographicFront"/>
            <a:lightRig rig="threePt" dir="t"/>
          </a:scene3d>
          <a:sp3d>
            <a:bevelT w="114300" prst="artDeco"/>
          </a:sp3d>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১৫ মিনিট</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463456" y="2589355"/>
            <a:ext cx="1524000" cy="461665"/>
          </a:xfrm>
          <a:prstGeom prst="rect">
            <a:avLst/>
          </a:prstGeom>
          <a:noFill/>
          <a:ln w="57150">
            <a:solidFill>
              <a:srgbClr val="FF3399"/>
            </a:solidFill>
          </a:ln>
          <a:scene3d>
            <a:camera prst="orthographicFront"/>
            <a:lightRig rig="threePt" dir="t"/>
          </a:scene3d>
          <a:sp3d>
            <a:bevelT w="114300" prst="artDeco"/>
          </a:sp3d>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পদ্মা দলঃ</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463456" y="3992455"/>
            <a:ext cx="1524000" cy="461665"/>
          </a:xfrm>
          <a:prstGeom prst="rect">
            <a:avLst/>
          </a:prstGeom>
          <a:noFill/>
          <a:ln w="57150">
            <a:solidFill>
              <a:srgbClr val="FF3399"/>
            </a:solidFill>
          </a:ln>
          <a:scene3d>
            <a:camera prst="orthographicFront"/>
            <a:lightRig rig="threePt" dir="t"/>
          </a:scene3d>
          <a:sp3d>
            <a:bevelT w="114300" prst="artDeco"/>
          </a:sp3d>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মেঘনা দল</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463456" y="5334000"/>
            <a:ext cx="1524000" cy="461665"/>
          </a:xfrm>
          <a:prstGeom prst="rect">
            <a:avLst/>
          </a:prstGeom>
          <a:noFill/>
          <a:ln w="57150">
            <a:solidFill>
              <a:srgbClr val="FF3399"/>
            </a:solidFill>
          </a:ln>
          <a:scene3d>
            <a:camera prst="orthographicFront"/>
            <a:lightRig rig="threePt" dir="t"/>
          </a:scene3d>
          <a:sp3d>
            <a:bevelT w="114300" prst="artDeco"/>
          </a:sp3d>
        </p:spPr>
        <p:txBody>
          <a:bodyPr wrap="square" rtlCol="0">
            <a:spAutoFit/>
          </a:bodyPr>
          <a:lstStyle/>
          <a:p>
            <a:pPr algn="ctr"/>
            <a:r>
              <a:rPr lang="bn-IN" sz="2400" smtClean="0">
                <a:latin typeface="NikoshBAN" panose="02000000000000000000" pitchFamily="2" charset="0"/>
                <a:cs typeface="NikoshBAN" panose="02000000000000000000" pitchFamily="2" charset="0"/>
              </a:rPr>
              <a:t>যমুনা দল</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2112560" y="2411964"/>
            <a:ext cx="6574240" cy="954107"/>
          </a:xfrm>
          <a:prstGeom prst="rect">
            <a:avLst/>
          </a:prstGeom>
          <a:noFill/>
          <a:ln w="57150">
            <a:solidFill>
              <a:srgbClr val="0070C0"/>
            </a:solidFill>
          </a:ln>
          <a:scene3d>
            <a:camera prst="orthographicFront"/>
            <a:lightRig rig="threePt" dir="t"/>
          </a:scene3d>
          <a:sp3d>
            <a:bevelT w="114300" prst="artDeco"/>
          </a:sp3d>
        </p:spPr>
        <p:txBody>
          <a:bodyPr wrap="square" rtlCol="0">
            <a:spAutoFit/>
          </a:bodyPr>
          <a:lstStyle/>
          <a:p>
            <a:r>
              <a:rPr lang="bn-IN" sz="2800" dirty="0" smtClean="0">
                <a:latin typeface="NikoshBAN" panose="02000000000000000000" pitchFamily="2" charset="0"/>
                <a:cs typeface="NikoshBAN" panose="02000000000000000000" pitchFamily="2" charset="0"/>
              </a:rPr>
              <a:t>৬৯এর গণ-অভ্যুত্থানের পেছনে একাধিক কারণ নিহিত ছিল-ব্যাখ্যা করো।</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2112560" y="3657600"/>
            <a:ext cx="6574240" cy="1077218"/>
          </a:xfrm>
          <a:prstGeom prst="rect">
            <a:avLst/>
          </a:prstGeom>
          <a:noFill/>
          <a:ln w="57150">
            <a:solidFill>
              <a:srgbClr val="0070C0"/>
            </a:solidFill>
          </a:ln>
          <a:scene3d>
            <a:camera prst="orthographicFront"/>
            <a:lightRig rig="threePt" dir="t"/>
          </a:scene3d>
          <a:sp3d>
            <a:bevelT w="114300" prst="artDeco"/>
          </a:sp3d>
        </p:spPr>
        <p:txBody>
          <a:bodyPr wrap="square" rtlCol="0">
            <a:spAutoFit/>
          </a:bodyPr>
          <a:lstStyle/>
          <a:p>
            <a:pPr algn="just"/>
            <a:r>
              <a:rPr lang="bn-IN" sz="3200" dirty="0" smtClean="0">
                <a:latin typeface="NikoshBAN" panose="02000000000000000000" pitchFamily="2" charset="0"/>
                <a:cs typeface="NikoshBAN" panose="02000000000000000000" pitchFamily="2" charset="0"/>
              </a:rPr>
              <a:t>১৯৬৯এর গণ-অভ্যুত্থানের উদ্দেশ্য ও লক্ষ্য বর্ণনা করো।</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2117109" y="5087778"/>
            <a:ext cx="6574240" cy="1077218"/>
          </a:xfrm>
          <a:prstGeom prst="rect">
            <a:avLst/>
          </a:prstGeom>
          <a:noFill/>
          <a:ln w="57150">
            <a:solidFill>
              <a:srgbClr val="0070C0"/>
            </a:solidFill>
          </a:ln>
          <a:scene3d>
            <a:camera prst="orthographicFront"/>
            <a:lightRig rig="threePt" dir="t"/>
          </a:scene3d>
          <a:sp3d>
            <a:bevelT w="114300" prst="artDeco"/>
          </a:sp3d>
        </p:spPr>
        <p:txBody>
          <a:bodyPr wrap="square" rtlCol="0">
            <a:spAutoFit/>
          </a:bodyPr>
          <a:lstStyle/>
          <a:p>
            <a:pPr algn="just"/>
            <a:r>
              <a:rPr lang="bn-IN" sz="3200" dirty="0">
                <a:latin typeface="NikoshBAN" panose="02000000000000000000" pitchFamily="2" charset="0"/>
                <a:cs typeface="NikoshBAN" panose="02000000000000000000" pitchFamily="2" charset="0"/>
              </a:rPr>
              <a:t>১৯৬৯এর </a:t>
            </a:r>
            <a:r>
              <a:rPr lang="bn-IN" sz="3200" dirty="0" smtClean="0">
                <a:latin typeface="NikoshBAN" panose="02000000000000000000" pitchFamily="2" charset="0"/>
                <a:cs typeface="NikoshBAN" panose="02000000000000000000" pitchFamily="2" charset="0"/>
              </a:rPr>
              <a:t>গণ-অভ্যুত্থানের সামাজিক গুরুত্ব ব্যাখ্যা করো।</a:t>
            </a:r>
            <a:endParaRPr lang="en-US" sz="3200" dirty="0">
              <a:latin typeface="NikoshBAN" panose="02000000000000000000" pitchFamily="2" charset="0"/>
              <a:cs typeface="NikoshBAN" panose="02000000000000000000" pitchFamily="2" charset="0"/>
            </a:endParaRPr>
          </a:p>
        </p:txBody>
      </p:sp>
      <p:sp>
        <p:nvSpPr>
          <p:cNvPr id="2" name="Right Arrow 1"/>
          <p:cNvSpPr/>
          <p:nvPr/>
        </p:nvSpPr>
        <p:spPr>
          <a:xfrm>
            <a:off x="0" y="2707235"/>
            <a:ext cx="536528" cy="340765"/>
          </a:xfrm>
          <a:prstGeom prst="rightArrow">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0804" y="4066488"/>
            <a:ext cx="536528" cy="340765"/>
          </a:xfrm>
          <a:prstGeom prst="rightArrow">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0804" y="5361165"/>
            <a:ext cx="489187" cy="340765"/>
          </a:xfrm>
          <a:prstGeom prst="rightArrow">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a:solidFill>
            <a:schemeClr val="bg1"/>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a:buNone/>
            </a:pPr>
            <a:r>
              <a:rPr lang="bn-BD" sz="2000" b="1" dirty="0" smtClean="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১।১৯৬৯সালের গণ-অভ্যুত্থানের সবচেয়ে বড় কারণ কী ছিল?</a:t>
            </a:r>
          </a:p>
          <a:p>
            <a:pPr>
              <a:buNone/>
            </a:pP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ক)  বাঙ্গালী জাতীয়তাবাদী চিন্তা-চেতনার বিকাশ</a:t>
            </a:r>
          </a:p>
          <a:p>
            <a:pPr>
              <a:buNone/>
            </a:pPr>
            <a:r>
              <a:rPr lang="bn-IN" sz="2000" dirty="0">
                <a:latin typeface="NikoshBAN" panose="02000000000000000000" pitchFamily="2" charset="0"/>
                <a:cs typeface="NikoshBAN" panose="02000000000000000000" pitchFamily="2" charset="0"/>
              </a:rPr>
              <a:t>              খ)পাকিস্তানী জাতীয়তাবাদী চিন্তা-চেতনার </a:t>
            </a:r>
            <a:r>
              <a:rPr lang="bn-IN" sz="2000" dirty="0" smtClean="0">
                <a:latin typeface="NikoshBAN" panose="02000000000000000000" pitchFamily="2" charset="0"/>
                <a:cs typeface="NikoshBAN" panose="02000000000000000000" pitchFamily="2" charset="0"/>
              </a:rPr>
              <a:t>বিকাশ</a:t>
            </a:r>
          </a:p>
          <a:p>
            <a:pPr>
              <a:buNone/>
            </a:pPr>
            <a:r>
              <a:rPr lang="bn-IN" sz="2000" dirty="0">
                <a:latin typeface="NikoshBAN" panose="02000000000000000000" pitchFamily="2" charset="0"/>
                <a:cs typeface="NikoshBAN" panose="02000000000000000000" pitchFamily="2" charset="0"/>
              </a:rPr>
              <a:t>              গ)মুসলিম জাতীয়তাবাদী চিন্তা-চেতনার </a:t>
            </a:r>
            <a:r>
              <a:rPr lang="bn-IN" sz="2000" dirty="0" smtClean="0">
                <a:latin typeface="NikoshBAN" panose="02000000000000000000" pitchFamily="2" charset="0"/>
                <a:cs typeface="NikoshBAN" panose="02000000000000000000" pitchFamily="2" charset="0"/>
              </a:rPr>
              <a:t>বিকাশ</a:t>
            </a:r>
          </a:p>
          <a:p>
            <a:pPr>
              <a:buNone/>
            </a:pPr>
            <a:r>
              <a:rPr lang="bn-IN" sz="2000" dirty="0">
                <a:latin typeface="NikoshBAN" panose="02000000000000000000" pitchFamily="2" charset="0"/>
                <a:cs typeface="NikoshBAN" panose="02000000000000000000" pitchFamily="2" charset="0"/>
              </a:rPr>
              <a:t>              ঘ)হিন্দু জাতীয়তাবাদী চিন্তা-চেতনার </a:t>
            </a:r>
            <a:r>
              <a:rPr lang="bn-IN" sz="2000" dirty="0" smtClean="0">
                <a:latin typeface="NikoshBAN" panose="02000000000000000000" pitchFamily="2" charset="0"/>
                <a:cs typeface="NikoshBAN" panose="02000000000000000000" pitchFamily="2" charset="0"/>
              </a:rPr>
              <a:t>বিকাশ</a:t>
            </a:r>
          </a:p>
          <a:p>
            <a:pPr>
              <a:buNone/>
            </a:pPr>
            <a:r>
              <a:rPr lang="bn-IN" sz="2000" dirty="0">
                <a:latin typeface="NikoshBAN" panose="02000000000000000000" pitchFamily="2" charset="0"/>
                <a:cs typeface="NikoshBAN" panose="02000000000000000000" pitchFamily="2" charset="0"/>
              </a:rPr>
              <a:t>২।</a:t>
            </a:r>
            <a:r>
              <a:rPr lang="bn-IN" sz="2000" dirty="0" smtClean="0">
                <a:latin typeface="NikoshBAN" panose="02000000000000000000" pitchFamily="2" charset="0"/>
                <a:cs typeface="NikoshBAN" panose="02000000000000000000" pitchFamily="2" charset="0"/>
              </a:rPr>
              <a:t>১৯৬৯সালে ছাত্রনেতা তোফায়েল আহমেদ জনতার পক্ষ থেকে শেখ মুজিবুর রহমানকে কোন উপাধিতে ভূষিত করেন?</a:t>
            </a:r>
          </a:p>
          <a:p>
            <a:pPr>
              <a:buNone/>
            </a:pP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ক) দেশবন্ধু              খ) বঙ্গবন্ধু</a:t>
            </a:r>
          </a:p>
          <a:p>
            <a:pPr>
              <a:buNone/>
            </a:pP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গ) শেরে বাংলা         ঘ) শেরে পাকিস্তান</a:t>
            </a:r>
          </a:p>
          <a:p>
            <a:pPr>
              <a:buNone/>
            </a:pPr>
            <a:r>
              <a:rPr lang="bn-IN" sz="2000" dirty="0" smtClean="0">
                <a:latin typeface="NikoshBAN" panose="02000000000000000000" pitchFamily="2" charset="0"/>
                <a:cs typeface="NikoshBAN" panose="02000000000000000000" pitchFamily="2" charset="0"/>
              </a:rPr>
              <a:t>৩।ছাত্রনেতা আসাদুজ্জামান খান পুলিশের গুলিতে নিহত হন কবে?</a:t>
            </a:r>
          </a:p>
          <a:p>
            <a:pPr>
              <a:buNone/>
            </a:pP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ক) ১৯৬৯ সালের ২</a:t>
            </a:r>
            <a:r>
              <a:rPr lang="en-US" sz="2000" dirty="0" smtClean="0">
                <a:latin typeface="NikoshBAN" panose="02000000000000000000" pitchFamily="2" charset="0"/>
                <a:cs typeface="NikoshBAN" panose="02000000000000000000" pitchFamily="2" charset="0"/>
              </a:rPr>
              <a:t>২</a:t>
            </a:r>
            <a:r>
              <a:rPr lang="bn-IN" sz="2000" dirty="0" smtClean="0">
                <a:latin typeface="NikoshBAN" panose="02000000000000000000" pitchFamily="2" charset="0"/>
                <a:cs typeface="NikoshBAN" panose="02000000000000000000" pitchFamily="2" charset="0"/>
              </a:rPr>
              <a:t> শে </a:t>
            </a:r>
            <a:r>
              <a:rPr lang="en-US" sz="2000" dirty="0" err="1" smtClean="0">
                <a:latin typeface="NikoshBAN" panose="02000000000000000000" pitchFamily="2" charset="0"/>
                <a:cs typeface="NikoshBAN" panose="02000000000000000000" pitchFamily="2" charset="0"/>
              </a:rPr>
              <a:t>জানুয়ারী</a:t>
            </a:r>
            <a:endParaRPr lang="bn-IN" sz="2000" dirty="0" smtClean="0">
              <a:latin typeface="NikoshBAN" panose="02000000000000000000" pitchFamily="2" charset="0"/>
              <a:cs typeface="NikoshBAN" panose="02000000000000000000" pitchFamily="2" charset="0"/>
            </a:endParaRPr>
          </a:p>
          <a:p>
            <a:pPr>
              <a:buNone/>
            </a:pPr>
            <a:r>
              <a:rPr lang="bn-IN" sz="2000" dirty="0">
                <a:latin typeface="NikoshBAN" panose="02000000000000000000" pitchFamily="2" charset="0"/>
                <a:cs typeface="NikoshBAN" panose="02000000000000000000" pitchFamily="2" charset="0"/>
              </a:rPr>
              <a:t>             খ) ১৯৬৯ সালের </a:t>
            </a:r>
            <a:r>
              <a:rPr lang="bn-IN" sz="2000" dirty="0" smtClean="0">
                <a:latin typeface="NikoshBAN" panose="02000000000000000000" pitchFamily="2" charset="0"/>
                <a:cs typeface="NikoshBAN" panose="02000000000000000000" pitchFamily="2" charset="0"/>
              </a:rPr>
              <a:t>২</a:t>
            </a:r>
            <a:r>
              <a:rPr lang="en-US" sz="2000" dirty="0" smtClean="0">
                <a:latin typeface="NikoshBAN" panose="02000000000000000000" pitchFamily="2" charset="0"/>
                <a:cs typeface="NikoshBAN" panose="02000000000000000000" pitchFamily="2" charset="0"/>
              </a:rPr>
              <a:t>১</a:t>
            </a:r>
            <a:r>
              <a:rPr lang="bn-IN" sz="2000" dirty="0" smtClean="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শে </a:t>
            </a:r>
            <a:r>
              <a:rPr lang="bn-IN" sz="2000" dirty="0" smtClean="0">
                <a:latin typeface="NikoshBAN" panose="02000000000000000000" pitchFamily="2" charset="0"/>
                <a:cs typeface="NikoshBAN" panose="02000000000000000000" pitchFamily="2" charset="0"/>
              </a:rPr>
              <a:t>জানুয়ারী</a:t>
            </a:r>
          </a:p>
          <a:p>
            <a:pPr>
              <a:buNone/>
            </a:pPr>
            <a:r>
              <a:rPr lang="bn-IN" sz="2000" dirty="0">
                <a:latin typeface="NikoshBAN" panose="02000000000000000000" pitchFamily="2" charset="0"/>
                <a:cs typeface="NikoshBAN" panose="02000000000000000000" pitchFamily="2" charset="0"/>
              </a:rPr>
              <a:t>             গ) </a:t>
            </a:r>
            <a:r>
              <a:rPr lang="bn-IN" sz="2000" dirty="0" smtClean="0">
                <a:latin typeface="NikoshBAN" panose="02000000000000000000" pitchFamily="2" charset="0"/>
                <a:cs typeface="NikoshBAN" panose="02000000000000000000" pitchFamily="2" charset="0"/>
              </a:rPr>
              <a:t>১৯৬</a:t>
            </a:r>
            <a:r>
              <a:rPr lang="en-US" sz="2000" dirty="0" smtClean="0">
                <a:latin typeface="NikoshBAN" panose="02000000000000000000" pitchFamily="2" charset="0"/>
                <a:cs typeface="NikoshBAN" panose="02000000000000000000" pitchFamily="2" charset="0"/>
              </a:rPr>
              <a:t>৯</a:t>
            </a:r>
            <a:r>
              <a:rPr lang="bn-IN" sz="2000" dirty="0" smtClean="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সালের ২০ শে </a:t>
            </a:r>
            <a:r>
              <a:rPr lang="bn-IN" sz="2000" dirty="0" smtClean="0">
                <a:latin typeface="NikoshBAN" panose="02000000000000000000" pitchFamily="2" charset="0"/>
                <a:cs typeface="NikoshBAN" panose="02000000000000000000" pitchFamily="2" charset="0"/>
              </a:rPr>
              <a:t>জানুয়ারী</a:t>
            </a:r>
          </a:p>
          <a:p>
            <a:pPr>
              <a:buNone/>
            </a:pPr>
            <a:r>
              <a:rPr lang="bn-IN" sz="2000" dirty="0">
                <a:latin typeface="NikoshBAN" panose="02000000000000000000" pitchFamily="2" charset="0"/>
                <a:cs typeface="NikoshBAN" panose="02000000000000000000" pitchFamily="2" charset="0"/>
              </a:rPr>
              <a:t>             ঘ) ১৯৬৯ সালের </a:t>
            </a:r>
            <a:r>
              <a:rPr lang="en-US" sz="2000" dirty="0" smtClean="0">
                <a:latin typeface="NikoshBAN" panose="02000000000000000000" pitchFamily="2" charset="0"/>
                <a:cs typeface="NikoshBAN" panose="02000000000000000000" pitchFamily="2" charset="0"/>
              </a:rPr>
              <a:t>১৯</a:t>
            </a:r>
            <a:r>
              <a:rPr lang="bn-IN" sz="2000" dirty="0" smtClean="0">
                <a:latin typeface="NikoshBAN" panose="02000000000000000000" pitchFamily="2" charset="0"/>
                <a:cs typeface="NikoshBAN" panose="02000000000000000000" pitchFamily="2" charset="0"/>
              </a:rPr>
              <a:t>শে </a:t>
            </a:r>
            <a:r>
              <a:rPr lang="en-US" sz="2000" dirty="0" err="1" smtClean="0">
                <a:latin typeface="NikoshBAN" panose="02000000000000000000" pitchFamily="2" charset="0"/>
                <a:cs typeface="NikoshBAN" panose="02000000000000000000" pitchFamily="2" charset="0"/>
              </a:rPr>
              <a:t>জানুয়ারী</a:t>
            </a:r>
            <a:endParaRPr lang="bn-IN" sz="2000" dirty="0" smtClean="0">
              <a:latin typeface="NikoshBAN" panose="02000000000000000000" pitchFamily="2" charset="0"/>
              <a:cs typeface="NikoshBAN" panose="02000000000000000000" pitchFamily="2" charset="0"/>
            </a:endParaRPr>
          </a:p>
        </p:txBody>
      </p:sp>
      <p:sp>
        <p:nvSpPr>
          <p:cNvPr id="4" name="Title 1"/>
          <p:cNvSpPr>
            <a:spLocks noGrp="1"/>
          </p:cNvSpPr>
          <p:nvPr>
            <p:ph type="title"/>
          </p:nvPr>
        </p:nvSpPr>
        <p:spPr>
          <a:xfrm>
            <a:off x="1981200" y="152400"/>
            <a:ext cx="5638800" cy="1143000"/>
          </a:xfrm>
          <a:scene3d>
            <a:camera prst="orthographicFront"/>
            <a:lightRig rig="threePt" dir="t"/>
          </a:scene3d>
          <a:sp3d>
            <a:bevelT w="114300" prst="artDeco"/>
          </a:sp3d>
        </p:spPr>
        <p:txBody>
          <a:bodyPr>
            <a:prstTxWarp prst="textDeflateBottom">
              <a:avLst/>
            </a:prstTxWarp>
          </a:bodyPr>
          <a:lstStyle/>
          <a:p>
            <a:r>
              <a:rPr lang="bn-BD" b="1" i="1" u="sng" dirty="0" smtClean="0">
                <a:ln w="6600">
                  <a:solidFill>
                    <a:srgbClr val="92D050"/>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মুল্যায়ন</a:t>
            </a:r>
            <a:endParaRPr lang="en-US" b="1" i="1" u="sng" dirty="0">
              <a:ln w="6600">
                <a:solidFill>
                  <a:srgbClr val="92D050"/>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3924300" y="1024235"/>
            <a:ext cx="1295400" cy="461665"/>
          </a:xfrm>
          <a:prstGeom prst="rect">
            <a:avLst/>
          </a:prstGeom>
          <a:solidFill>
            <a:schemeClr val="bg1"/>
          </a:solidFill>
          <a:ln w="57150">
            <a:solidFill>
              <a:srgbClr val="00B050"/>
            </a:solidFill>
          </a:ln>
          <a:scene3d>
            <a:camera prst="orthographicFront"/>
            <a:lightRig rig="threePt" dir="t"/>
          </a:scene3d>
          <a:sp3d>
            <a:bevelT w="114300" prst="artDeco"/>
          </a:sp3d>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৭ মিনিট</a:t>
            </a:r>
            <a:endParaRPr lang="en-US" sz="2400" dirty="0">
              <a:latin typeface="NikoshBAN" panose="02000000000000000000" pitchFamily="2" charset="0"/>
              <a:cs typeface="NikoshBAN" panose="02000000000000000000" pitchFamily="2" charset="0"/>
            </a:endParaRPr>
          </a:p>
        </p:txBody>
      </p:sp>
      <p:sp>
        <p:nvSpPr>
          <p:cNvPr id="5" name="Oval 4"/>
          <p:cNvSpPr/>
          <p:nvPr/>
        </p:nvSpPr>
        <p:spPr>
          <a:xfrm>
            <a:off x="838200" y="2057400"/>
            <a:ext cx="381000" cy="3810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4600" y="4191000"/>
            <a:ext cx="381000" cy="3810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 y="6019800"/>
            <a:ext cx="381000" cy="3810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p:cTn id="23" dur="1000" fill="hold"/>
                                        <p:tgtEl>
                                          <p:spTgt spid="3">
                                            <p:bg/>
                                          </p:spTgt>
                                        </p:tgtEl>
                                        <p:attrNameLst>
                                          <p:attrName>ppt_w</p:attrName>
                                        </p:attrNameLst>
                                      </p:cBhvr>
                                      <p:tavLst>
                                        <p:tav tm="0">
                                          <p:val>
                                            <p:fltVal val="0"/>
                                          </p:val>
                                        </p:tav>
                                        <p:tav tm="100000">
                                          <p:val>
                                            <p:strVal val="#ppt_w"/>
                                          </p:val>
                                        </p:tav>
                                      </p:tavLst>
                                    </p:anim>
                                    <p:anim calcmode="lin" valueType="num">
                                      <p:cBhvr>
                                        <p:cTn id="24" dur="1000" fill="hold"/>
                                        <p:tgtEl>
                                          <p:spTgt spid="3">
                                            <p:bg/>
                                          </p:spTgt>
                                        </p:tgtEl>
                                        <p:attrNameLst>
                                          <p:attrName>ppt_h</p:attrName>
                                        </p:attrNameLst>
                                      </p:cBhvr>
                                      <p:tavLst>
                                        <p:tav tm="0">
                                          <p:val>
                                            <p:fltVal val="0"/>
                                          </p:val>
                                        </p:tav>
                                        <p:tav tm="100000">
                                          <p:val>
                                            <p:strVal val="#ppt_h"/>
                                          </p:val>
                                        </p:tav>
                                      </p:tavLst>
                                    </p:anim>
                                    <p:anim calcmode="lin" valueType="num">
                                      <p:cBhvr>
                                        <p:cTn id="25" dur="1000" fill="hold"/>
                                        <p:tgtEl>
                                          <p:spTgt spid="3">
                                            <p:bg/>
                                          </p:spTgt>
                                        </p:tgtEl>
                                        <p:attrNameLst>
                                          <p:attrName>style.rotation</p:attrName>
                                        </p:attrNameLst>
                                      </p:cBhvr>
                                      <p:tavLst>
                                        <p:tav tm="0">
                                          <p:val>
                                            <p:fltVal val="90"/>
                                          </p:val>
                                        </p:tav>
                                        <p:tav tm="100000">
                                          <p:val>
                                            <p:fltVal val="0"/>
                                          </p:val>
                                        </p:tav>
                                      </p:tavLst>
                                    </p:anim>
                                    <p:animEffect transition="in" filter="fade">
                                      <p:cBhvr>
                                        <p:cTn id="26" dur="1000"/>
                                        <p:tgtEl>
                                          <p:spTgt spid="3">
                                            <p:bg/>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bn-IN" sz="2400" b="1" dirty="0">
                <a:latin typeface="NikoshBAN" panose="02000000000000000000" pitchFamily="2" charset="0"/>
                <a:cs typeface="NikoshBAN" panose="02000000000000000000" pitchFamily="2" charset="0"/>
              </a:rPr>
              <a:t>৪</a:t>
            </a:r>
            <a:r>
              <a:rPr lang="bn-BD" sz="2400" dirty="0">
                <a:latin typeface="NikoshBAN" panose="02000000000000000000" pitchFamily="2" charset="0"/>
                <a:cs typeface="NikoshBAN" panose="02000000000000000000" pitchFamily="2" charset="0"/>
              </a:rPr>
              <a:t>। আগরতলা মামলায় বংগবন্ধু শেখ মুজিবুর রহমানকে কী অভিযোগে অভিযুক্ত করা হয়? </a:t>
            </a:r>
          </a:p>
          <a:p>
            <a:pPr>
              <a:buNone/>
            </a:pP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ক</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দেশদ্রোহী </a:t>
            </a: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খ</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বিচ্ছিন্নতাবাদী  </a:t>
            </a:r>
            <a:endParaRPr lang="bn-IN" sz="2400" dirty="0">
              <a:latin typeface="NikoshBAN" panose="02000000000000000000" pitchFamily="2" charset="0"/>
              <a:cs typeface="NikoshBAN" panose="02000000000000000000" pitchFamily="2" charset="0"/>
            </a:endParaRPr>
          </a:p>
          <a:p>
            <a:pPr>
              <a:buNone/>
            </a:pP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গ</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ষড়যন্ত্রকারী  </a:t>
            </a: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ঘ</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আইয়ুব খানকে উচ্ছেদের ষড়যন্ত্র    </a:t>
            </a:r>
            <a:endParaRPr lang="en-US" sz="2400" b="1" dirty="0">
              <a:latin typeface="NikoshBAN" panose="02000000000000000000" pitchFamily="2" charset="0"/>
              <a:cs typeface="NikoshBAN" panose="02000000000000000000" pitchFamily="2" charset="0"/>
            </a:endParaRPr>
          </a:p>
          <a:p>
            <a:pPr>
              <a:buNone/>
            </a:pPr>
            <a:r>
              <a:rPr lang="bn-IN" sz="2400" b="1" dirty="0">
                <a:latin typeface="NikoshBAN" panose="02000000000000000000" pitchFamily="2" charset="0"/>
                <a:cs typeface="NikoshBAN" panose="02000000000000000000" pitchFamily="2" charset="0"/>
              </a:rPr>
              <a:t>৫</a:t>
            </a:r>
            <a:r>
              <a:rPr lang="bn-BD" sz="2400" dirty="0">
                <a:latin typeface="NikoshBAN" panose="02000000000000000000" pitchFamily="2" charset="0"/>
                <a:cs typeface="NikoshBAN" panose="02000000000000000000" pitchFamily="2" charset="0"/>
              </a:rPr>
              <a:t>। পাকিস্তানের বিরোধী রাজনৈতিক দলগুলোর একটি মৌলিক দাবি কী ছিল? </a:t>
            </a:r>
          </a:p>
          <a:p>
            <a:pPr>
              <a:buNone/>
            </a:pP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ক</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শেখ মুজিবুর রহমানকে বিচারের সম্মুখীন করা  </a:t>
            </a:r>
            <a:endParaRPr lang="bn-IN" sz="2400" dirty="0">
              <a:latin typeface="NikoshBAN" panose="02000000000000000000" pitchFamily="2" charset="0"/>
              <a:cs typeface="NikoshBAN" panose="02000000000000000000" pitchFamily="2" charset="0"/>
            </a:endParaRPr>
          </a:p>
          <a:p>
            <a:pPr>
              <a:buNone/>
            </a:pPr>
            <a:r>
              <a:rPr lang="bn-IN"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খ</a:t>
            </a:r>
            <a:r>
              <a:rPr lang="bn-IN" sz="2400" dirty="0">
                <a:latin typeface="NikoshBAN" panose="02000000000000000000" pitchFamily="2" charset="0"/>
                <a:cs typeface="NikoshBAN" panose="02000000000000000000" pitchFamily="2" charset="0"/>
              </a:rPr>
              <a:t>)</a:t>
            </a:r>
            <a:r>
              <a:rPr lang="bn-BD" sz="2400" dirty="0">
                <a:latin typeface="NikoshBAN" panose="02000000000000000000" pitchFamily="2" charset="0"/>
                <a:cs typeface="NikoshBAN" panose="02000000000000000000" pitchFamily="2" charset="0"/>
              </a:rPr>
              <a:t> আইয়ুব</a:t>
            </a:r>
            <a:r>
              <a:rPr lang="bn-IN" sz="2400" dirty="0">
                <a:latin typeface="NikoshBAN" panose="02000000000000000000" pitchFamily="2" charset="0"/>
                <a:cs typeface="NikoshBAN" panose="02000000000000000000" pitchFamily="2" charset="0"/>
              </a:rPr>
              <a:t> খানের</a:t>
            </a:r>
            <a:r>
              <a:rPr lang="bn-BD" sz="2400" dirty="0">
                <a:latin typeface="NikoshBAN" panose="02000000000000000000" pitchFamily="2" charset="0"/>
                <a:cs typeface="NikoshBAN" panose="02000000000000000000" pitchFamily="2" charset="0"/>
              </a:rPr>
              <a:t> পতন  </a:t>
            </a:r>
          </a:p>
          <a:p>
            <a:pPr>
              <a:buNone/>
            </a:pPr>
            <a:r>
              <a:rPr lang="bn-IN"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গ</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আইয়ুব খানকে উন্নয়নমুলক কাজে সহায়তা করা  </a:t>
            </a:r>
            <a:endParaRPr lang="bn-IN" sz="2400" dirty="0">
              <a:latin typeface="NikoshBAN" panose="02000000000000000000" pitchFamily="2" charset="0"/>
              <a:cs typeface="NikoshBAN" panose="02000000000000000000" pitchFamily="2" charset="0"/>
            </a:endParaRPr>
          </a:p>
          <a:p>
            <a:pPr>
              <a:buNone/>
            </a:pPr>
            <a:r>
              <a:rPr lang="bn-IN" sz="2400" b="1"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ঘ</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প্রদেশগুলোতে স্বায়ত্বশাসন প্রতিষ্ঠা করা     </a:t>
            </a:r>
          </a:p>
          <a:p>
            <a:pPr>
              <a:buNone/>
            </a:pPr>
            <a:r>
              <a:rPr lang="bn-IN" sz="2400" b="1" dirty="0" smtClean="0">
                <a:latin typeface="NikoshBAN" panose="02000000000000000000" pitchFamily="2" charset="0"/>
                <a:cs typeface="NikoshBAN" panose="02000000000000000000" pitchFamily="2" charset="0"/>
              </a:rPr>
              <a:t>৬</a:t>
            </a:r>
            <a:r>
              <a:rPr lang="bn-BD" sz="2400" dirty="0" smtClean="0">
                <a:latin typeface="NikoshBAN" panose="02000000000000000000" pitchFamily="2" charset="0"/>
                <a:cs typeface="NikoshBAN" panose="02000000000000000000" pitchFamily="2" charset="0"/>
              </a:rPr>
              <a:t>।  ১৯৬৯ সালের গণঅভ্যত্থানের সময় ছাত্র সংগ্রাম পরিষদের সভাপতি ছিলেন? </a:t>
            </a:r>
          </a:p>
          <a:p>
            <a:pPr>
              <a:buNone/>
            </a:pPr>
            <a:r>
              <a:rPr lang="bn-IN" sz="24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ক</a:t>
            </a:r>
            <a:r>
              <a:rPr lang="bn-IN" sz="2400" b="1" dirty="0">
                <a:latin typeface="NikoshBAN" panose="02000000000000000000" pitchFamily="2" charset="0"/>
                <a:cs typeface="NikoshBAN" panose="02000000000000000000" pitchFamily="2" charset="0"/>
              </a:rPr>
              <a:t>)</a:t>
            </a:r>
            <a:r>
              <a:rPr lang="bn-BD" sz="2400" b="1" dirty="0" smtClean="0">
                <a:latin typeface="NikoshBAN" panose="02000000000000000000" pitchFamily="2" charset="0"/>
                <a:cs typeface="NikoshBAN" panose="02000000000000000000" pitchFamily="2" charset="0"/>
              </a:rPr>
              <a:t>তোফায়েল আহমেদ </a:t>
            </a:r>
            <a:r>
              <a:rPr lang="bn-IN" sz="2400" b="1"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খ</a:t>
            </a:r>
            <a:r>
              <a:rPr lang="bn-IN" sz="2400" dirty="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নাজিম কামরান চৌধুরী </a:t>
            </a:r>
          </a:p>
          <a:p>
            <a:pPr>
              <a:buNone/>
            </a:pP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গ</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আব্দুর রউফ  </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ঘ</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খালেদ মোঃ আলী   </a:t>
            </a:r>
          </a:p>
          <a:p>
            <a:pPr>
              <a:buNone/>
            </a:pPr>
            <a:r>
              <a:rPr lang="en-US" sz="2400" b="1" dirty="0" smtClean="0">
                <a:latin typeface="NikoshBAN" panose="02000000000000000000" pitchFamily="2" charset="0"/>
                <a:cs typeface="NikoshBAN" panose="02000000000000000000" pitchFamily="2" charset="0"/>
              </a:rPr>
              <a:t>৭</a:t>
            </a:r>
            <a:r>
              <a:rPr lang="bn-BD" sz="2400" dirty="0" smtClean="0">
                <a:latin typeface="NikoshBAN" panose="02000000000000000000" pitchFamily="2" charset="0"/>
                <a:cs typeface="NikoshBAN" panose="02000000000000000000" pitchFamily="2" charset="0"/>
              </a:rPr>
              <a:t>।  আইয়ুব খানের আগরতলা ষড়যন্ত্র মামলা প্রত্যাহার করেন?     </a:t>
            </a:r>
          </a:p>
          <a:p>
            <a:pPr>
              <a:buNone/>
            </a:pPr>
            <a:r>
              <a:rPr lang="bn-IN" sz="2400" b="1"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ক</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২২/০২ ১৯৬৯  খ</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২৩/০২/১৯৬৯  গ</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২১/০২/১৯৬৯   ঘ</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 ২০/০২/১৯৬৯ </a:t>
            </a:r>
          </a:p>
          <a:p>
            <a:pPr>
              <a:buNone/>
            </a:pPr>
            <a:endParaRPr lang="bn-BD" sz="4000" dirty="0" smtClean="0">
              <a:latin typeface="NikoshBAN" panose="02000000000000000000" pitchFamily="2" charset="0"/>
              <a:cs typeface="NikoshBAN" panose="02000000000000000000" pitchFamily="2" charset="0"/>
            </a:endParaRPr>
          </a:p>
          <a:p>
            <a:pPr>
              <a:buNone/>
            </a:pPr>
            <a:endParaRPr lang="en-US" dirty="0">
              <a:latin typeface="NikoshBAN" panose="02000000000000000000" pitchFamily="2" charset="0"/>
              <a:cs typeface="NikoshBAN" panose="02000000000000000000" pitchFamily="2" charset="0"/>
            </a:endParaRPr>
          </a:p>
        </p:txBody>
      </p:sp>
      <p:sp>
        <p:nvSpPr>
          <p:cNvPr id="4" name="Oval 3"/>
          <p:cNvSpPr/>
          <p:nvPr/>
        </p:nvSpPr>
        <p:spPr>
          <a:xfrm>
            <a:off x="3048000" y="533400"/>
            <a:ext cx="3810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3124200"/>
            <a:ext cx="4572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4038600"/>
            <a:ext cx="3810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81500" y="5334000"/>
            <a:ext cx="3810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400" dirty="0">
                <a:latin typeface="NikoshBAN" panose="02000000000000000000" pitchFamily="2" charset="0"/>
                <a:cs typeface="NikoshBAN" panose="02000000000000000000" pitchFamily="2" charset="0"/>
              </a:rPr>
              <a:t>৮</a:t>
            </a:r>
            <a:r>
              <a:rPr lang="bn-BD" sz="2400" dirty="0">
                <a:latin typeface="NikoshBAN" panose="02000000000000000000" pitchFamily="2" charset="0"/>
                <a:cs typeface="NikoshBAN" panose="02000000000000000000" pitchFamily="2" charset="0"/>
              </a:rPr>
              <a:t>। শেখ মুজিবুর রহ</a:t>
            </a:r>
            <a:r>
              <a:rPr lang="bn-IN" sz="2400" dirty="0">
                <a:latin typeface="NikoshBAN" panose="02000000000000000000" pitchFamily="2" charset="0"/>
                <a:cs typeface="NikoshBAN" panose="02000000000000000000" pitchFamily="2" charset="0"/>
              </a:rPr>
              <a:t>মানকে বঙ্গ</a:t>
            </a:r>
            <a:r>
              <a:rPr lang="bn-BD" sz="2400" dirty="0">
                <a:latin typeface="NikoshBAN" panose="02000000000000000000" pitchFamily="2" charset="0"/>
                <a:cs typeface="NikoshBAN" panose="02000000000000000000" pitchFamily="2" charset="0"/>
              </a:rPr>
              <a:t>বন্ধু উপাধী প্রদান করেন কে? </a:t>
            </a:r>
          </a:p>
          <a:p>
            <a:pPr>
              <a:buNone/>
            </a:pPr>
            <a:r>
              <a:rPr lang="bn-BD"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        ক)</a:t>
            </a:r>
            <a:r>
              <a:rPr lang="bn-BD" sz="2800" dirty="0">
                <a:latin typeface="NikoshBAN" panose="02000000000000000000" pitchFamily="2" charset="0"/>
                <a:cs typeface="NikoshBAN" panose="02000000000000000000" pitchFamily="2" charset="0"/>
              </a:rPr>
              <a:t> তোফায়েল আহমেদ </a:t>
            </a:r>
            <a:r>
              <a:rPr lang="bn-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খ</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নাজিম কামরান চৌধুরী </a:t>
            </a:r>
          </a:p>
          <a:p>
            <a:pPr>
              <a:buNone/>
            </a:pPr>
            <a:r>
              <a:rPr lang="bn-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গ</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আব্দুর রউফ </a:t>
            </a:r>
            <a:r>
              <a:rPr lang="bn-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ঘ</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খালেদ মোঃ আলী   </a:t>
            </a:r>
          </a:p>
          <a:p>
            <a:pPr>
              <a:buNone/>
            </a:pPr>
            <a:r>
              <a:rPr lang="en-US" sz="2800" dirty="0">
                <a:latin typeface="NikoshBAN" panose="02000000000000000000" pitchFamily="2" charset="0"/>
                <a:cs typeface="NikoshBAN" panose="02000000000000000000" pitchFamily="2" charset="0"/>
              </a:rPr>
              <a:t>৯।</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রাজশাহী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বিশ্ববিদ্যালয়ের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শিক্ষক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শামসুজ্জামান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পুলিশের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গুলিতে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নিহত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তারিখে</a:t>
            </a:r>
            <a:r>
              <a:rPr lang="bn-BD" sz="28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  </a:t>
            </a:r>
            <a:endParaRPr lang="bn-BD" sz="4000" dirty="0">
              <a:latin typeface="NikoshBAN" panose="02000000000000000000" pitchFamily="2" charset="0"/>
              <a:cs typeface="NikoshBAN" panose="02000000000000000000" pitchFamily="2" charset="0"/>
            </a:endParaRPr>
          </a:p>
          <a:p>
            <a:pPr>
              <a:buNone/>
            </a:pPr>
            <a:r>
              <a:rPr lang="bn-IN" sz="2800" b="1" dirty="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ক</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২</a:t>
            </a:r>
            <a:r>
              <a:rPr lang="en-US" sz="2800" dirty="0">
                <a:latin typeface="NikoshBAN" panose="02000000000000000000" pitchFamily="2" charset="0"/>
                <a:cs typeface="NikoshBAN" panose="02000000000000000000" pitchFamily="2" charset="0"/>
              </a:rPr>
              <a:t>০</a:t>
            </a:r>
            <a:r>
              <a:rPr lang="bn-BD" sz="2800" dirty="0">
                <a:latin typeface="NikoshBAN" panose="02000000000000000000" pitchFamily="2" charset="0"/>
                <a:cs typeface="NikoshBAN" panose="02000000000000000000" pitchFamily="2" charset="0"/>
              </a:rPr>
              <a:t>/০২ </a:t>
            </a:r>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১৯৬৯</a:t>
            </a:r>
            <a:r>
              <a:rPr lang="bn-BD" sz="2800" b="1" dirty="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খ</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১৯</a:t>
            </a:r>
            <a:r>
              <a:rPr lang="bn-BD" sz="2800" dirty="0">
                <a:latin typeface="NikoshBAN" panose="02000000000000000000" pitchFamily="2" charset="0"/>
                <a:cs typeface="NikoshBAN" panose="02000000000000000000" pitchFamily="2" charset="0"/>
              </a:rPr>
              <a:t>/০২/১৯৬৯ </a:t>
            </a:r>
            <a:endParaRPr lang="en-US" sz="2800" dirty="0" smtClean="0">
              <a:latin typeface="NikoshBAN" panose="02000000000000000000" pitchFamily="2" charset="0"/>
              <a:cs typeface="NikoshBAN" panose="02000000000000000000" pitchFamily="2" charset="0"/>
            </a:endParaRPr>
          </a:p>
          <a:p>
            <a:pPr>
              <a:buNone/>
            </a:pP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গ</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১৮</a:t>
            </a:r>
            <a:r>
              <a:rPr lang="bn-BD" sz="2800" dirty="0">
                <a:latin typeface="NikoshBAN" panose="02000000000000000000" pitchFamily="2" charset="0"/>
                <a:cs typeface="NikoshBAN" panose="02000000000000000000" pitchFamily="2" charset="0"/>
              </a:rPr>
              <a:t>/০২/১৯৬৯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ঘ</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১৭</a:t>
            </a:r>
            <a:r>
              <a:rPr lang="bn-BD" sz="2800" dirty="0">
                <a:latin typeface="NikoshBAN" panose="02000000000000000000" pitchFamily="2" charset="0"/>
                <a:cs typeface="NikoshBAN" panose="02000000000000000000" pitchFamily="2" charset="0"/>
              </a:rPr>
              <a:t>/০২/১৯৬৯ </a:t>
            </a:r>
          </a:p>
          <a:p>
            <a:pPr>
              <a:buNone/>
            </a:pPr>
            <a:r>
              <a:rPr lang="en-US" sz="2800" dirty="0" smtClean="0">
                <a:latin typeface="NikoshBAN" panose="02000000000000000000" pitchFamily="2" charset="0"/>
                <a:cs typeface="NikoshBAN" panose="02000000000000000000" pitchFamily="2" charset="0"/>
              </a:rPr>
              <a:t>১০</a:t>
            </a:r>
            <a:r>
              <a:rPr lang="bn-BD" sz="2800" dirty="0" smtClean="0">
                <a:latin typeface="NikoshBAN" panose="02000000000000000000" pitchFamily="2" charset="0"/>
                <a:cs typeface="NikoshBAN" panose="02000000000000000000" pitchFamily="2" charset="0"/>
              </a:rPr>
              <a:t>। পাক-সরকার </a:t>
            </a:r>
            <a:r>
              <a:rPr lang="en-US" sz="2800" dirty="0" err="1" smtClean="0">
                <a:latin typeface="NikoshBAN" panose="02000000000000000000" pitchFamily="2" charset="0"/>
                <a:cs typeface="NikoshBAN" panose="02000000000000000000" pitchFamily="2" charset="0"/>
              </a:rPr>
              <a:t>শে</a:t>
            </a:r>
            <a:r>
              <a:rPr lang="bn-BD" sz="2800" dirty="0" smtClean="0">
                <a:latin typeface="NikoshBAN" panose="02000000000000000000" pitchFamily="2" charset="0"/>
                <a:cs typeface="NikoshBAN" panose="02000000000000000000" pitchFamily="2" charset="0"/>
              </a:rPr>
              <a:t>খ মুজিবুর রহমান সহ সকল রাজবন্দিকে বিনা </a:t>
            </a:r>
            <a:r>
              <a:rPr lang="en-US" sz="2800" dirty="0" err="1" smtClean="0">
                <a:latin typeface="NikoshBAN" panose="02000000000000000000" pitchFamily="2" charset="0"/>
                <a:cs typeface="NikoshBAN" panose="02000000000000000000" pitchFamily="2" charset="0"/>
              </a:rPr>
              <a:t>শর্তে</a:t>
            </a:r>
            <a:r>
              <a:rPr lang="bn-BD" sz="2800" dirty="0" smtClean="0">
                <a:latin typeface="NikoshBAN" panose="02000000000000000000" pitchFamily="2" charset="0"/>
                <a:cs typeface="NikoshBAN" panose="02000000000000000000" pitchFamily="2" charset="0"/>
              </a:rPr>
              <a:t> মুক্তি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দিয়েছিল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bn-BD" sz="2800" dirty="0" smtClean="0">
                <a:latin typeface="NikoshBAN" panose="02000000000000000000" pitchFamily="2" charset="0"/>
                <a:cs typeface="NikoshBAN" panose="02000000000000000000" pitchFamily="2" charset="0"/>
              </a:rPr>
              <a:t>?</a:t>
            </a:r>
            <a:endParaRPr lang="bn-BD" dirty="0" smtClean="0">
              <a:latin typeface="NikoshBAN" panose="02000000000000000000" pitchFamily="2" charset="0"/>
              <a:cs typeface="NikoshBAN" panose="02000000000000000000" pitchFamily="2" charset="0"/>
            </a:endParaRPr>
          </a:p>
          <a:p>
            <a:pPr>
              <a:buNone/>
            </a:pP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গণআন্দোলনের জন্য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খ</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গোল্টেবিল বৈঠকের জন্য  </a:t>
            </a:r>
          </a:p>
          <a:p>
            <a:pPr>
              <a:buNone/>
            </a:pP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গ</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ছয় দফা দাবির জন্য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ঘ</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একুশ দফা দাবির জন্য            </a:t>
            </a:r>
          </a:p>
          <a:p>
            <a:pPr>
              <a:buNone/>
            </a:pPr>
            <a:r>
              <a:rPr lang="en-US" sz="2400" b="1" dirty="0" smtClean="0">
                <a:latin typeface="NikoshBAN" panose="02000000000000000000" pitchFamily="2" charset="0"/>
                <a:cs typeface="NikoshBAN" panose="02000000000000000000" pitchFamily="2" charset="0"/>
              </a:rPr>
              <a:t>১১</a:t>
            </a:r>
            <a:r>
              <a:rPr lang="bn-BD" sz="2800" dirty="0" smtClean="0">
                <a:latin typeface="NikoshBAN" panose="02000000000000000000" pitchFamily="2" charset="0"/>
                <a:cs typeface="NikoshBAN" panose="02000000000000000000" pitchFamily="2" charset="0"/>
              </a:rPr>
              <a:t>। আইয়ুব সরকার আগরতলা ষড়যন্ত্র মামলায় কাকে প্রধান আসামী করেন?      </a:t>
            </a:r>
          </a:p>
          <a:p>
            <a:pPr>
              <a:buNone/>
            </a:pP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শহীদ সোহরাওয়ার্দী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খ</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শেখ মুজিবুর রহমান </a:t>
            </a:r>
            <a:endParaRPr lang="en-US" sz="2800" dirty="0" smtClean="0">
              <a:latin typeface="NikoshBAN" panose="02000000000000000000" pitchFamily="2" charset="0"/>
              <a:cs typeface="NikoshBAN" panose="02000000000000000000" pitchFamily="2" charset="0"/>
            </a:endParaRPr>
          </a:p>
          <a:p>
            <a:pPr>
              <a:buNone/>
            </a:pP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এ কে ফজলুল হক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ঘ</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তোফাজ্জল হক         </a:t>
            </a:r>
          </a:p>
          <a:p>
            <a:pPr>
              <a:buNone/>
            </a:pPr>
            <a:endParaRPr lang="en-US" sz="2800" dirty="0">
              <a:latin typeface="NikoshBAN" panose="02000000000000000000" pitchFamily="2" charset="0"/>
              <a:cs typeface="NikoshBAN" panose="02000000000000000000" pitchFamily="2" charset="0"/>
            </a:endParaRPr>
          </a:p>
        </p:txBody>
      </p:sp>
      <p:sp>
        <p:nvSpPr>
          <p:cNvPr id="5" name="Oval 4"/>
          <p:cNvSpPr/>
          <p:nvPr/>
        </p:nvSpPr>
        <p:spPr>
          <a:xfrm>
            <a:off x="990600" y="457200"/>
            <a:ext cx="3810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81400" y="2286000"/>
            <a:ext cx="3810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4038600"/>
            <a:ext cx="381000" cy="3810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38600" y="5486400"/>
            <a:ext cx="381000" cy="3048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239003" cy="6858000"/>
          </a:xfrm>
          <a:prstGeom prst="rect">
            <a:avLst/>
          </a:prstGeom>
        </p:spPr>
      </p:pic>
      <p:sp>
        <p:nvSpPr>
          <p:cNvPr id="7" name="Rectangle 6"/>
          <p:cNvSpPr/>
          <p:nvPr/>
        </p:nvSpPr>
        <p:spPr>
          <a:xfrm>
            <a:off x="2035960" y="685800"/>
            <a:ext cx="5431640" cy="1066800"/>
          </a:xfrm>
          <a:prstGeom prst="rect">
            <a:avLst/>
          </a:prstGeom>
          <a:noFill/>
        </p:spPr>
        <p:txBody>
          <a:bodyPr wrap="none" lIns="68580" tIns="34290" rIns="68580" bIns="34290" numCol="1">
            <a:prstTxWarp prst="textPlain">
              <a:avLst/>
            </a:prstTxWarp>
            <a:spAutoFit/>
          </a:bodyPr>
          <a:lstStyle/>
          <a:p>
            <a:pPr algn="ctr"/>
            <a:r>
              <a:rPr lang="bn-IN" sz="4050" b="1" u="sng" dirty="0" smtClean="0">
                <a:ln w="22225">
                  <a:solidFill>
                    <a:schemeClr val="accent2"/>
                  </a:solidFill>
                  <a:prstDash val="solid"/>
                </a:ln>
                <a:solidFill>
                  <a:srgbClr val="FF3399"/>
                </a:solidFill>
                <a:latin typeface="NikoshBAN" panose="02000000000000000000" pitchFamily="2" charset="0"/>
                <a:cs typeface="NikoshBAN" panose="02000000000000000000" pitchFamily="2" charset="0"/>
              </a:rPr>
              <a:t>পাঠ</a:t>
            </a:r>
            <a:r>
              <a:rPr lang="en-US" sz="4050" b="1" u="sng" dirty="0" smtClean="0">
                <a:ln w="22225">
                  <a:solidFill>
                    <a:schemeClr val="accent2"/>
                  </a:solidFill>
                  <a:prstDash val="solid"/>
                </a:ln>
                <a:solidFill>
                  <a:srgbClr val="FF3399"/>
                </a:solidFill>
                <a:latin typeface="NikoshBAN" panose="02000000000000000000" pitchFamily="2" charset="0"/>
                <a:cs typeface="NikoshBAN" panose="02000000000000000000" pitchFamily="2" charset="0"/>
              </a:rPr>
              <a:t> </a:t>
            </a:r>
            <a:r>
              <a:rPr lang="bn-IN" sz="4050" b="1" u="sng" dirty="0" smtClean="0">
                <a:ln w="22225">
                  <a:solidFill>
                    <a:schemeClr val="accent2"/>
                  </a:solidFill>
                  <a:prstDash val="solid"/>
                </a:ln>
                <a:solidFill>
                  <a:srgbClr val="482BF5"/>
                </a:solidFill>
                <a:latin typeface="NikoshBAN" panose="02000000000000000000" pitchFamily="2" charset="0"/>
                <a:cs typeface="NikoshBAN" panose="02000000000000000000" pitchFamily="2" charset="0"/>
              </a:rPr>
              <a:t>পরি</a:t>
            </a:r>
            <a:r>
              <a:rPr lang="bn-IN" sz="4050" b="1" u="sng" dirty="0" smtClean="0">
                <a:ln w="22225">
                  <a:solidFill>
                    <a:schemeClr val="accent2"/>
                  </a:solidFill>
                  <a:prstDash val="solid"/>
                </a:ln>
                <a:solidFill>
                  <a:srgbClr val="00B050"/>
                </a:solidFill>
                <a:latin typeface="NikoshBAN" panose="02000000000000000000" pitchFamily="2" charset="0"/>
                <a:cs typeface="NikoshBAN" panose="02000000000000000000" pitchFamily="2" charset="0"/>
              </a:rPr>
              <a:t>চিতি</a:t>
            </a:r>
            <a:endParaRPr lang="en-US" sz="4050" b="1" u="sng" dirty="0">
              <a:ln w="22225">
                <a:solidFill>
                  <a:schemeClr val="accent2"/>
                </a:solidFill>
                <a:prstDash val="solid"/>
              </a:ln>
              <a:solidFill>
                <a:srgbClr val="00B050"/>
              </a:solidFill>
              <a:latin typeface="NikoshBAN" panose="02000000000000000000" pitchFamily="2" charset="0"/>
              <a:cs typeface="NikoshBAN" panose="02000000000000000000" pitchFamily="2" charset="0"/>
            </a:endParaRPr>
          </a:p>
        </p:txBody>
      </p:sp>
      <p:sp>
        <p:nvSpPr>
          <p:cNvPr id="8" name="Rectangle 7"/>
          <p:cNvSpPr/>
          <p:nvPr/>
        </p:nvSpPr>
        <p:spPr>
          <a:xfrm>
            <a:off x="762000" y="2057400"/>
            <a:ext cx="7772400" cy="3733800"/>
          </a:xfrm>
          <a:prstGeom prst="rect">
            <a:avLst/>
          </a:prstGeom>
          <a:noFill/>
        </p:spPr>
        <p:txBody>
          <a:bodyPr wrap="none" lIns="68580" tIns="34290" rIns="68580" bIns="34290" numCol="1">
            <a:prstTxWarp prst="textPlain">
              <a:avLst>
                <a:gd name="adj" fmla="val 42452"/>
              </a:avLst>
            </a:prstTxWarp>
            <a:spAutoFit/>
            <a:scene3d>
              <a:camera prst="orthographicFront"/>
              <a:lightRig rig="soft" dir="t">
                <a:rot lat="0" lon="0" rev="15600000"/>
              </a:lightRig>
            </a:scene3d>
            <a:sp3d prstMaterial="softEdge"/>
          </a:bodyPr>
          <a:lstStyle/>
          <a:p>
            <a:pPr algn="just"/>
            <a:r>
              <a:rPr lang="bn-IN" sz="4050" b="1" dirty="0" smtClean="0">
                <a:ln/>
                <a:solidFill>
                  <a:srgbClr val="482BF5"/>
                </a:solidFill>
                <a:latin typeface="NikoshBAN" panose="02000000000000000000" pitchFamily="2" charset="0"/>
                <a:cs typeface="NikoshBAN" panose="02000000000000000000" pitchFamily="2" charset="0"/>
              </a:rPr>
              <a:t>        শ্রেনীঃ- একাদশ-দ্বাদশ</a:t>
            </a:r>
            <a:endParaRPr lang="bn-IN" sz="4050" b="1" dirty="0">
              <a:ln/>
              <a:solidFill>
                <a:srgbClr val="482BF5"/>
              </a:solidFill>
              <a:latin typeface="NikoshBAN" panose="02000000000000000000" pitchFamily="2" charset="0"/>
              <a:cs typeface="NikoshBAN" panose="02000000000000000000" pitchFamily="2" charset="0"/>
            </a:endParaRPr>
          </a:p>
          <a:p>
            <a:pPr algn="just"/>
            <a:r>
              <a:rPr lang="bn-IN"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FF3399"/>
                </a:solidFill>
                <a:latin typeface="NikoshBAN" panose="02000000000000000000" pitchFamily="2" charset="0"/>
                <a:cs typeface="NikoshBAN" panose="02000000000000000000" pitchFamily="2" charset="0"/>
              </a:rPr>
              <a:t>বিষয়ঃ- সমাজবিজ্ঞান</a:t>
            </a:r>
            <a:endParaRPr lang="bn-IN" sz="4050" b="1" dirty="0">
              <a:ln/>
              <a:solidFill>
                <a:srgbClr val="FF3399"/>
              </a:solidFill>
              <a:latin typeface="NikoshBAN" panose="02000000000000000000" pitchFamily="2" charset="0"/>
              <a:cs typeface="NikoshBAN" panose="02000000000000000000" pitchFamily="2" charset="0"/>
            </a:endParaRPr>
          </a:p>
          <a:p>
            <a:pPr algn="just"/>
            <a:r>
              <a:rPr lang="bn-IN" sz="4050" b="1" dirty="0" smtClean="0">
                <a:ln/>
                <a:solidFill>
                  <a:schemeClr val="accent6">
                    <a:lumMod val="50000"/>
                  </a:schemeClr>
                </a:solidFill>
                <a:latin typeface="NikoshBAN" panose="02000000000000000000" pitchFamily="2" charset="0"/>
                <a:cs typeface="NikoshBAN" panose="02000000000000000000" pitchFamily="2" charset="0"/>
              </a:rPr>
              <a:t>    </a:t>
            </a:r>
            <a:r>
              <a:rPr lang="bn-IN" sz="4050" b="1" dirty="0" smtClean="0">
                <a:ln/>
                <a:solidFill>
                  <a:srgbClr val="00B050"/>
                </a:solidFill>
                <a:latin typeface="NikoshBAN" panose="02000000000000000000" pitchFamily="2" charset="0"/>
                <a:cs typeface="NikoshBAN" panose="02000000000000000000" pitchFamily="2" charset="0"/>
              </a:rPr>
              <a:t>অধ্যায়ঃ-</a:t>
            </a:r>
            <a:r>
              <a:rPr lang="en-US" sz="4050" b="1" dirty="0" err="1" smtClean="0">
                <a:ln/>
                <a:solidFill>
                  <a:srgbClr val="00B050"/>
                </a:solidFill>
                <a:latin typeface="NikoshBAN" panose="02000000000000000000" pitchFamily="2" charset="0"/>
                <a:cs typeface="NikoshBAN" panose="02000000000000000000" pitchFamily="2" charset="0"/>
              </a:rPr>
              <a:t>পঞ্চম</a:t>
            </a:r>
            <a:r>
              <a:rPr lang="en-US" sz="4050" dirty="0">
                <a:ln/>
                <a:solidFill>
                  <a:srgbClr val="00B050"/>
                </a:solidFill>
                <a:latin typeface="NikoshBAN" panose="02000000000000000000" pitchFamily="2" charset="0"/>
                <a:cs typeface="NikoshBAN" panose="02000000000000000000" pitchFamily="2" charset="0"/>
              </a:rPr>
              <a:t> </a:t>
            </a:r>
            <a:r>
              <a:rPr lang="en-US" sz="4050" dirty="0">
                <a:ln/>
                <a:solidFill>
                  <a:srgbClr val="002060"/>
                </a:solidFill>
                <a:latin typeface="NikoshBAN" panose="02000000000000000000" pitchFamily="2" charset="0"/>
                <a:cs typeface="NikoshBAN" panose="02000000000000000000" pitchFamily="2" charset="0"/>
              </a:rPr>
              <a:t>[ </a:t>
            </a:r>
            <a:r>
              <a:rPr lang="en-US" sz="4050" dirty="0" err="1">
                <a:ln/>
                <a:solidFill>
                  <a:srgbClr val="002060"/>
                </a:solidFill>
                <a:latin typeface="NikoshBAN" panose="02000000000000000000" pitchFamily="2" charset="0"/>
                <a:cs typeface="NikoshBAN" panose="02000000000000000000" pitchFamily="2" charset="0"/>
              </a:rPr>
              <a:t>বাংলাদেশের</a:t>
            </a:r>
            <a:r>
              <a:rPr lang="en-US" sz="4050" dirty="0">
                <a:ln/>
                <a:solidFill>
                  <a:srgbClr val="002060"/>
                </a:solidFill>
                <a:latin typeface="NikoshBAN" panose="02000000000000000000" pitchFamily="2" charset="0"/>
                <a:cs typeface="NikoshBAN" panose="02000000000000000000" pitchFamily="2" charset="0"/>
              </a:rPr>
              <a:t> </a:t>
            </a:r>
            <a:r>
              <a:rPr lang="en-US" sz="4050" dirty="0" err="1">
                <a:ln/>
                <a:solidFill>
                  <a:srgbClr val="002060"/>
                </a:solidFill>
                <a:latin typeface="NikoshBAN" panose="02000000000000000000" pitchFamily="2" charset="0"/>
                <a:cs typeface="NikoshBAN" panose="02000000000000000000" pitchFamily="2" charset="0"/>
              </a:rPr>
              <a:t>অভ্যুদয়ের</a:t>
            </a:r>
            <a:r>
              <a:rPr lang="en-US" sz="4050" dirty="0">
                <a:ln/>
                <a:solidFill>
                  <a:srgbClr val="002060"/>
                </a:solidFill>
                <a:latin typeface="NikoshBAN" panose="02000000000000000000" pitchFamily="2" charset="0"/>
                <a:cs typeface="NikoshBAN" panose="02000000000000000000" pitchFamily="2" charset="0"/>
              </a:rPr>
              <a:t> </a:t>
            </a:r>
            <a:r>
              <a:rPr lang="en-US" sz="4050" dirty="0" err="1">
                <a:ln/>
                <a:solidFill>
                  <a:srgbClr val="002060"/>
                </a:solidFill>
                <a:latin typeface="NikoshBAN" panose="02000000000000000000" pitchFamily="2" charset="0"/>
                <a:cs typeface="NikoshBAN" panose="02000000000000000000" pitchFamily="2" charset="0"/>
              </a:rPr>
              <a:t>সামাজিক</a:t>
            </a:r>
            <a:r>
              <a:rPr lang="en-US" sz="4050" dirty="0">
                <a:ln/>
                <a:solidFill>
                  <a:srgbClr val="002060"/>
                </a:solidFill>
                <a:latin typeface="NikoshBAN" panose="02000000000000000000" pitchFamily="2" charset="0"/>
                <a:cs typeface="NikoshBAN" panose="02000000000000000000" pitchFamily="2" charset="0"/>
              </a:rPr>
              <a:t> </a:t>
            </a:r>
            <a:r>
              <a:rPr lang="en-US" sz="4050" dirty="0" err="1">
                <a:ln/>
                <a:solidFill>
                  <a:srgbClr val="002060"/>
                </a:solidFill>
                <a:latin typeface="NikoshBAN" panose="02000000000000000000" pitchFamily="2" charset="0"/>
                <a:cs typeface="NikoshBAN" panose="02000000000000000000" pitchFamily="2" charset="0"/>
              </a:rPr>
              <a:t>প্রেক্ষাপট</a:t>
            </a:r>
            <a:r>
              <a:rPr lang="en-US" sz="4050" dirty="0">
                <a:ln/>
                <a:solidFill>
                  <a:srgbClr val="002060"/>
                </a:solidFill>
                <a:latin typeface="NikoshBAN" panose="02000000000000000000" pitchFamily="2" charset="0"/>
                <a:cs typeface="NikoshBAN" panose="02000000000000000000" pitchFamily="2" charset="0"/>
              </a:rPr>
              <a:t>]</a:t>
            </a:r>
            <a:endParaRPr lang="en-US" sz="4050" b="1" dirty="0">
              <a:ln/>
              <a:solidFill>
                <a:srgbClr val="002060"/>
              </a:solidFill>
              <a:latin typeface="NikoshBAN" panose="02000000000000000000" pitchFamily="2" charset="0"/>
              <a:cs typeface="NikoshBAN" panose="02000000000000000000" pitchFamily="2" charset="0"/>
            </a:endParaRPr>
          </a:p>
          <a:p>
            <a:pPr algn="just"/>
            <a:r>
              <a:rPr lang="bn-IN" sz="4050" b="1" dirty="0">
                <a:ln/>
                <a:solidFill>
                  <a:srgbClr val="FF3399"/>
                </a:solidFill>
                <a:latin typeface="NikoshBAN" panose="02000000000000000000" pitchFamily="2" charset="0"/>
                <a:cs typeface="NikoshBAN" panose="02000000000000000000" pitchFamily="2" charset="0"/>
              </a:rPr>
              <a:t>পাঠঃ- </a:t>
            </a:r>
            <a:r>
              <a:rPr lang="bn-IN" sz="4050" b="1" dirty="0" smtClean="0">
                <a:ln/>
                <a:solidFill>
                  <a:srgbClr val="FF3399"/>
                </a:solidFill>
                <a:latin typeface="NikoshBAN" panose="02000000000000000000" pitchFamily="2" charset="0"/>
                <a:cs typeface="NikoshBAN" panose="02000000000000000000" pitchFamily="2" charset="0"/>
              </a:rPr>
              <a:t>১</a:t>
            </a:r>
            <a:r>
              <a:rPr lang="en-US" sz="4050" b="1" dirty="0" smtClean="0">
                <a:ln/>
                <a:solidFill>
                  <a:srgbClr val="FF3399"/>
                </a:solidFill>
                <a:latin typeface="NikoshBAN" panose="02000000000000000000" pitchFamily="2" charset="0"/>
                <a:cs typeface="NikoshBAN" panose="02000000000000000000" pitchFamily="2" charset="0"/>
              </a:rPr>
              <a:t> ও </a:t>
            </a:r>
            <a:r>
              <a:rPr lang="bn-IN" sz="4050" b="1" dirty="0" smtClean="0">
                <a:ln/>
                <a:solidFill>
                  <a:srgbClr val="FF3399"/>
                </a:solidFill>
                <a:latin typeface="NikoshBAN" panose="02000000000000000000" pitchFamily="2" charset="0"/>
                <a:cs typeface="NikoshBAN" panose="02000000000000000000" pitchFamily="2" charset="0"/>
              </a:rPr>
              <a:t>২</a:t>
            </a:r>
            <a:endParaRPr lang="bn-IN" sz="4050" dirty="0">
              <a:ln/>
              <a:solidFill>
                <a:srgbClr val="FF3399"/>
              </a:solidFill>
              <a:latin typeface="NikoshBAN" panose="02000000000000000000" pitchFamily="2" charset="0"/>
              <a:cs typeface="NikoshBAN" panose="02000000000000000000" pitchFamily="2" charset="0"/>
            </a:endParaRPr>
          </a:p>
          <a:p>
            <a:pPr algn="just"/>
            <a:r>
              <a:rPr lang="bn-IN" sz="4050" b="1" dirty="0">
                <a:ln/>
                <a:solidFill>
                  <a:srgbClr val="482BF5"/>
                </a:solidFill>
                <a:latin typeface="NikoshBAN" panose="02000000000000000000" pitchFamily="2" charset="0"/>
                <a:cs typeface="NikoshBAN" panose="02000000000000000000" pitchFamily="2" charset="0"/>
              </a:rPr>
              <a:t>তারিখঃ- </a:t>
            </a:r>
            <a:r>
              <a:rPr lang="en-US" sz="4050" b="1" dirty="0" smtClean="0">
                <a:ln/>
                <a:solidFill>
                  <a:srgbClr val="482BF5"/>
                </a:solidFill>
                <a:latin typeface="NikoshBAN" panose="02000000000000000000" pitchFamily="2" charset="0"/>
                <a:cs typeface="NikoshBAN" panose="02000000000000000000" pitchFamily="2" charset="0"/>
              </a:rPr>
              <a:t>১০</a:t>
            </a:r>
            <a:r>
              <a:rPr lang="bn-IN" sz="4050" b="1" dirty="0" smtClean="0">
                <a:ln/>
                <a:solidFill>
                  <a:srgbClr val="482BF5"/>
                </a:solidFill>
                <a:latin typeface="NikoshBAN" panose="02000000000000000000"/>
                <a:cs typeface="NikoshBAN" panose="02000000000000000000" pitchFamily="2" charset="0"/>
              </a:rPr>
              <a:t>/০৮/২০১৭ </a:t>
            </a:r>
            <a:r>
              <a:rPr lang="bn-IN" sz="4050" b="1" dirty="0">
                <a:ln/>
                <a:solidFill>
                  <a:srgbClr val="482BF5"/>
                </a:solidFill>
                <a:latin typeface="NikoshBAN" panose="02000000000000000000"/>
                <a:cs typeface="NikoshBAN" panose="02000000000000000000" pitchFamily="2" charset="0"/>
              </a:rPr>
              <a:t>ইং</a:t>
            </a:r>
            <a:endParaRPr lang="en-US" sz="4050" b="1" dirty="0">
              <a:ln/>
              <a:solidFill>
                <a:srgbClr val="482BF5"/>
              </a:solidFill>
              <a:latin typeface="NikoshBAN" panose="02000000000000000000"/>
              <a:cs typeface="NikoshBAN" panose="02000000000000000000" pitchFamily="2" charset="0"/>
            </a:endParaRP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199"/>
            <a:ext cx="7543800" cy="1219201"/>
          </a:xfrm>
        </p:spPr>
        <p:txBody>
          <a:bodyPr>
            <a:prstTxWarp prst="textWave4">
              <a:avLst/>
            </a:prstTxWarp>
            <a:noAutofit/>
          </a:bodyPr>
          <a:lstStyle/>
          <a:p>
            <a:r>
              <a:rPr lang="bn-BD" sz="9600" b="1" u="sng" dirty="0" smtClean="0">
                <a:ln w="6600">
                  <a:solidFill>
                    <a:srgbClr val="00B050"/>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rPr>
              <a:t>বাড়ির কাজ</a:t>
            </a:r>
            <a:endParaRPr lang="en-US" sz="9600" b="1" u="sng" dirty="0">
              <a:ln w="6600">
                <a:solidFill>
                  <a:srgbClr val="00B050"/>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592344"/>
              </p:ext>
            </p:extLst>
          </p:nvPr>
        </p:nvGraphicFramePr>
        <p:xfrm>
          <a:off x="0" y="4267200"/>
          <a:ext cx="9144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descr="বাড়ি.jpg"/>
          <p:cNvPicPr>
            <a:picLocks noChangeAspect="1"/>
          </p:cNvPicPr>
          <p:nvPr/>
        </p:nvPicPr>
        <p:blipFill>
          <a:blip r:embed="rId7"/>
          <a:stretch>
            <a:fillRect/>
          </a:stretch>
        </p:blipFill>
        <p:spPr>
          <a:xfrm>
            <a:off x="1905000" y="1485900"/>
            <a:ext cx="5181599" cy="2514600"/>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descr="bn.gif"/>
          <p:cNvPicPr>
            <a:picLocks noChangeAspect="1"/>
          </p:cNvPicPr>
          <p:nvPr/>
        </p:nvPicPr>
        <p:blipFill>
          <a:blip r:embed="rId8"/>
          <a:stretch>
            <a:fillRect/>
          </a:stretch>
        </p:blipFill>
        <p:spPr>
          <a:xfrm>
            <a:off x="4191000" y="2743200"/>
            <a:ext cx="1600200" cy="1430740"/>
          </a:xfrm>
          <a:prstGeom prst="rect">
            <a:avLst/>
          </a:prstGeom>
        </p:spPr>
      </p:pic>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685800" y="228600"/>
            <a:ext cx="7200900" cy="2133600"/>
          </a:xfrm>
        </p:spPr>
        <p:txBody>
          <a:bodyPr>
            <a:prstTxWarp prst="textWave4">
              <a:avLst/>
            </a:prstTxWarp>
            <a:noAutofit/>
          </a:bodyPr>
          <a:lstStyle/>
          <a:p>
            <a:r>
              <a:rPr lang="bn-BD" sz="11500" b="1" dirty="0" smtClean="0">
                <a:ln w="6600">
                  <a:solidFill>
                    <a:schemeClr val="accent2"/>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rPr>
              <a:t> ধন্যবাদ</a:t>
            </a:r>
            <a:endParaRPr lang="en-US" sz="11500" b="1" dirty="0">
              <a:ln w="6600">
                <a:solidFill>
                  <a:schemeClr val="accent2"/>
                </a:solidFill>
                <a:prstDash val="solid"/>
              </a:ln>
              <a:solidFill>
                <a:srgbClr val="FF3399"/>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69987760"/>
              </p:ext>
            </p:extLst>
          </p:nvPr>
        </p:nvGraphicFramePr>
        <p:xfrm>
          <a:off x="3429000" y="2667000"/>
          <a:ext cx="2209800" cy="1676400"/>
        </p:xfrm>
        <a:graphic>
          <a:graphicData uri="http://schemas.openxmlformats.org/presentationml/2006/ole">
            <mc:AlternateContent xmlns:mc="http://schemas.openxmlformats.org/markup-compatibility/2006">
              <mc:Choice xmlns:v="urn:schemas-microsoft-com:vml" Requires="v">
                <p:oleObj spid="_x0000_s2053" name="Packager Shell Object" showAsIcon="1" r:id="rId3" imgW="914400" imgH="771480" progId="Package">
                  <p:embed/>
                </p:oleObj>
              </mc:Choice>
              <mc:Fallback>
                <p:oleObj name="Packager Shell Object" showAsIcon="1" r:id="rId3" imgW="914400" imgH="771480" progId="Package">
                  <p:embed/>
                  <p:pic>
                    <p:nvPicPr>
                      <p:cNvPr id="0" name=""/>
                      <p:cNvPicPr>
                        <a:picLocks noChangeAspect="1" noChangeArrowheads="1"/>
                      </p:cNvPicPr>
                      <p:nvPr/>
                    </p:nvPicPr>
                    <p:blipFill>
                      <a:blip r:embed="rId4"/>
                      <a:srcRect/>
                      <a:stretch>
                        <a:fillRect/>
                      </a:stretch>
                    </p:blipFill>
                    <p:spPr bwMode="auto">
                      <a:xfrm>
                        <a:off x="3429000" y="2667000"/>
                        <a:ext cx="2209800" cy="1676400"/>
                      </a:xfrm>
                      <a:prstGeom prst="rect">
                        <a:avLst/>
                      </a:prstGeom>
                      <a:noFill/>
                      <a:extLst/>
                    </p:spPr>
                  </p:pic>
                </p:oleObj>
              </mc:Fallback>
            </mc:AlternateContent>
          </a:graphicData>
        </a:graphic>
      </p:graphicFrame>
      <p:graphicFrame>
        <p:nvGraphicFramePr>
          <p:cNvPr id="4" name="Diagram 3"/>
          <p:cNvGraphicFramePr/>
          <p:nvPr>
            <p:extLst>
              <p:ext uri="{D42A27DB-BD31-4B8C-83A1-F6EECF244321}">
                <p14:modId xmlns:p14="http://schemas.microsoft.com/office/powerpoint/2010/main" val="419291389"/>
              </p:ext>
            </p:extLst>
          </p:nvPr>
        </p:nvGraphicFramePr>
        <p:xfrm>
          <a:off x="0" y="0"/>
          <a:ext cx="9144000" cy="10595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225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1375439" y="523136"/>
            <a:ext cx="6858000" cy="523220"/>
          </a:xfrm>
          <a:noFill/>
          <a:ln>
            <a:noFill/>
          </a:ln>
          <a:effectLst/>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bn-BD" sz="4800" b="1" dirty="0" smtClean="0">
                <a:ln/>
                <a:solidFill>
                  <a:srgbClr val="FF66FF"/>
                </a:solidFill>
                <a:latin typeface="Nikosh" pitchFamily="2" charset="0"/>
                <a:cs typeface="Nikosh" pitchFamily="2" charset="0"/>
              </a:rPr>
              <a:t>  নিচের ছবি গুলি লক্ষ্য করি </a:t>
            </a:r>
            <a:endParaRPr lang="en-US" sz="4800" b="1" dirty="0">
              <a:ln/>
              <a:solidFill>
                <a:srgbClr val="FF66FF"/>
              </a:solidFill>
              <a:latin typeface="Nikosh" pitchFamily="2" charset="0"/>
              <a:cs typeface="Nikosh" pitchFamily="2" charset="0"/>
            </a:endParaRPr>
          </a:p>
        </p:txBody>
      </p:sp>
      <p:sp>
        <p:nvSpPr>
          <p:cNvPr id="10" name="TextBox 9"/>
          <p:cNvSpPr txBox="1"/>
          <p:nvPr/>
        </p:nvSpPr>
        <p:spPr>
          <a:xfrm>
            <a:off x="6051504" y="5943600"/>
            <a:ext cx="220980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ইয়াহিয়া খান</a:t>
            </a:r>
            <a:endParaRPr lang="en-US" sz="2800" dirty="0">
              <a:latin typeface="NikoshBAN" panose="02000000000000000000" pitchFamily="2" charset="0"/>
              <a:cs typeface="NikoshBAN" panose="02000000000000000000" pitchFamily="2" charset="0"/>
            </a:endParaRPr>
          </a:p>
        </p:txBody>
      </p:sp>
      <p:pic>
        <p:nvPicPr>
          <p:cNvPr id="12" name="Content Placeholder 3" descr="1953.jpg"/>
          <p:cNvPicPr>
            <a:picLocks noGrp="1" noChangeAspect="1"/>
          </p:cNvPicPr>
          <p:nvPr>
            <p:ph idx="1"/>
          </p:nvPr>
        </p:nvPicPr>
        <p:blipFill>
          <a:blip r:embed="rId3"/>
          <a:stretch>
            <a:fillRect/>
          </a:stretch>
        </p:blipFill>
        <p:spPr>
          <a:xfrm>
            <a:off x="609600" y="1524000"/>
            <a:ext cx="3581400" cy="4419600"/>
          </a:xfrm>
        </p:spPr>
      </p:pic>
      <p:sp>
        <p:nvSpPr>
          <p:cNvPr id="13" name="TextBox 12"/>
          <p:cNvSpPr txBox="1"/>
          <p:nvPr/>
        </p:nvSpPr>
        <p:spPr>
          <a:xfrm>
            <a:off x="1341320" y="5967484"/>
            <a:ext cx="231628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আইয়ুব খান</a:t>
            </a:r>
            <a:endParaRPr lang="en-US" sz="2800" dirty="0">
              <a:latin typeface="NikoshBAN" panose="02000000000000000000" pitchFamily="2" charset="0"/>
              <a:cs typeface="NikoshBAN" panose="02000000000000000000" pitchFamily="2" charset="0"/>
            </a:endParaRPr>
          </a:p>
        </p:txBody>
      </p:sp>
      <p:pic>
        <p:nvPicPr>
          <p:cNvPr id="14" name="Content Placeholder 7" descr="300px-SR_(Clocked)_Flip-flop_Diagram.svg.png"/>
          <p:cNvPicPr>
            <a:picLocks noChangeAspect="1"/>
          </p:cNvPicPr>
          <p:nvPr/>
        </p:nvPicPr>
        <p:blipFill>
          <a:blip r:embed="rId4"/>
          <a:stretch>
            <a:fillRect/>
          </a:stretch>
        </p:blipFill>
        <p:spPr>
          <a:xfrm>
            <a:off x="5410200" y="1524000"/>
            <a:ext cx="3352800" cy="4191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44748"/>
          </a:xfrm>
          <a:prstGeom prst="rect">
            <a:avLst/>
          </a:prstGeom>
        </p:spPr>
      </p:pic>
      <p:sp>
        <p:nvSpPr>
          <p:cNvPr id="8" name="Rectangle 7"/>
          <p:cNvSpPr/>
          <p:nvPr/>
        </p:nvSpPr>
        <p:spPr>
          <a:xfrm>
            <a:off x="285645" y="4800600"/>
            <a:ext cx="8572711" cy="1015663"/>
          </a:xfrm>
          <a:prstGeom prst="rect">
            <a:avLst/>
          </a:prstGeom>
        </p:spPr>
        <p:txBody>
          <a:bodyPr wrap="square">
            <a:spAutoFit/>
          </a:bodyPr>
          <a:lstStyle/>
          <a:p>
            <a:pPr algn="ctr"/>
            <a:r>
              <a:rPr lang="en-US" sz="6000" b="1" dirty="0">
                <a:ln w="22225">
                  <a:solidFill>
                    <a:schemeClr val="accent2"/>
                  </a:solidFill>
                  <a:prstDash val="solid"/>
                </a:ln>
                <a:solidFill>
                  <a:srgbClr val="FFFF00"/>
                </a:solidFill>
                <a:latin typeface="NikoshBAN" panose="02000000000000000000" pitchFamily="2" charset="0"/>
                <a:cs typeface="NikoshBAN" panose="02000000000000000000" pitchFamily="2" charset="0"/>
              </a:rPr>
              <a:t>মাওলানা </a:t>
            </a:r>
            <a:r>
              <a:rPr lang="en-US" sz="6000" b="1" dirty="0" err="1">
                <a:ln w="22225">
                  <a:solidFill>
                    <a:schemeClr val="accent2"/>
                  </a:solidFill>
                  <a:prstDash val="solid"/>
                </a:ln>
                <a:solidFill>
                  <a:srgbClr val="FFFF00"/>
                </a:solidFill>
                <a:latin typeface="NikoshBAN" panose="02000000000000000000" pitchFamily="2" charset="0"/>
                <a:cs typeface="NikoshBAN" panose="02000000000000000000" pitchFamily="2" charset="0"/>
              </a:rPr>
              <a:t>আব্দুল</a:t>
            </a:r>
            <a:r>
              <a:rPr lang="en-US" sz="6000" b="1" dirty="0">
                <a:ln w="22225">
                  <a:solidFill>
                    <a:schemeClr val="accent2"/>
                  </a:solidFill>
                  <a:prstDash val="solid"/>
                </a:ln>
                <a:solidFill>
                  <a:srgbClr val="FFFF00"/>
                </a:solidFill>
                <a:latin typeface="NikoshBAN" panose="02000000000000000000" pitchFamily="2" charset="0"/>
                <a:cs typeface="NikoshBAN" panose="02000000000000000000" pitchFamily="2" charset="0"/>
              </a:rPr>
              <a:t> </a:t>
            </a:r>
            <a:r>
              <a:rPr lang="en-US" sz="6000" b="1" dirty="0" err="1">
                <a:ln w="22225">
                  <a:solidFill>
                    <a:schemeClr val="accent2"/>
                  </a:solidFill>
                  <a:prstDash val="solid"/>
                </a:ln>
                <a:solidFill>
                  <a:srgbClr val="FFFF00"/>
                </a:solidFill>
                <a:latin typeface="NikoshBAN" panose="02000000000000000000" pitchFamily="2" charset="0"/>
                <a:cs typeface="NikoshBAN" panose="02000000000000000000" pitchFamily="2" charset="0"/>
              </a:rPr>
              <a:t>হামিদ</a:t>
            </a:r>
            <a:r>
              <a:rPr lang="en-US" sz="6000" b="1" dirty="0">
                <a:ln w="22225">
                  <a:solidFill>
                    <a:schemeClr val="accent2"/>
                  </a:solidFill>
                  <a:prstDash val="solid"/>
                </a:ln>
                <a:solidFill>
                  <a:srgbClr val="FFFF00"/>
                </a:solidFill>
                <a:latin typeface="NikoshBAN" panose="02000000000000000000" pitchFamily="2" charset="0"/>
                <a:cs typeface="NikoshBAN" panose="02000000000000000000" pitchFamily="2" charset="0"/>
              </a:rPr>
              <a:t> </a:t>
            </a:r>
            <a:r>
              <a:rPr lang="en-US" sz="6000" b="1" dirty="0" err="1">
                <a:ln w="22225">
                  <a:solidFill>
                    <a:schemeClr val="accent2"/>
                  </a:solidFill>
                  <a:prstDash val="solid"/>
                </a:ln>
                <a:solidFill>
                  <a:srgbClr val="FFFF00"/>
                </a:solidFill>
                <a:latin typeface="NikoshBAN" panose="02000000000000000000" pitchFamily="2" charset="0"/>
                <a:cs typeface="NikoshBAN" panose="02000000000000000000" pitchFamily="2" charset="0"/>
              </a:rPr>
              <a:t>খান</a:t>
            </a:r>
            <a:r>
              <a:rPr lang="en-US" sz="6000" b="1" dirty="0">
                <a:ln w="22225">
                  <a:solidFill>
                    <a:schemeClr val="accent2"/>
                  </a:solidFill>
                  <a:prstDash val="solid"/>
                </a:ln>
                <a:solidFill>
                  <a:srgbClr val="FFFF00"/>
                </a:solidFill>
                <a:latin typeface="NikoshBAN" panose="02000000000000000000" pitchFamily="2" charset="0"/>
                <a:cs typeface="NikoshBAN" panose="02000000000000000000" pitchFamily="2" charset="0"/>
              </a:rPr>
              <a:t> </a:t>
            </a:r>
            <a:r>
              <a:rPr lang="en-US" sz="6000" b="1" dirty="0" err="1">
                <a:ln w="22225">
                  <a:solidFill>
                    <a:schemeClr val="accent2"/>
                  </a:solidFill>
                  <a:prstDash val="solid"/>
                </a:ln>
                <a:solidFill>
                  <a:srgbClr val="FFFF00"/>
                </a:solidFill>
                <a:latin typeface="NikoshBAN" panose="02000000000000000000" pitchFamily="2" charset="0"/>
                <a:cs typeface="NikoshBAN" panose="02000000000000000000" pitchFamily="2" charset="0"/>
              </a:rPr>
              <a:t>ভাসানী</a:t>
            </a:r>
            <a:endParaRPr lang="en-US" sz="6000" b="1" dirty="0">
              <a:ln w="22225">
                <a:solidFill>
                  <a:schemeClr val="accent2"/>
                </a:solidFill>
                <a:prstDash val="solid"/>
              </a:ln>
              <a:solidFill>
                <a:srgbClr val="FFFF00"/>
              </a:solidFill>
              <a:latin typeface="NikoshBAN" panose="02000000000000000000" pitchFamily="2" charset="0"/>
              <a:cs typeface="NikoshBAN" panose="02000000000000000000"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 y="0"/>
            <a:ext cx="9120809" cy="6848061"/>
          </a:xfrm>
          <a:prstGeom prst="rect">
            <a:avLst/>
          </a:prstGeom>
        </p:spPr>
      </p:pic>
      <p:sp>
        <p:nvSpPr>
          <p:cNvPr id="8" name="TextBox 7"/>
          <p:cNvSpPr txBox="1"/>
          <p:nvPr/>
        </p:nvSpPr>
        <p:spPr>
          <a:xfrm>
            <a:off x="925995" y="-304800"/>
            <a:ext cx="7315200" cy="1862048"/>
          </a:xfrm>
          <a:prstGeom prst="rect">
            <a:avLst/>
          </a:prstGeom>
          <a:noFill/>
        </p:spPr>
        <p:txBody>
          <a:bodyPr wrap="square" rtlCol="0">
            <a:spAutoFit/>
          </a:bodyPr>
          <a:lstStyle/>
          <a:p>
            <a:pPr algn="ctr"/>
            <a:r>
              <a:rPr lang="en-US" sz="11500" dirty="0" err="1" smtClean="0">
                <a:solidFill>
                  <a:srgbClr val="FFFF00"/>
                </a:solidFill>
                <a:latin typeface="NikoshBAN" panose="02000000000000000000" pitchFamily="2" charset="0"/>
                <a:cs typeface="NikoshBAN" panose="02000000000000000000" pitchFamily="2" charset="0"/>
              </a:rPr>
              <a:t>উত্তাল</a:t>
            </a:r>
            <a:r>
              <a:rPr lang="en-US" sz="11500" dirty="0" smtClean="0">
                <a:solidFill>
                  <a:srgbClr val="FFFF00"/>
                </a:solidFill>
                <a:latin typeface="NikoshBAN" panose="02000000000000000000" pitchFamily="2" charset="0"/>
                <a:cs typeface="NikoshBAN" panose="02000000000000000000" pitchFamily="2" charset="0"/>
              </a:rPr>
              <a:t> </a:t>
            </a:r>
            <a:r>
              <a:rPr lang="en-US" sz="11500" dirty="0" err="1" smtClean="0">
                <a:solidFill>
                  <a:srgbClr val="FFFF00"/>
                </a:solidFill>
                <a:latin typeface="NikoshBAN" panose="02000000000000000000" pitchFamily="2" charset="0"/>
                <a:cs typeface="NikoshBAN" panose="02000000000000000000" pitchFamily="2" charset="0"/>
              </a:rPr>
              <a:t>জনতা</a:t>
            </a:r>
            <a:endParaRPr lang="en-US" sz="11500" dirty="0">
              <a:solidFill>
                <a:srgbClr val="FFFF00"/>
              </a:solidFill>
              <a:latin typeface="NikoshBAN" panose="02000000000000000000" pitchFamily="2" charset="0"/>
              <a:cs typeface="NikoshBAN" panose="02000000000000000000"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3" y="0"/>
            <a:ext cx="9180443" cy="6858001"/>
          </a:xfrm>
          <a:prstGeom prst="rect">
            <a:avLst/>
          </a:prstGeom>
        </p:spPr>
      </p:pic>
      <p:sp>
        <p:nvSpPr>
          <p:cNvPr id="4" name="TextBox 3"/>
          <p:cNvSpPr txBox="1"/>
          <p:nvPr/>
        </p:nvSpPr>
        <p:spPr>
          <a:xfrm>
            <a:off x="209475" y="4724400"/>
            <a:ext cx="8688606" cy="1938992"/>
          </a:xfrm>
          <a:prstGeom prst="rect">
            <a:avLst/>
          </a:prstGeom>
          <a:noFill/>
        </p:spPr>
        <p:txBody>
          <a:bodyPr wrap="square" rtlCol="0">
            <a:spAutoFit/>
          </a:bodyPr>
          <a:lstStyle/>
          <a:p>
            <a:pPr algn="ctr"/>
            <a:r>
              <a:rPr lang="en-US" sz="6000" dirty="0" err="1" smtClean="0">
                <a:solidFill>
                  <a:srgbClr val="00B050"/>
                </a:solidFill>
                <a:latin typeface="NikoshBAN" panose="02000000000000000000" pitchFamily="2" charset="0"/>
                <a:cs typeface="NikoshBAN" panose="02000000000000000000" pitchFamily="2" charset="0"/>
              </a:rPr>
              <a:t>বঙ্গবন্ধু</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শেখ</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মজিবুর</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রহমান</a:t>
            </a:r>
            <a:r>
              <a:rPr lang="en-US" sz="6000" dirty="0" smtClean="0">
                <a:solidFill>
                  <a:srgbClr val="00B050"/>
                </a:solidFill>
                <a:latin typeface="NikoshBAN" panose="02000000000000000000" pitchFamily="2" charset="0"/>
                <a:cs typeface="NikoshBAN" panose="02000000000000000000" pitchFamily="2" charset="0"/>
              </a:rPr>
              <a:t> ও </a:t>
            </a:r>
            <a:r>
              <a:rPr lang="en-US" sz="6000" dirty="0" err="1" smtClean="0">
                <a:solidFill>
                  <a:srgbClr val="00B050"/>
                </a:solidFill>
                <a:latin typeface="NikoshBAN" panose="02000000000000000000" pitchFamily="2" charset="0"/>
                <a:cs typeface="NikoshBAN" panose="02000000000000000000" pitchFamily="2" charset="0"/>
              </a:rPr>
              <a:t>তোফায়েল</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আহমেদ</a:t>
            </a:r>
            <a:r>
              <a:rPr lang="en-US" sz="6000" dirty="0" smtClean="0">
                <a:solidFill>
                  <a:srgbClr val="00B050"/>
                </a:solidFill>
                <a:latin typeface="NikoshBAN" panose="02000000000000000000" pitchFamily="2" charset="0"/>
                <a:cs typeface="NikoshBAN" panose="02000000000000000000" pitchFamily="2" charset="0"/>
              </a:rPr>
              <a:t>,</a:t>
            </a:r>
            <a:endParaRPr lang="en-US" sz="60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20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315200" cy="685800"/>
          </a:xfrm>
          <a:noFill/>
          <a:ln w="57150">
            <a:noFill/>
          </a:ln>
          <a:effectLst/>
        </p:spPr>
        <p:txBody>
          <a:bodyPr>
            <a:noAutofit/>
          </a:bodyPr>
          <a:lstStyle/>
          <a:p>
            <a:r>
              <a:rPr lang="bn-BD" sz="6000" b="1" dirty="0" smtClean="0">
                <a:ln w="6600">
                  <a:solidFill>
                    <a:srgbClr val="92D050"/>
                  </a:solidFill>
                  <a:prstDash val="solid"/>
                </a:ln>
                <a:solidFill>
                  <a:srgbClr val="FF66FF"/>
                </a:solidFill>
                <a:effectLst>
                  <a:outerShdw dist="38100" dir="2700000" algn="tl" rotWithShape="0">
                    <a:schemeClr val="accent2"/>
                  </a:outerShdw>
                </a:effectLst>
                <a:latin typeface="Nikosh" pitchFamily="2" charset="0"/>
                <a:cs typeface="Nikosh" pitchFamily="2" charset="0"/>
              </a:rPr>
              <a:t>নিচের ছবি গুলি লক্ষ্য করি </a:t>
            </a:r>
            <a:endParaRPr lang="en-US" sz="6000" b="1" dirty="0">
              <a:ln w="6600">
                <a:solidFill>
                  <a:srgbClr val="92D050"/>
                </a:solidFill>
                <a:prstDash val="solid"/>
              </a:ln>
              <a:solidFill>
                <a:srgbClr val="FF66FF"/>
              </a:solidFill>
              <a:effectLst>
                <a:outerShdw dist="38100" dir="2700000" algn="tl" rotWithShape="0">
                  <a:schemeClr val="accent2"/>
                </a:outerShdw>
              </a:effectLst>
            </a:endParaRPr>
          </a:p>
        </p:txBody>
      </p:sp>
      <p:pic>
        <p:nvPicPr>
          <p:cNvPr id="4" name="Content Placeholder 3" descr="shafiur-rahman.gif"/>
          <p:cNvPicPr>
            <a:picLocks noGrp="1" noChangeAspect="1"/>
          </p:cNvPicPr>
          <p:nvPr>
            <p:ph idx="1"/>
          </p:nvPr>
        </p:nvPicPr>
        <p:blipFill>
          <a:blip r:embed="rId2"/>
          <a:stretch>
            <a:fillRect/>
          </a:stretch>
        </p:blipFill>
        <p:spPr>
          <a:xfrm>
            <a:off x="0" y="1128215"/>
            <a:ext cx="4419600" cy="572978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128215"/>
            <a:ext cx="4724400" cy="572978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mph" presetSubtype="0" grpId="2" nodeType="clickEffect">
                                  <p:stCondLst>
                                    <p:cond delay="0"/>
                                  </p:stCondLst>
                                  <p:childTnLst>
                                    <p:set>
                                      <p:cBhvr override="childStyle">
                                        <p:cTn id="17" dur="indefinite"/>
                                        <p:tgtEl>
                                          <p:spTgt spid="2"/>
                                        </p:tgtEl>
                                        <p:attrNameLst>
                                          <p:attrName>style.fontFamily</p:attrName>
                                        </p:attrNameLst>
                                      </p:cBhvr>
                                      <p:to>
                                        <p:strVal val="Times New Roman"/>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utonnyMJ"/>
        <a:ea typeface=""/>
        <a:cs typeface=""/>
      </a:majorFont>
      <a:minorFont>
        <a:latin typeface="SutonnyMJ"/>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1008</Words>
  <Application>Microsoft Office PowerPoint</Application>
  <PresentationFormat>On-screen Show (4:3)</PresentationFormat>
  <Paragraphs>159</Paragraphs>
  <Slides>31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0" baseType="lpstr">
      <vt:lpstr>Arial</vt:lpstr>
      <vt:lpstr>Calibri</vt:lpstr>
      <vt:lpstr>Nikosh</vt:lpstr>
      <vt:lpstr>NikoshBAN</vt:lpstr>
      <vt:lpstr>SutonnyMJ</vt:lpstr>
      <vt:lpstr>Times New Roman</vt:lpstr>
      <vt:lpstr>Office Theme</vt:lpstr>
      <vt:lpstr>Equation</vt:lpstr>
      <vt:lpstr>Package</vt:lpstr>
      <vt:lpstr>PowerPoint Presentation</vt:lpstr>
      <vt:lpstr>PowerPoint Presentation</vt:lpstr>
      <vt:lpstr>PowerPoint Presentation</vt:lpstr>
      <vt:lpstr>PowerPoint Presentation</vt:lpstr>
      <vt:lpstr>  নিচের ছবি গুলি লক্ষ্য করি </vt:lpstr>
      <vt:lpstr>PowerPoint Presentation</vt:lpstr>
      <vt:lpstr>PowerPoint Presentation</vt:lpstr>
      <vt:lpstr>PowerPoint Presentation</vt:lpstr>
      <vt:lpstr>নিচের ছবি গুলি লক্ষ্য করি </vt:lpstr>
      <vt:lpstr>PowerPoint Presentation</vt:lpstr>
      <vt:lpstr>PowerPoint Presentation</vt:lpstr>
      <vt:lpstr>PowerPoint Presentation</vt:lpstr>
      <vt:lpstr>PowerPoint Presentation</vt:lpstr>
      <vt:lpstr> শিখনফল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১৯৬৯এর গণঅভ্যুত্থানের লক্ষ্য ও উদ্দেশ্য</vt:lpstr>
      <vt:lpstr>১৯৬৯ সালের গণভ্যুত্থানের ফলাফল</vt:lpstr>
      <vt:lpstr>গণভ্যুত্থানের ফলাফল</vt:lpstr>
      <vt:lpstr>PowerPoint Presentation</vt:lpstr>
      <vt:lpstr>মুল্যায়ন</vt:lpstr>
      <vt:lpstr>PowerPoint Presentation</vt:lpstr>
      <vt:lpstr>PowerPoint Presentation</vt:lpstr>
      <vt:lpstr>বাড়ির কাজ</vt:lpstr>
      <vt:lpstr>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 স্বাগতম</dc:title>
  <dc:creator>MD Enamul Haque</dc:creator>
  <cp:lastModifiedBy>Windows User</cp:lastModifiedBy>
  <cp:revision>106</cp:revision>
  <dcterms:created xsi:type="dcterms:W3CDTF">2006-08-16T00:00:00Z</dcterms:created>
  <dcterms:modified xsi:type="dcterms:W3CDTF">2020-08-17T13:40:09Z</dcterms:modified>
</cp:coreProperties>
</file>