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81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3" r:id="rId16"/>
    <p:sldId id="284" r:id="rId17"/>
    <p:sldId id="268" r:id="rId18"/>
    <p:sldId id="285" r:id="rId19"/>
    <p:sldId id="286" r:id="rId20"/>
    <p:sldId id="269" r:id="rId21"/>
    <p:sldId id="289" r:id="rId22"/>
    <p:sldId id="288" r:id="rId23"/>
    <p:sldId id="270" r:id="rId24"/>
    <p:sldId id="294" r:id="rId25"/>
    <p:sldId id="292" r:id="rId26"/>
    <p:sldId id="290" r:id="rId27"/>
    <p:sldId id="291" r:id="rId28"/>
    <p:sldId id="273" r:id="rId29"/>
    <p:sldId id="271" r:id="rId30"/>
    <p:sldId id="272" r:id="rId31"/>
    <p:sldId id="293" r:id="rId32"/>
    <p:sldId id="275" r:id="rId33"/>
    <p:sldId id="277" r:id="rId34"/>
    <p:sldId id="276" r:id="rId35"/>
    <p:sldId id="274" r:id="rId36"/>
    <p:sldId id="278" r:id="rId37"/>
    <p:sldId id="279" r:id="rId38"/>
    <p:sldId id="280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FF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E3993-1528-428A-A359-C26AFEB8D5B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660CA-E476-4D3E-98FF-E14061C6A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4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660CA-E476-4D3E-98FF-E14061C6A1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1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6324-B64B-4D54-9A6D-E96C24BD1A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9BD-03FE-4EDF-A0D0-E87AC054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9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6324-B64B-4D54-9A6D-E96C24BD1A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9BD-03FE-4EDF-A0D0-E87AC054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6324-B64B-4D54-9A6D-E96C24BD1A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9BD-03FE-4EDF-A0D0-E87AC054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8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6324-B64B-4D54-9A6D-E96C24BD1A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9BD-03FE-4EDF-A0D0-E87AC054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1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6324-B64B-4D54-9A6D-E96C24BD1A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9BD-03FE-4EDF-A0D0-E87AC054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3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6324-B64B-4D54-9A6D-E96C24BD1A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9BD-03FE-4EDF-A0D0-E87AC054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6324-B64B-4D54-9A6D-E96C24BD1A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9BD-03FE-4EDF-A0D0-E87AC054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6324-B64B-4D54-9A6D-E96C24BD1A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9BD-03FE-4EDF-A0D0-E87AC054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6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6324-B64B-4D54-9A6D-E96C24BD1A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9BD-03FE-4EDF-A0D0-E87AC054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4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6324-B64B-4D54-9A6D-E96C24BD1A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9BD-03FE-4EDF-A0D0-E87AC054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0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6324-B64B-4D54-9A6D-E96C24BD1A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49BD-03FE-4EDF-A0D0-E87AC054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4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96324-B64B-4D54-9A6D-E96C24BD1A6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49BD-03FE-4EDF-A0D0-E87AC054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7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f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18" y="1094709"/>
            <a:ext cx="5953835" cy="4635072"/>
          </a:xfrm>
          <a:prstGeom prst="rect">
            <a:avLst/>
          </a:prstGeom>
        </p:spPr>
      </p:pic>
      <p:pic>
        <p:nvPicPr>
          <p:cNvPr id="4" name="Picture 3" descr="c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707" y="4810539"/>
            <a:ext cx="4521090" cy="1126434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5" y="2"/>
            <a:ext cx="1340166" cy="685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612053" y="0"/>
            <a:ext cx="1524000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1793" y="-3743739"/>
            <a:ext cx="1007164" cy="8494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4860" y="2150164"/>
            <a:ext cx="921028" cy="849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2817" y="2093843"/>
            <a:ext cx="6798365" cy="225286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5400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5400" b="1" i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7477" y="3992769"/>
            <a:ext cx="1789044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সমাজচিন্তার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অন্যতম।মার্ক্স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অর্থনীতিবিদ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ছিলেন।কিন্তু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অর্থনীতি,রাজনীতি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লেখনীতে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১৮১৮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৫ই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প্রুশিয়ার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১৮৮৩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লন্ডন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রচনাবলীঃ</a:t>
            </a:r>
            <a:r>
              <a:rPr lang="en-US" sz="4800" dirty="0" smtClean="0"/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বহুগ্রন্থ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করেন।সেগুলোর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1.The Economy and Philosophical Manuscript(1844)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2.The German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Idealogy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(1845)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3.The Poverty of Philosophy(1847)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.The Communist Manifesto(1848)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5.Das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Kapital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(1867-1893)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.A Contribution to the Critique of Political Economy(1859)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7.The Holly Family</a:t>
            </a:r>
          </a:p>
        </p:txBody>
      </p:sp>
    </p:spTree>
    <p:extLst>
      <p:ext uri="{BB962C8B-B14F-4D97-AF65-F5344CB8AC3E}">
        <p14:creationId xmlns:p14="http://schemas.microsoft.com/office/powerpoint/2010/main" val="3550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6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6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36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36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সমুহঃ</a:t>
            </a:r>
            <a:endParaRPr lang="en-US" sz="3600" dirty="0">
              <a:solidFill>
                <a:srgbClr val="8000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6331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(Dialectical Materialism):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Materialism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class and class struggle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উদ্বৃত্ব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Surplus Value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সর্বহারার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একনায়কত্ব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Dictatorship of Proletariat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withering away of state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বিচ্ছিন্নতাবোধ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Alienation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economic determinism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religion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11376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1) </a:t>
            </a:r>
            <a:r>
              <a:rPr lang="en-US" sz="36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36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বস্তুবাদ</a:t>
            </a:r>
            <a:r>
              <a:rPr lang="en-US" sz="36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(Dialectical Materialism):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দ্বন্দ্বমূলক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অগ্রগতি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বৈপ্লবিক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অভ্যুদ্বয়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ঘটান।দ্বন্দ্ববাদকে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বস্তুজগতের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দ্বন্দ্বমূলক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Dialectical Materialism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দ্বন্দ্বতত্ত্ব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Dialectics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Dialego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Dialectics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বিরুদ্ধপক্ষের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অন্তর্নিহিত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স্ববিরোধ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দ্বন্দ্বতত্ত্ব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যে,চিন্তাধারার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স্ববিরোধগুলো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উদঘাটন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সংঘাতের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উপনীত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সম্ভব।পরবর্তীকালে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দ্বন্দ্বমূলক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বস্তুজগত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গতিময়,বস্তুজগতের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অন্তর্নিহিত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স্ববিরোধের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পরিণতি,পরস্পর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ঘাত-প্রতিঘাতের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মার্ক্সীয়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বস্তুজগতের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প্রতিফলন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মার্ক্স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দ্বন্দ্ববাদকে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গতি,পরিবর্তন,রূপান্তর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দ্বন্দ্ববাদের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দ্বন্দ্বমূলক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Dialectical Materialism) </a:t>
            </a:r>
            <a:r>
              <a:rPr lang="en-US" sz="2000" dirty="0" err="1" smtClean="0">
                <a:cs typeface="Times New Roman" panose="02020603050405020304" pitchFamily="18" charset="0"/>
              </a:rPr>
              <a:t>নামে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আখ্যায়িত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করা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হয়</a:t>
            </a:r>
            <a:r>
              <a:rPr lang="en-US" sz="2000" dirty="0" smtClean="0">
                <a:cs typeface="Times New Roman" panose="02020603050405020304" pitchFamily="18" charset="0"/>
              </a:rPr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88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কেন্দ্রবিন্দু।দ্বান্দ্বিক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সারকথা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কারণে।মার্কসের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মতে,প্রত্যেক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বিপরীতধর্মী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হয়।অপরদিকে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আবির্ভাব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করে।এরূপ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ঘাত-প্রতিঘাতের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অব্যাহত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তিনটি।যথাঃ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i.Thesis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ii. Anti-thesis     iii. Synthesis</a:t>
            </a: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Thesis:(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Anti-thesis:(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বিরোধিতাকারী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Synthesis:(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Thesis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Anti-thesis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মতে,পুরাতন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Anti-thesis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সম্পুর্ণ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কালক্রমে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Anti-thesis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হয়।এটাই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বস্তুবাদের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তত্ত্বটিকে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পারেঃ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2365" y="2929151"/>
            <a:ext cx="151855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2566" y="2955655"/>
            <a:ext cx="176254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Anti-thesis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9539" y="4295385"/>
            <a:ext cx="167912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270024" y="2978505"/>
            <a:ext cx="2063436" cy="535421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00FF"/>
                </a:solidFill>
              </a:rPr>
              <a:t>conflict</a:t>
            </a:r>
            <a:endParaRPr lang="en-US" dirty="0">
              <a:solidFill>
                <a:srgbClr val="66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58817" y="3479955"/>
            <a:ext cx="940905" cy="815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49779" y="3501725"/>
            <a:ext cx="1097979" cy="7936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03787" y="4247953"/>
            <a:ext cx="151855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endParaRPr lang="en-US" sz="3200" dirty="0">
              <a:solidFill>
                <a:srgbClr val="66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8410" y="4309508"/>
            <a:ext cx="176254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Anti-thesis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29209" y="5644923"/>
            <a:ext cx="167912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endParaRPr lang="en-US" sz="2800" dirty="0">
              <a:solidFill>
                <a:srgbClr val="6600FF"/>
              </a:solidFill>
            </a:endParaRPr>
          </a:p>
        </p:txBody>
      </p:sp>
      <p:cxnSp>
        <p:nvCxnSpPr>
          <p:cNvPr id="19" name="Straight Arrow Connector 18"/>
          <p:cNvCxnSpPr>
            <a:stCxn id="5" idx="3"/>
            <a:endCxn id="15" idx="1"/>
          </p:cNvCxnSpPr>
          <p:nvPr/>
        </p:nvCxnSpPr>
        <p:spPr>
          <a:xfrm flipV="1">
            <a:off x="4188663" y="4540341"/>
            <a:ext cx="315124" cy="16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-Right Arrow 23"/>
          <p:cNvSpPr/>
          <p:nvPr/>
        </p:nvSpPr>
        <p:spPr>
          <a:xfrm>
            <a:off x="6022340" y="4412974"/>
            <a:ext cx="1216070" cy="404226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6600FF"/>
                </a:solidFill>
              </a:rPr>
              <a:t>conflict</a:t>
            </a:r>
            <a:endParaRPr lang="en-US" sz="12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বস্তুবাদ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Materialism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প্রয়োগকেই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Materialism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হয়।ঐতিহাসিক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Materialist conception of history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প্রবণতার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জন্ম।বস্তুবাদের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ততবেশী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গতিশীল।ফলে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করেছে,পরিবর্তিত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পরিবর্ধিত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সেহেতু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হচ্ছে।এক্ষেত্রে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(slavery)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0895" y="66261"/>
            <a:ext cx="1851991" cy="649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80"/>
                </a:solidFill>
              </a:rPr>
              <a:t>Feudalism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875722" y="702365"/>
            <a:ext cx="0" cy="5963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477618" y="1325217"/>
            <a:ext cx="377024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477618" y="1311965"/>
            <a:ext cx="9940" cy="6361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47861" y="1325217"/>
            <a:ext cx="0" cy="689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67408" y="1961322"/>
            <a:ext cx="1391478" cy="10071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80"/>
                </a:solidFill>
              </a:rPr>
              <a:t>Serf</a:t>
            </a:r>
          </a:p>
          <a:p>
            <a:pPr algn="ctr"/>
            <a:r>
              <a:rPr lang="en-US" dirty="0" smtClean="0"/>
              <a:t>(Thesis)</a:t>
            </a:r>
            <a:endParaRPr lang="en-US" dirty="0"/>
          </a:p>
        </p:txBody>
      </p:sp>
      <p:sp>
        <p:nvSpPr>
          <p:cNvPr id="14" name="Left-Right Arrow Callout 13"/>
          <p:cNvSpPr/>
          <p:nvPr/>
        </p:nvSpPr>
        <p:spPr>
          <a:xfrm>
            <a:off x="2358886" y="2146851"/>
            <a:ext cx="2259496" cy="463826"/>
          </a:xfrm>
          <a:prstGeom prst="leftRight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80"/>
                </a:solidFill>
              </a:rPr>
              <a:t>conflict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18381" y="1961321"/>
            <a:ext cx="2246246" cy="7288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</a:rPr>
              <a:t>Lord/feudalism</a:t>
            </a:r>
          </a:p>
          <a:p>
            <a:pPr algn="ctr"/>
            <a:r>
              <a:rPr lang="en-US" dirty="0" smtClean="0"/>
              <a:t>(anti-thesis)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664226" y="2690190"/>
            <a:ext cx="954155" cy="9011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98642" y="2968487"/>
            <a:ext cx="1265584" cy="6361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663687" y="3604590"/>
            <a:ext cx="1954695" cy="7288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80"/>
                </a:solidFill>
              </a:rPr>
              <a:t>Capitalism</a:t>
            </a:r>
          </a:p>
          <a:p>
            <a:pPr algn="ctr"/>
            <a:r>
              <a:rPr lang="en-US" dirty="0" smtClean="0"/>
              <a:t>(Synthesis)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 flipV="1">
            <a:off x="4618382" y="3969025"/>
            <a:ext cx="26504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83427" y="3604590"/>
            <a:ext cx="1358347" cy="7288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80"/>
                </a:solidFill>
              </a:rPr>
              <a:t>Capitalist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580245" y="3617842"/>
            <a:ext cx="1470989" cy="7288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800080"/>
                </a:solidFill>
              </a:rPr>
              <a:t>Proletariet</a:t>
            </a:r>
            <a:endParaRPr lang="en-US" dirty="0"/>
          </a:p>
        </p:txBody>
      </p:sp>
      <p:sp>
        <p:nvSpPr>
          <p:cNvPr id="31" name="Left-Right Arrow Callout 30"/>
          <p:cNvSpPr/>
          <p:nvPr/>
        </p:nvSpPr>
        <p:spPr>
          <a:xfrm>
            <a:off x="6241773" y="3723860"/>
            <a:ext cx="1431237" cy="596349"/>
          </a:xfrm>
          <a:prstGeom prst="leftRight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800080"/>
                </a:solidFill>
              </a:rPr>
              <a:t>conflict</a:t>
            </a:r>
            <a:endParaRPr lang="en-US" sz="1000" dirty="0">
              <a:solidFill>
                <a:srgbClr val="80008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864627" y="4320209"/>
            <a:ext cx="715618" cy="609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202021" y="4320209"/>
            <a:ext cx="689112" cy="609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980043" y="4969566"/>
            <a:ext cx="1954695" cy="7288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80"/>
                </a:solidFill>
              </a:rPr>
              <a:t>Socialism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66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শ্রম,শ্রম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না।তখন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নিহিত।মার্কসের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চলে।কার্ল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করেন।যথাঃ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Primitive Society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2400" dirty="0" smtClean="0"/>
              <a:t>২)</a:t>
            </a:r>
            <a:r>
              <a:rPr lang="en-US" sz="2400" dirty="0" err="1" smtClean="0"/>
              <a:t>দাস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নির্ভর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Slavery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dirty="0" smtClean="0"/>
              <a:t>৩)</a:t>
            </a:r>
            <a:r>
              <a:rPr lang="en-US" sz="2400" dirty="0" err="1" smtClean="0"/>
              <a:t>সামন্তবাদী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Feudalism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dirty="0" smtClean="0"/>
              <a:t>৪)</a:t>
            </a:r>
            <a:r>
              <a:rPr lang="en-US" sz="2400" dirty="0" err="1" smtClean="0"/>
              <a:t>পুঁজিবাদী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</a:t>
            </a:r>
            <a:r>
              <a:rPr lang="en-US" sz="2400" dirty="0" smtClean="0"/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Capitalism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dirty="0" smtClean="0"/>
              <a:t>৫) </a:t>
            </a:r>
            <a:r>
              <a:rPr lang="en-US" sz="2400" dirty="0" err="1" smtClean="0"/>
              <a:t>সমাজতান্ত্রিক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Socialism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dirty="0" smtClean="0"/>
              <a:t>৬) </a:t>
            </a:r>
            <a:r>
              <a:rPr lang="en-US" sz="2400" dirty="0" err="1" smtClean="0"/>
              <a:t>সাম্যবাদ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Communism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52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583" y="-1"/>
            <a:ext cx="2544418" cy="3074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544418" cy="3061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6" y="1073426"/>
            <a:ext cx="1948066" cy="20010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0" y="3061252"/>
            <a:ext cx="9144000" cy="365760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lnSpc>
                <a:spcPct val="150000"/>
              </a:lnSpc>
            </a:pP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এনামুল হক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কাকনহাট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>
              <a:lnSpc>
                <a:spcPct val="150000"/>
              </a:lnSpc>
            </a:pP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মোবাইলঃ০১৭১৫০৪১৭৯৭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44417" y="116821"/>
            <a:ext cx="405516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0" algn="ctr"/>
            <a:r>
              <a:rPr lang="bn-IN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কনটেন্ট প্রস্তুতকারী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591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class and class struggle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8667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সমাজচিন্তার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মতবাদসমুহ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struggle theory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অন্যতম।মার্কসের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সম্পর্কযুক্ত।তাঁর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সুদূরপ্রসারী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১৮৪৮সালে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Manifesto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)”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ধরেন।তিনি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মতে,মানব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স্বার্থবিরোধী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বিবাদমান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বিভক্ত।একটি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সর্বহারা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শ্রেণি।এতে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কেন্দ্রীভূত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প্রভূত্ব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10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কারিগর,কখনো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মানুষ,কখনো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ভূস্বামী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ভূমিদাস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গিল্ড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মাস্টার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কারিগর।এক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নিপীড়িত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নিপীড়ক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প্রত্যয়টিকে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পারেঃ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3374" y="2704725"/>
            <a:ext cx="1219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en-US" sz="2800" dirty="0"/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>
            <a:off x="4412974" y="3227945"/>
            <a:ext cx="0" cy="4033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46781" y="3631278"/>
            <a:ext cx="240527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53408" y="3631278"/>
            <a:ext cx="0" cy="4033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38800" y="3595263"/>
            <a:ext cx="0" cy="4033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8017" y="4034612"/>
            <a:ext cx="26769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Non-Basic class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83296" y="4034612"/>
            <a:ext cx="19546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class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30354" y="5311489"/>
            <a:ext cx="22893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Owning class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803374" y="5213814"/>
            <a:ext cx="29983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Non-owning class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53408" y="4557832"/>
            <a:ext cx="0" cy="4033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49416" y="4961165"/>
            <a:ext cx="0" cy="2526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83296" y="4983498"/>
            <a:ext cx="0" cy="3279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83296" y="4961164"/>
            <a:ext cx="227274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35357" y="2184278"/>
            <a:ext cx="271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মার্কসের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শ্রেণি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বিভাগ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12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class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class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Owning class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Non-owning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আছে,তাদেরকে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Non-Basic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বলে।মার্কস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Non-Basic class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করেছেন।যথাঃ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itself: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সর্বহারা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সচেতনহীণ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শ্রেণি।যাদের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রকম।এ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অন্তর্দ্বন্দ্ব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itself: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ঘটানোর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অনুকূল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36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3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উদ্বত্ত</a:t>
            </a:r>
            <a:r>
              <a:rPr lang="en-US" sz="3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3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of Surplus Value</a:t>
            </a:r>
            <a:r>
              <a:rPr lang="en-US" sz="3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  <a:p>
            <a:pPr algn="just"/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মূল্যতত্ত্ব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প্রতিষ্ঠিত।এই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উদ্বৃত্তমূল্যকে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করতেন।মার্কস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পুঁজবাদী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দিয়েছেন।মার্কসের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উদ্বৃত্তমূল্য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মূলকথা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মতে,অন্যান্য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শ্রমশক্তিও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দ্বিবিধ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মূল্য;যথাঃ-বিনিময়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(Exchange v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alue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(Use 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alue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(Exchange v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alue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বাজারজাত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পুঁজিপতিরা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(Use v</a:t>
            </a:r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alue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বলেন,এক্ষেত্রে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দ্রব্যমূল্যের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মূল্য।অর্থা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পারিশ্রমিক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ফল।মজুরিতে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পারিশ্রমিকহীন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অনুপার্জিত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উৎস।এ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উদ্বৃত্তমূল্য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মুনাফা।এভাবে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পুঁজিপতি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আত্নসা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তোলে।মার্কস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বলেছেন।কারণ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পুঁজিপতিরা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শ্রমিকের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পুরোমূল্য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না।এভাবে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সর্বহারার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একনায়কত্ত্বঃ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বুর্জোয়া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পুঁজিপতি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সর্বহারা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পেয়েছেন।তিনি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করেন,আধুনিক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পুঁজিপতি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সর্বহারা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বিপ্লবের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রাষ্ট্রক্ষমতা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বুর্জোয়া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সর্বহারা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একনায়কত্ব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করবে।এর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সমাজতান্ত্রিক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ধ্বংসপ্রাপ্ত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ধনতান্ত্রিক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সমাজ।কার্ল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নয়।ঐতিহাসিক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প্রয়োজনীয়তারই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অভিব্যক্তি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35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4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Withering away of state</a:t>
            </a:r>
            <a:r>
              <a:rPr lang="en-US" sz="4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সমাজতান্ত্রিক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কায়েমের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বিলোপ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সম্পুর্ণ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সমাজতান্ত্রিক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হবে।সাম্যবাদী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অবলুপ্তি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ঘটবে।কারণ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ধণীক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53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694" y="0"/>
            <a:ext cx="685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Figure:Karl</a:t>
            </a:r>
            <a:r>
              <a:rPr lang="en-US" sz="2400" dirty="0" smtClean="0"/>
              <a:t> Marx’s Model of Class Struggle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21495" y="475557"/>
            <a:ext cx="20938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সমাজব্যবস্থা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44751" y="1143005"/>
            <a:ext cx="461837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আদিম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সাম্যবাদী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সমাজ</a:t>
            </a:r>
            <a:r>
              <a:rPr lang="en-US" sz="2000" dirty="0" smtClean="0"/>
              <a:t>(</a:t>
            </a:r>
            <a:r>
              <a:rPr lang="en-US" sz="2000" dirty="0" err="1" smtClean="0"/>
              <a:t>শ্রেণিহীন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সমাজ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68417" y="875667"/>
            <a:ext cx="0" cy="3202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0883" y="1705024"/>
            <a:ext cx="20938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দাস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প্রথা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67805" y="1544918"/>
            <a:ext cx="0" cy="3202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-Right Arrow Callout 10"/>
          <p:cNvSpPr/>
          <p:nvPr/>
        </p:nvSpPr>
        <p:spPr>
          <a:xfrm>
            <a:off x="3405807" y="2396261"/>
            <a:ext cx="1808920" cy="400110"/>
          </a:xfrm>
          <a:prstGeom prst="leftRight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দ্বন্দ্ব</a:t>
            </a:r>
            <a:endParaRPr lang="en-US" dirty="0"/>
          </a:p>
        </p:txBody>
      </p:sp>
      <p:cxnSp>
        <p:nvCxnSpPr>
          <p:cNvPr id="13" name="Straight Connector 12"/>
          <p:cNvCxnSpPr>
            <a:stCxn id="8" idx="1"/>
          </p:cNvCxnSpPr>
          <p:nvPr/>
        </p:nvCxnSpPr>
        <p:spPr>
          <a:xfrm flipH="1">
            <a:off x="2630553" y="1905079"/>
            <a:ext cx="490330" cy="12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70311" y="1911176"/>
            <a:ext cx="0" cy="481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44751" y="2396261"/>
            <a:ext cx="14610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দাস</a:t>
            </a:r>
            <a:r>
              <a:rPr lang="en-US" dirty="0" smtClean="0"/>
              <a:t> </a:t>
            </a:r>
            <a:r>
              <a:rPr lang="en-US" dirty="0" err="1" smtClean="0"/>
              <a:t>মালিক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14727" y="2396261"/>
            <a:ext cx="94090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দাস</a:t>
            </a:r>
            <a:endParaRPr lang="en-US" sz="2000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221354" y="1896275"/>
            <a:ext cx="490330" cy="12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5" idx="0"/>
          </p:cNvCxnSpPr>
          <p:nvPr/>
        </p:nvCxnSpPr>
        <p:spPr>
          <a:xfrm>
            <a:off x="5678551" y="1911176"/>
            <a:ext cx="6629" cy="4850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07019" y="3060810"/>
            <a:ext cx="20938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সামন্তবাদ</a:t>
            </a:r>
            <a:endParaRPr lang="en-US" sz="2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310267" y="2765593"/>
            <a:ext cx="0" cy="3202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-Right Arrow Callout 30"/>
          <p:cNvSpPr/>
          <p:nvPr/>
        </p:nvSpPr>
        <p:spPr>
          <a:xfrm>
            <a:off x="3491943" y="3752047"/>
            <a:ext cx="1808920" cy="400110"/>
          </a:xfrm>
          <a:prstGeom prst="leftRight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দ্বন্দ্ব</a:t>
            </a:r>
            <a:endParaRPr lang="en-US" dirty="0"/>
          </a:p>
        </p:txBody>
      </p:sp>
      <p:cxnSp>
        <p:nvCxnSpPr>
          <p:cNvPr id="32" name="Straight Connector 31"/>
          <p:cNvCxnSpPr>
            <a:stCxn id="29" idx="1"/>
          </p:cNvCxnSpPr>
          <p:nvPr/>
        </p:nvCxnSpPr>
        <p:spPr>
          <a:xfrm flipH="1">
            <a:off x="2716689" y="3260865"/>
            <a:ext cx="490330" cy="12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716689" y="3241406"/>
            <a:ext cx="26506" cy="5106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44751" y="3752047"/>
            <a:ext cx="15471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সামন্ত</a:t>
            </a:r>
            <a:r>
              <a:rPr lang="en-US" dirty="0" smtClean="0"/>
              <a:t> </a:t>
            </a:r>
            <a:r>
              <a:rPr lang="en-US" dirty="0" err="1" smtClean="0"/>
              <a:t>প্রভূ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300863" y="3752047"/>
            <a:ext cx="126226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ভূমিদাস</a:t>
            </a:r>
            <a:endParaRPr lang="en-US" sz="2000" dirty="0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307490" y="3252061"/>
            <a:ext cx="490330" cy="12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764687" y="3266962"/>
            <a:ext cx="33133" cy="5018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13646" y="4462743"/>
            <a:ext cx="20938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পুঁজিবাদ</a:t>
            </a:r>
            <a:endParaRPr lang="en-US" sz="20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426217" y="4152157"/>
            <a:ext cx="0" cy="3202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-Right Arrow Callout 39"/>
          <p:cNvSpPr/>
          <p:nvPr/>
        </p:nvSpPr>
        <p:spPr>
          <a:xfrm>
            <a:off x="3505198" y="5056595"/>
            <a:ext cx="1808920" cy="400110"/>
          </a:xfrm>
          <a:prstGeom prst="leftRight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দ্বন্দ্ব</a:t>
            </a:r>
            <a:endParaRPr lang="en-US" dirty="0"/>
          </a:p>
        </p:txBody>
      </p:sp>
      <p:cxnSp>
        <p:nvCxnSpPr>
          <p:cNvPr id="41" name="Straight Connector 40"/>
          <p:cNvCxnSpPr>
            <a:stCxn id="38" idx="1"/>
          </p:cNvCxnSpPr>
          <p:nvPr/>
        </p:nvCxnSpPr>
        <p:spPr>
          <a:xfrm flipH="1">
            <a:off x="2796205" y="4662798"/>
            <a:ext cx="4174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809457" y="4662798"/>
            <a:ext cx="2" cy="4911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44750" y="5099970"/>
            <a:ext cx="15935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শিল্পপতি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314118" y="5101767"/>
            <a:ext cx="124901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শ্রমিক</a:t>
            </a:r>
            <a:endParaRPr lang="en-US" sz="2000" dirty="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294230" y="4640873"/>
            <a:ext cx="490330" cy="121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711684" y="4640047"/>
            <a:ext cx="9932" cy="5139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263345" y="5680079"/>
            <a:ext cx="20938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সমাজতন্ত্র</a:t>
            </a:r>
            <a:endParaRPr lang="en-US" sz="2000" dirty="0"/>
          </a:p>
        </p:txBody>
      </p:sp>
      <p:cxnSp>
        <p:nvCxnSpPr>
          <p:cNvPr id="48" name="Straight Arrow Connector 47"/>
          <p:cNvCxnSpPr>
            <a:stCxn id="40" idx="2"/>
          </p:cNvCxnSpPr>
          <p:nvPr/>
        </p:nvCxnSpPr>
        <p:spPr>
          <a:xfrm flipH="1">
            <a:off x="4396403" y="5456705"/>
            <a:ext cx="13255" cy="247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07019" y="6258391"/>
            <a:ext cx="20938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সাম্যবাদ</a:t>
            </a:r>
            <a:endParaRPr lang="en-US" sz="2000" dirty="0"/>
          </a:p>
        </p:txBody>
      </p:sp>
      <p:cxnSp>
        <p:nvCxnSpPr>
          <p:cNvPr id="73" name="Straight Arrow Connector 72"/>
          <p:cNvCxnSpPr>
            <a:stCxn id="47" idx="2"/>
          </p:cNvCxnSpPr>
          <p:nvPr/>
        </p:nvCxnSpPr>
        <p:spPr>
          <a:xfrm>
            <a:off x="4310267" y="6080189"/>
            <a:ext cx="3311" cy="2492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১)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পান।কিন্তু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২)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সদস্যগণ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বিক্ষুব্ধ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নায্য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হতাশার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নায্য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চাওয়া-পাওয়া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না।তখন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করে।এভাবে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তত্ত্বানুসারে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প্রলেতারিয়েট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সশস্ত্রবিপ্লব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বুর্জোয়া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সর্বহারা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একনায়কত্ব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করবে।তাতে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গন্ডিতে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কালোত্তীর্ণ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মার্কসবাদকে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97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বিচ্ছিন্নতাবোধ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 of Alienation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</a:p>
          <a:p>
            <a:pPr algn="just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সমাজ-মনস্তাত্ত্বিক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অস্তিত্বের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করে।সমাজতাত্ত্বিক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সমাজতাত্ত্বিক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বিচ্ছিন্নতাবোধ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করেছেন।প্রথমটি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Entausserung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হওয়া।দ্বিতীয়টি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Entfremden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”যার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হওয়া।মার্কসের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মতে,বিচ্ছিন্নতাবোধ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নয়,বরং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হয়।সুতরাং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পটভূমিরূপে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84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0" y="0"/>
            <a:ext cx="9144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E.Fromm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মতে,বিচ্ছিন্নতা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ভেবে,বহিস্থ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Melvin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Seeman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করেন।যেমনঃ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কর্তৃত্বহীনতাঃ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অর্থহীনতাঃ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আদর্শহীনতাঃ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লক্ষার্জনের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সম্পর্কহীনতাঃ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</a:t>
            </a:r>
            <a:r>
              <a:rPr lang="en-US" sz="32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আত্ন-সংযোগহীনতাঃ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আত্মসন্তুষ্টিমূলক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আচরণকর্ম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32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5474" y="292145"/>
            <a:ext cx="5782235" cy="1269192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5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672" y="2015913"/>
            <a:ext cx="8297838" cy="4176214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শ্রেনীঃ- একাদশ-দ্বাদশ</a:t>
            </a:r>
            <a:endParaRPr lang="bn-IN" sz="4050" b="1" dirty="0">
              <a:ln/>
              <a:solidFill>
                <a:srgbClr val="2308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4050" b="1" dirty="0" smtClean="0">
                <a:ln/>
                <a:solidFill>
                  <a:srgbClr val="F42A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সমাজবিজ্ঞান</a:t>
            </a:r>
            <a:r>
              <a:rPr lang="en-US" sz="4050" b="1" dirty="0" smtClean="0">
                <a:ln/>
                <a:solidFill>
                  <a:srgbClr val="F42A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(1</a:t>
            </a:r>
            <a:r>
              <a:rPr lang="bn-IN" sz="4050" b="1" dirty="0" smtClean="0">
                <a:ln/>
                <a:solidFill>
                  <a:srgbClr val="F42A9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পত্র)</a:t>
            </a:r>
            <a:endParaRPr lang="bn-IN" sz="4050" b="1" dirty="0">
              <a:ln/>
              <a:solidFill>
                <a:srgbClr val="F42A9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5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5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5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4050" dirty="0" err="1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4050" dirty="0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পথিকৃ</a:t>
            </a:r>
            <a:r>
              <a:rPr lang="en-US" sz="4050" dirty="0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50" dirty="0" err="1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050" dirty="0" smtClean="0">
                <a:ln/>
                <a:solidFill>
                  <a:srgbClr val="CC3C5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4050" b="1" dirty="0">
              <a:ln/>
              <a:solidFill>
                <a:srgbClr val="CC3C5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 </a:t>
            </a:r>
            <a:r>
              <a:rPr lang="en-US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50" b="1" dirty="0" smtClean="0">
                <a:ln/>
                <a:solidFill>
                  <a:srgbClr val="2308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২</a:t>
            </a:r>
            <a:endParaRPr lang="bn-IN" sz="4050" dirty="0">
              <a:ln/>
              <a:solidFill>
                <a:srgbClr val="2308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 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05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০/২০১৭ </a:t>
            </a:r>
            <a:r>
              <a:rPr lang="bn-IN" sz="405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5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56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বিচ্ছিন্নতাবোধের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বলেছেন।যেমনঃ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pPr algn="just"/>
            <a:r>
              <a:rPr lang="en-US" sz="2400" dirty="0"/>
              <a:t>	</a:t>
            </a:r>
            <a:r>
              <a:rPr lang="en-US" sz="3200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শ্রমবিভাজনঃ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শ্রমবিভক্তির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শ্রমবিভক্তি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না,বরং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শ্রমবিভক্তির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করে।শ্রমবিভাজনের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করা।অতীতে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শ্রমবিভাজনের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পারদর্শিতা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থাকে।যেমন-একটি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পারদর্শিতা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করে,সম্পূর্ণ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আয়ত্বে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না।ধরা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যাক-যে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গোড়ালি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পারে।আধুনিক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কর্মনিশ্চয়তা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চাকুরি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পারে।চাকুরি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চ্যুতির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পারদর্শি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নয়।আবার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নয়।একথা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শ্রমবিভক্তির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হচ্ছে।কিন্তু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করে,তাদের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না।মালিক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শ্রমবিভাজনের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বিচ্ছিন্নতাবোধ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59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</a:t>
            </a:r>
            <a:r>
              <a:rPr lang="en-US" sz="3600" dirty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উদ্বৃত্তমূল্য</a:t>
            </a:r>
            <a:r>
              <a:rPr lang="en-US" sz="36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আত্নসাৎঃ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মতে,শ্রমিক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না।শ্রমিকের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দ্রব্যমূল্যের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পুঁজিপতি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আত্নসা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করে।শ্রমিক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ব্যবধানকে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উদ্বৃত্তমূল্য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করে।এটা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শোষণ।এর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ক্রমশঃ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Alienation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বঞ্চনার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ফেলে।ফলে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সঙ্গে,সমাজের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সঙ্গে,শ্রমিক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একাত্ম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পারেনা;তখনি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বিচ্ছিন্নতাবোধ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  <a:p>
            <a:pPr algn="just"/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0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ক্ষমতাহীনতাঃ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ক্ষমতাহীনতার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কারণেও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যায়।ধনতান্ত্রিক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ব্যক্তিমালিকানার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করে।কি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কতটাকা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হবে,বাজারে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সরবারাহ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হয়।এককথায়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প্রক্রিয়াটাই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হয়।কারণ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পূঁজিবাদী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হয়,ভোগের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নয়।বাজারে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হয়।অর্থনৈতিক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দামও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পায়।উৎপাদন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না।মালিক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স্বার্থবিরোধি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শ্রমিকরা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22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শ্রমবিভক্তি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উদ্বৃত্তমূল্য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ক্ষমতাহীনতার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না,উৎপাদিত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হচ্ছে।শ্রমিক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নয়।কেননা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হচ্ছে।একজন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মুহূর্তে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মুহূর্তে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থাকেনা।শ্রমিক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ভাগ্যের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না।মালিক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নেই।এ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বাধ্যতামূলক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(Force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labour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হয়েছে।এ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সহকর্মীদের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হয়।সেই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স্বাধীণভাবে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না।পশুসুলভ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পরাধীনভাবে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বিচ্ছিন্নতাবোধ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i.মানুষ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না।এটা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প্রবৃত্তি।এই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ঘটিয়েছে।এখানে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না;মানসিক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ঘটেছে।এই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ii.শ্রমবিভাজনের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iii.মানুষের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বহিঃপ্রকাশ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iv.বর্তমানে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নেই।যার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একঘেঁয়েমির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গুটিয়ে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পরিশেষে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যে,কার্ল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শিল্পোৎপাদনের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সুক্ষ্ম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শ্রমবিভাগ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অসমবিন্যাস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পূর্ণবাস্তবায়নের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প্রচ্ছন্ন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পূর্ণবিকাশে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করে।তাই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বিচ্ছিন্নতাবোধকে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অনুষঙ্গ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দেখেছেন।মার্কসের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মতে,বিচ্ছিন্নতাবোধ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ধনতান্ত্রিক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উদ্ভূত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ধনতান্ত্রিক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বিচ্ছিন্নতাবোধের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অবলুপ্তি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সাম্যনীতির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ধর্মনিরপেক্ষ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174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নিয়ন্ত্রণবাদ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Determinism):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বস্তুতান্ত্রিক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Determinism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সম্পর্কযুক্ত।মার্কস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উৎপাদনকেই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করেন।মানব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কারণ।তিনি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structure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অধিকাঠামো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Supper structure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গঠিত।আর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আইনগত,রাজনৈতিক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প্রতিষ্ঠান,দর্শন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উপরিকাঠামো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গঠিত।মার্কসের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মৌলকাঠামো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উপকরনগুলো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প্রাধান্যলাভ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তদানুযায়ী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জীবনব্যবস্থার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গতি-প্রকৃতি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যেমনঃ-ঊনবিংশ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শতাব্দীর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প্রথমার্ধে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শিল্পবিপ্লবের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পুঁজিপতিদের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পুঁজিপতি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সর্বহারা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পড়ে।শ্রেণি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শ্রেণিহীন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শোষণহীন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৮)</a:t>
            </a:r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of religion</a:t>
            </a:r>
            <a:r>
              <a:rPr lang="en-US" sz="40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ধর্মকেও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সমালোচনার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দেখেছেন।তবে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নি।তিনি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যে,শাসকবর্গ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দোহাই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করেন,ধর্ম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আফিমের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আচ্ছন্ন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10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557" y="0"/>
            <a:ext cx="5393634" cy="170953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36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6600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3191" y="1247865"/>
            <a:ext cx="1464365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১৫ </a:t>
            </a:r>
            <a:r>
              <a:rPr lang="en-US" sz="2400" dirty="0" err="1" smtClean="0"/>
              <a:t>মিনিট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6626" y="2357229"/>
            <a:ext cx="1470991" cy="132343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CC"/>
                </a:solidFill>
              </a:rPr>
              <a:t>নীল</a:t>
            </a:r>
            <a:endParaRPr lang="en-US" sz="4000" dirty="0" smtClean="0">
              <a:solidFill>
                <a:srgbClr val="0000CC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0000CC"/>
                </a:solidFill>
              </a:rPr>
              <a:t>দল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51309"/>
            <a:ext cx="1464365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</a:rPr>
              <a:t>সবুজ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দল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6886" y="2357230"/>
            <a:ext cx="754711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96886" y="4135974"/>
            <a:ext cx="754711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মতে,শ্রেণি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57728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4574" y="0"/>
            <a:ext cx="4969565" cy="1364974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60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9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9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990099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90730" y="1007166"/>
            <a:ext cx="153725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০৫ </a:t>
            </a:r>
            <a:r>
              <a:rPr lang="en-US" sz="2400" dirty="0" err="1" smtClean="0"/>
              <a:t>মিনিট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934818"/>
            <a:ext cx="9157252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১। “</a:t>
            </a:r>
            <a:r>
              <a:rPr lang="en-US" sz="2000" dirty="0" err="1" smtClean="0"/>
              <a:t>সমগ্র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মানব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সমাজের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ইতিহাস</a:t>
            </a:r>
            <a:r>
              <a:rPr lang="en-US" sz="2000" dirty="0" smtClean="0"/>
              <a:t> </a:t>
            </a:r>
            <a:r>
              <a:rPr lang="en-US" sz="2000" dirty="0" err="1" smtClean="0"/>
              <a:t>হলো</a:t>
            </a:r>
            <a:r>
              <a:rPr lang="en-US" sz="2000" dirty="0" smtClean="0"/>
              <a:t> </a:t>
            </a:r>
            <a:r>
              <a:rPr lang="en-US" sz="2000" dirty="0" err="1" smtClean="0"/>
              <a:t>শ্রেণি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সংগ্রামের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ইতিহাস</a:t>
            </a:r>
            <a:r>
              <a:rPr lang="en-US" sz="2000" dirty="0" smtClean="0"/>
              <a:t>”-</a:t>
            </a:r>
            <a:r>
              <a:rPr lang="en-US" sz="2000" dirty="0" err="1" smtClean="0"/>
              <a:t>উক্তিটি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</a:t>
            </a:r>
            <a:r>
              <a:rPr lang="en-US" sz="20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ক) </a:t>
            </a:r>
            <a:r>
              <a:rPr lang="en-US" sz="2000" dirty="0" err="1" smtClean="0"/>
              <a:t>ম্যাকস</a:t>
            </a:r>
            <a:r>
              <a:rPr lang="en-US" sz="2000" dirty="0" smtClean="0"/>
              <a:t> </a:t>
            </a:r>
            <a:r>
              <a:rPr lang="en-US" sz="2000" dirty="0" err="1" smtClean="0"/>
              <a:t>ওয়েবার</a:t>
            </a:r>
            <a:r>
              <a:rPr lang="en-US" sz="2000" dirty="0" smtClean="0"/>
              <a:t>		খ) </a:t>
            </a:r>
            <a:r>
              <a:rPr lang="en-US" sz="2000" dirty="0" err="1" smtClean="0"/>
              <a:t>অগাষ্ট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কোঁ</a:t>
            </a:r>
            <a:r>
              <a:rPr lang="en-US" sz="2000" dirty="0" smtClean="0"/>
              <a:t>ৎ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গ) </a:t>
            </a:r>
            <a:r>
              <a:rPr lang="en-US" sz="2000" dirty="0" err="1" smtClean="0"/>
              <a:t>কার্ল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মার্কস</a:t>
            </a:r>
            <a:r>
              <a:rPr lang="en-US" sz="2000" dirty="0" smtClean="0"/>
              <a:t>			ঘ) </a:t>
            </a:r>
            <a:r>
              <a:rPr lang="en-US" sz="2000" dirty="0" err="1" smtClean="0"/>
              <a:t>এমিল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ডুর্খীম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২।শ্রেণি </a:t>
            </a:r>
            <a:r>
              <a:rPr lang="en-US" sz="2000" dirty="0" err="1" smtClean="0"/>
              <a:t>সংগ্রাম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তত্ত্বটি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প্রদান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করেন</a:t>
            </a:r>
            <a:r>
              <a:rPr lang="en-US" sz="20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ক) </a:t>
            </a:r>
            <a:r>
              <a:rPr lang="en-US" sz="2000" dirty="0" err="1" smtClean="0"/>
              <a:t>কার্ল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মার্কস</a:t>
            </a:r>
            <a:r>
              <a:rPr lang="en-US" sz="2000" dirty="0" smtClean="0"/>
              <a:t> 			খ) </a:t>
            </a:r>
            <a:r>
              <a:rPr lang="en-US" sz="2000" dirty="0" err="1" smtClean="0"/>
              <a:t>হার্বার্ট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স্পেনসার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গ) </a:t>
            </a:r>
            <a:r>
              <a:rPr lang="en-US" sz="2000" dirty="0" err="1" smtClean="0"/>
              <a:t>ম্যাকস</a:t>
            </a:r>
            <a:r>
              <a:rPr lang="en-US" sz="2000" dirty="0" smtClean="0"/>
              <a:t> </a:t>
            </a:r>
            <a:r>
              <a:rPr lang="en-US" sz="2000" dirty="0" err="1" smtClean="0"/>
              <a:t>ওয়েবার</a:t>
            </a:r>
            <a:r>
              <a:rPr lang="en-US" sz="2000" dirty="0" smtClean="0"/>
              <a:t>		ঘ) </a:t>
            </a:r>
            <a:r>
              <a:rPr lang="en-US" sz="2000" dirty="0" err="1" smtClean="0"/>
              <a:t>ইবনে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খালদুন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৩।দ্বান্দ্বিক </a:t>
            </a:r>
            <a:r>
              <a:rPr lang="en-US" sz="2000" dirty="0" err="1" smtClean="0"/>
              <a:t>বস্তুবাদের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মূল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তাৎপর্য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কী</a:t>
            </a:r>
            <a:r>
              <a:rPr lang="en-US" sz="20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ক) </a:t>
            </a:r>
            <a:r>
              <a:rPr lang="en-US" sz="2000" dirty="0" err="1" smtClean="0"/>
              <a:t>সমাজের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মধ্যে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নিয়ত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দ্বন্দ্ব</a:t>
            </a:r>
            <a:r>
              <a:rPr lang="en-US" sz="2000" dirty="0" smtClean="0"/>
              <a:t>	খ) </a:t>
            </a:r>
            <a:r>
              <a:rPr lang="en-US" sz="2000" dirty="0" err="1" smtClean="0"/>
              <a:t>ব্যক্তি</a:t>
            </a:r>
            <a:r>
              <a:rPr lang="en-US" sz="2000" dirty="0" smtClean="0"/>
              <a:t> ও </a:t>
            </a:r>
            <a:r>
              <a:rPr lang="en-US" sz="2000" dirty="0" err="1" smtClean="0"/>
              <a:t>পারিবারিক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অশান্তি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গ) </a:t>
            </a:r>
            <a:r>
              <a:rPr lang="en-US" sz="2000" dirty="0" err="1" smtClean="0"/>
              <a:t>বস্তুর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মধ্যে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নিয়ত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দ্বন্দ্ব</a:t>
            </a:r>
            <a:r>
              <a:rPr lang="en-US" sz="2000" dirty="0" smtClean="0"/>
              <a:t>		ঘ) </a:t>
            </a:r>
            <a:r>
              <a:rPr lang="en-US" sz="2000" dirty="0" err="1" smtClean="0"/>
              <a:t>সমাজের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শ্রেণিবিভাজন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6" name="Flowchart: Connector 5"/>
          <p:cNvSpPr/>
          <p:nvPr/>
        </p:nvSpPr>
        <p:spPr>
          <a:xfrm>
            <a:off x="967409" y="2994991"/>
            <a:ext cx="331304" cy="291548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967409" y="3925515"/>
            <a:ext cx="331304" cy="291548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954157" y="5744817"/>
            <a:ext cx="331304" cy="291548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ঘটনাসমুহ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খ)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ঘ)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৫।কোন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খ)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হার্বার্ট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স্পেনসার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ঘ)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i.আইন-কানুন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ii.রাজনীতি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iii.শিল্পকলা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  খ)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গ) ii ও iii  ঘ)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</a:p>
          <a:p>
            <a:pPr algn="just"/>
            <a:endParaRPr lang="en-US" sz="2000" dirty="0"/>
          </a:p>
        </p:txBody>
      </p:sp>
      <p:sp>
        <p:nvSpPr>
          <p:cNvPr id="3" name="Flowchart: Connector 2"/>
          <p:cNvSpPr/>
          <p:nvPr/>
        </p:nvSpPr>
        <p:spPr>
          <a:xfrm>
            <a:off x="4002156" y="1073426"/>
            <a:ext cx="331304" cy="291548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927652" y="2916430"/>
            <a:ext cx="331304" cy="291548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246783" y="5671930"/>
            <a:ext cx="331304" cy="291548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113" y="251791"/>
            <a:ext cx="5579166" cy="151074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6600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392" y="3074504"/>
            <a:ext cx="904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ঘটে?ব্যাখ্যা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93" r="50187" b="393"/>
          <a:stretch/>
        </p:blipFill>
        <p:spPr>
          <a:xfrm>
            <a:off x="0" y="0"/>
            <a:ext cx="4678017" cy="6838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9"/>
          <a:stretch/>
        </p:blipFill>
        <p:spPr>
          <a:xfrm>
            <a:off x="4678017" y="0"/>
            <a:ext cx="4436413" cy="68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00023 C 0.02031 0.01806 0.00868 0.01296 0.03524 0.01042 C 0.03819 0.00972 0.04149 0.00926 0.04444 0.00833 C 0.046 0.00787 0.04757 0.00695 0.0493 0.00625 C 0.05104 0.00556 0.05295 0.00463 0.05503 0.00417 C 0.06041 0.00255 0.06597 0.00116 0.07152 -1.11111E-6 C 0.07795 -0.00139 0.09097 -0.00324 0.09722 -0.00417 C 0.1 -0.00579 0.10677 -0.01042 0.11024 -0.01042 L 0.53784 -0.0125 C 0.57882 -0.0169 0.55104 -0.01458 0.621 -0.01458 L 0.621 -0.01435 L 0.621 -0.01458 L 0.621 -0.01435 L 0.621 -0.01458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8.33333E-7 0.00023 C -0.03872 0.00764 -0.01476 0.00347 -0.09844 -1.11111E-6 C -0.10087 -0.00023 -0.10313 -0.00162 -0.10538 -0.00208 C -0.10816 -0.00301 -0.11094 -0.0037 -0.11372 -0.00417 L -0.13247 -0.00833 C -0.14184 -0.01412 -0.13472 -0.01018 -0.15469 -0.01458 C -0.1684 -0.01782 -0.16094 -0.0162 -0.17708 -0.01875 L -0.19583 -0.025 C -0.19757 -0.02569 -0.19965 -0.02662 -0.20156 -0.02708 C -0.20538 -0.02801 -0.20938 -0.02847 -0.2132 -0.02917 C -0.21962 -0.03148 -0.22379 -0.03333 -0.2309 -0.03333 L -0.64097 -0.03542 C -0.64288 -0.03611 -0.64479 -0.03704 -0.64688 -0.0375 C -0.64983 -0.03842 -0.65313 -0.03866 -0.65625 -0.03958 C -0.65938 -0.04074 -0.66233 -0.04305 -0.66563 -0.04375 C -0.67049 -0.04514 -0.6757 -0.04514 -0.6809 -0.04583 C -0.68351 -0.04653 -0.68629 -0.04722 -0.68906 -0.04792 C -0.71094 -0.05463 -0.67639 -0.04514 -0.70191 -0.05208 C -0.70451 -0.05301 -0.70747 -0.05347 -0.71007 -0.05417 C -0.7217 -0.05741 -0.71267 -0.05532 -0.72535 -0.05833 L -0.73472 -0.06042 C -0.74271 -0.0625 -0.74722 -0.06366 -0.7559 -0.06667 C -0.75747 -0.06736 -0.75886 -0.06852 -0.76059 -0.06875 C -0.77083 -0.07106 -0.77153 -0.07083 -0.77934 -0.07083 " pathEditMode="relative" rAng="0" ptsTypes="AAA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58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307" y="1261263"/>
            <a:ext cx="781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পথিকৃ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সমাজবিজ্ঞানীর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2046" y="46419"/>
            <a:ext cx="422562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400" b="1" dirty="0"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" y="2360632"/>
            <a:ext cx="2100300" cy="2556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077" y="4983523"/>
            <a:ext cx="2248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(১৩৩২-১৪০৬)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56" y="2360631"/>
            <a:ext cx="1739278" cy="2432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294289" y="4921968"/>
            <a:ext cx="160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হার্বার্ট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স্পেনসার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(১৮২০-১৯০৩)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8229" y="4983523"/>
            <a:ext cx="186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(১৮৬৪-১৯২০)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0" r="20934"/>
          <a:stretch/>
        </p:blipFill>
        <p:spPr>
          <a:xfrm>
            <a:off x="4935361" y="2422393"/>
            <a:ext cx="1982274" cy="2494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659330" y="4983523"/>
            <a:ext cx="1965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অগাস্ট</a:t>
            </a:r>
            <a:r>
              <a:rPr lang="en-US" sz="2400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কোঁত</a:t>
            </a:r>
            <a:r>
              <a:rPr lang="en-US" sz="2400" b="1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(১৭৯৮-১৮৫৭)  </a:t>
            </a:r>
            <a:endParaRPr lang="en-US" sz="2400" b="1" dirty="0"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2" r="16941"/>
          <a:stretch/>
        </p:blipFill>
        <p:spPr>
          <a:xfrm>
            <a:off x="2659330" y="2368265"/>
            <a:ext cx="1965811" cy="2548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634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2783" y="172278"/>
            <a:ext cx="612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আসিব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1270" y="4440466"/>
            <a:ext cx="474146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3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297" y="4863547"/>
            <a:ext cx="2597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(১৮১৮-১৮৮৩)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0" y="1249566"/>
            <a:ext cx="3220278" cy="36139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68505" y="180330"/>
            <a:ext cx="6911788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400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" y="1249567"/>
            <a:ext cx="2899602" cy="36139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7" y="1249567"/>
            <a:ext cx="2544419" cy="361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84" y="0"/>
            <a:ext cx="3723446" cy="34058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84" y="3485736"/>
            <a:ext cx="3723446" cy="3187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106018"/>
            <a:ext cx="4545496" cy="65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159026"/>
            <a:ext cx="7527235" cy="657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lowchart: Decision 2"/>
          <p:cNvSpPr/>
          <p:nvPr/>
        </p:nvSpPr>
        <p:spPr>
          <a:xfrm>
            <a:off x="988764" y="391136"/>
            <a:ext cx="7166472" cy="1689456"/>
          </a:xfrm>
          <a:prstGeom prst="flowChartDecision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bn-IN" sz="5400" b="1" dirty="0" smtClean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5400" b="1" dirty="0">
                <a:ln/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solidFill>
                <a:srgbClr val="FF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435" y="2080592"/>
            <a:ext cx="8415130" cy="3081784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 numCol="1">
            <a:prstTxWarp prst="textSlantDown">
              <a:avLst>
                <a:gd name="adj" fmla="val 70640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মার্ক্স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4" y="384968"/>
            <a:ext cx="1623391" cy="1695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7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569843" y="490330"/>
            <a:ext cx="7964557" cy="1113183"/>
          </a:xfrm>
          <a:prstGeom prst="ribbon">
            <a:avLst>
              <a:gd name="adj1" fmla="val 16667"/>
              <a:gd name="adj2" fmla="val 68094"/>
            </a:avLst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Up">
              <a:avLst>
                <a:gd name="adj" fmla="val 25286"/>
              </a:avLst>
            </a:prstTxWarp>
            <a:noAutofit/>
          </a:bodyPr>
          <a:lstStyle/>
          <a:p>
            <a:pPr algn="ctr"/>
            <a:r>
              <a:rPr lang="b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2551" y="2209111"/>
            <a:ext cx="5460284" cy="46402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শিক্ষার্থীরা...</a:t>
            </a:r>
            <a:endParaRPr lang="en-US" sz="440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-13645" y="2813425"/>
            <a:ext cx="1046921" cy="741012"/>
          </a:xfrm>
          <a:prstGeom prst="rightArrow">
            <a:avLst/>
          </a:prstGeom>
          <a:solidFill>
            <a:srgbClr val="CC3C5B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3276" y="2897546"/>
            <a:ext cx="7728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অগ্রপথিক</a:t>
            </a:r>
            <a:r>
              <a:rPr lang="en-US" sz="28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b="1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-13645" y="4039112"/>
            <a:ext cx="1046921" cy="755651"/>
          </a:xfrm>
          <a:prstGeom prst="rightArrow">
            <a:avLst/>
          </a:prstGeom>
          <a:solidFill>
            <a:srgbClr val="00B05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6920" y="4118271"/>
            <a:ext cx="771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গ্রন্থাবলী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0" y="5253939"/>
            <a:ext cx="1046922" cy="722767"/>
          </a:xfrm>
          <a:prstGeom prst="rightArrow">
            <a:avLst/>
          </a:prstGeom>
          <a:solidFill>
            <a:srgbClr val="FF33CC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৩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922" y="5213425"/>
            <a:ext cx="771494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মূলায়ন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297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411</Words>
  <Application>Microsoft Office PowerPoint</Application>
  <PresentationFormat>On-screen Show (4:3)</PresentationFormat>
  <Paragraphs>204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128</cp:revision>
  <dcterms:created xsi:type="dcterms:W3CDTF">2020-09-14T13:15:38Z</dcterms:created>
  <dcterms:modified xsi:type="dcterms:W3CDTF">2020-09-19T12:22:58Z</dcterms:modified>
</cp:coreProperties>
</file>