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8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7" r:id="rId24"/>
    <p:sldId id="280" r:id="rId25"/>
    <p:sldId id="278" r:id="rId26"/>
    <p:sldId id="279" r:id="rId27"/>
    <p:sldId id="281" r:id="rId28"/>
    <p:sldId id="274" r:id="rId29"/>
    <p:sldId id="275" r:id="rId30"/>
    <p:sldId id="282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CC"/>
    <a:srgbClr val="CC99FF"/>
    <a:srgbClr val="057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D3014-BD7E-405F-BEDE-0E1D37F42FE1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41C0CC18-E326-4224-B6BD-4267FF832406}">
      <dgm:prSet custT="1"/>
      <dgm:spPr>
        <a:solidFill>
          <a:schemeClr val="bg1"/>
        </a:solidFill>
        <a:ln w="19050">
          <a:solidFill>
            <a:srgbClr val="0070C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ছবিগুলো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দেখে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আজকের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পাঠ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সম্পর্কে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বল</a:t>
          </a:r>
          <a:endParaRPr lang="en-US" sz="2400" dirty="0">
            <a:solidFill>
              <a:schemeClr val="tx1"/>
            </a:solidFill>
          </a:endParaRPr>
        </a:p>
      </dgm:t>
    </dgm:pt>
    <dgm:pt modelId="{E9F4BBCC-8762-46E4-9A64-2BAD69623DBF}" type="parTrans" cxnId="{2C0EA6FD-ECC4-417D-A4D6-59E2B2643DFB}">
      <dgm:prSet/>
      <dgm:spPr/>
      <dgm:t>
        <a:bodyPr/>
        <a:lstStyle/>
        <a:p>
          <a:endParaRPr lang="en-US"/>
        </a:p>
      </dgm:t>
    </dgm:pt>
    <dgm:pt modelId="{9F98B29B-AA22-4D2E-A7DC-CA6D4CB96D4F}" type="sibTrans" cxnId="{2C0EA6FD-ECC4-417D-A4D6-59E2B2643DFB}">
      <dgm:prSet/>
      <dgm:spPr/>
      <dgm:t>
        <a:bodyPr/>
        <a:lstStyle/>
        <a:p>
          <a:endParaRPr lang="en-US"/>
        </a:p>
      </dgm:t>
    </dgm:pt>
    <dgm:pt modelId="{1FD286CA-3AC1-4589-9D9F-DEEF43C50887}" type="pres">
      <dgm:prSet presAssocID="{D0DD3014-BD7E-405F-BEDE-0E1D37F42FE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922FB-407B-43F4-9A86-046A946E2636}" type="pres">
      <dgm:prSet presAssocID="{D0DD3014-BD7E-405F-BEDE-0E1D37F42FE1}" presName="arrow" presStyleLbl="bgShp" presStyleIdx="0" presStyleCnt="1" custScaleX="107758"/>
      <dgm:spPr>
        <a:solidFill>
          <a:srgbClr val="CC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gm:spPr>
    </dgm:pt>
    <dgm:pt modelId="{4300106D-EE59-49B3-BE10-59A2FBDA1E16}" type="pres">
      <dgm:prSet presAssocID="{D0DD3014-BD7E-405F-BEDE-0E1D37F42FE1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D7F0AD9-79AC-4BF2-9D6B-94C52039BB59}" type="pres">
      <dgm:prSet presAssocID="{41C0CC18-E326-4224-B6BD-4267FF832406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EA6FD-ECC4-417D-A4D6-59E2B2643DFB}" srcId="{D0DD3014-BD7E-405F-BEDE-0E1D37F42FE1}" destId="{41C0CC18-E326-4224-B6BD-4267FF832406}" srcOrd="0" destOrd="0" parTransId="{E9F4BBCC-8762-46E4-9A64-2BAD69623DBF}" sibTransId="{9F98B29B-AA22-4D2E-A7DC-CA6D4CB96D4F}"/>
    <dgm:cxn modelId="{D18C7B5E-1969-4E7C-8270-0B757C3E6E79}" type="presOf" srcId="{D0DD3014-BD7E-405F-BEDE-0E1D37F42FE1}" destId="{1FD286CA-3AC1-4589-9D9F-DEEF43C50887}" srcOrd="0" destOrd="0" presId="urn:microsoft.com/office/officeart/2005/8/layout/hProcess9"/>
    <dgm:cxn modelId="{3EF0C85A-AED8-4F7E-8419-A636B7A7387C}" type="presOf" srcId="{41C0CC18-E326-4224-B6BD-4267FF832406}" destId="{4D7F0AD9-79AC-4BF2-9D6B-94C52039BB59}" srcOrd="0" destOrd="0" presId="urn:microsoft.com/office/officeart/2005/8/layout/hProcess9"/>
    <dgm:cxn modelId="{B281F6CE-973E-47BB-995B-691FAF70F2C3}" type="presParOf" srcId="{1FD286CA-3AC1-4589-9D9F-DEEF43C50887}" destId="{C57922FB-407B-43F4-9A86-046A946E2636}" srcOrd="0" destOrd="0" presId="urn:microsoft.com/office/officeart/2005/8/layout/hProcess9"/>
    <dgm:cxn modelId="{FA2E34C4-4EDF-4152-B375-A6E8F72231DF}" type="presParOf" srcId="{1FD286CA-3AC1-4589-9D9F-DEEF43C50887}" destId="{4300106D-EE59-49B3-BE10-59A2FBDA1E16}" srcOrd="1" destOrd="0" presId="urn:microsoft.com/office/officeart/2005/8/layout/hProcess9"/>
    <dgm:cxn modelId="{A09668F2-78B4-4EC5-A3E7-18A82F5BDF8C}" type="presParOf" srcId="{4300106D-EE59-49B3-BE10-59A2FBDA1E16}" destId="{4D7F0AD9-79AC-4BF2-9D6B-94C52039BB59}" srcOrd="0" destOrd="0" presId="urn:microsoft.com/office/officeart/2005/8/layout/hProcess9"/>
  </dgm:cxnLst>
  <dgm:bg>
    <a:solidFill>
      <a:srgbClr val="00B050"/>
    </a:solidFill>
    <a:effectLst>
      <a:innerShdw blurRad="63500" dist="50800" dir="54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922FB-407B-43F4-9A86-046A946E2636}">
      <dsp:nvSpPr>
        <dsp:cNvPr id="0" name=""/>
        <dsp:cNvSpPr/>
      </dsp:nvSpPr>
      <dsp:spPr>
        <a:xfrm>
          <a:off x="384308" y="0"/>
          <a:ext cx="8375381" cy="795130"/>
        </a:xfrm>
        <a:prstGeom prst="rightArrow">
          <a:avLst/>
        </a:prstGeom>
        <a:solidFill>
          <a:srgbClr val="CC99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D7F0AD9-79AC-4BF2-9D6B-94C52039BB59}">
      <dsp:nvSpPr>
        <dsp:cNvPr id="0" name=""/>
        <dsp:cNvSpPr/>
      </dsp:nvSpPr>
      <dsp:spPr>
        <a:xfrm>
          <a:off x="1700212" y="0"/>
          <a:ext cx="5743574" cy="795130"/>
        </a:xfrm>
        <a:prstGeom prst="roundRect">
          <a:avLst/>
        </a:prstGeom>
        <a:solidFill>
          <a:schemeClr val="bg1"/>
        </a:solidFill>
        <a:ln w="19050">
          <a:solidFill>
            <a:srgbClr val="0070C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ছবিগুলো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দেখে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আজকের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পাঠ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সম্পর্কে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বল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739027" y="38815"/>
        <a:ext cx="5665944" cy="71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95E4-4A67-4906-BB9E-C621A0EF6B9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BC47-91E7-4D9C-86BC-F8C55C5A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5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95E4-4A67-4906-BB9E-C621A0EF6B9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BC47-91E7-4D9C-86BC-F8C55C5A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95E4-4A67-4906-BB9E-C621A0EF6B9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BC47-91E7-4D9C-86BC-F8C55C5A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6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95E4-4A67-4906-BB9E-C621A0EF6B9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BC47-91E7-4D9C-86BC-F8C55C5A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0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95E4-4A67-4906-BB9E-C621A0EF6B9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BC47-91E7-4D9C-86BC-F8C55C5A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7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95E4-4A67-4906-BB9E-C621A0EF6B9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BC47-91E7-4D9C-86BC-F8C55C5A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8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95E4-4A67-4906-BB9E-C621A0EF6B9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BC47-91E7-4D9C-86BC-F8C55C5A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95E4-4A67-4906-BB9E-C621A0EF6B9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BC47-91E7-4D9C-86BC-F8C55C5A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2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95E4-4A67-4906-BB9E-C621A0EF6B9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BC47-91E7-4D9C-86BC-F8C55C5A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95E4-4A67-4906-BB9E-C621A0EF6B9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BC47-91E7-4D9C-86BC-F8C55C5A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4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95E4-4A67-4906-BB9E-C621A0EF6B9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BC47-91E7-4D9C-86BC-F8C55C5A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8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95E4-4A67-4906-BB9E-C621A0EF6B9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BC47-91E7-4D9C-86BC-F8C55C5A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f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3513" y="251791"/>
            <a:ext cx="593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742122" y="490330"/>
            <a:ext cx="7606748" cy="949172"/>
          </a:xfrm>
          <a:prstGeom prst="ribbon">
            <a:avLst>
              <a:gd name="adj1" fmla="val 16667"/>
              <a:gd name="adj2" fmla="val 68094"/>
            </a:avLst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Up">
              <a:avLst>
                <a:gd name="adj" fmla="val 25286"/>
              </a:avLst>
            </a:prstTxWarp>
            <a:noAutofit/>
          </a:bodyPr>
          <a:lstStyle/>
          <a:p>
            <a:pPr algn="ctr"/>
            <a:r>
              <a:rPr lang="bn-IN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5159" y="1917064"/>
            <a:ext cx="5197569" cy="46402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শিক্ষার্থীরা...</a:t>
            </a:r>
            <a:endParaRPr lang="en-US" sz="440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" y="2522419"/>
            <a:ext cx="1340894" cy="914400"/>
          </a:xfrm>
          <a:prstGeom prst="rightArrow">
            <a:avLst/>
          </a:prstGeom>
          <a:solidFill>
            <a:srgbClr val="CC3C5B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0907" y="2811939"/>
            <a:ext cx="743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অগ্রপথিক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ম্যাকস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3612246"/>
            <a:ext cx="1340895" cy="902743"/>
          </a:xfrm>
          <a:prstGeom prst="rightArrow">
            <a:avLst/>
          </a:prstGeom>
          <a:solidFill>
            <a:srgbClr val="00B05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0895" y="3673331"/>
            <a:ext cx="742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ম্যাকস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গ্রন্থাবলী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9" name="Right Arrow 8"/>
          <p:cNvSpPr/>
          <p:nvPr/>
        </p:nvSpPr>
        <p:spPr>
          <a:xfrm>
            <a:off x="0" y="4863804"/>
            <a:ext cx="1433019" cy="914400"/>
          </a:xfrm>
          <a:prstGeom prst="rightArrow">
            <a:avLst/>
          </a:prstGeom>
          <a:solidFill>
            <a:srgbClr val="FF33CC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৩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3019" y="5020922"/>
            <a:ext cx="7328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ম্যাকস</a:t>
            </a:r>
            <a:r>
              <a:rPr lang="en-US" sz="2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মূলায়ন</a:t>
            </a:r>
            <a:r>
              <a:rPr lang="en-US" sz="2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846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6" y="755374"/>
            <a:ext cx="8097078" cy="511533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12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12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1200" b="1" i="1" u="sng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D6009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2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D6009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12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9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(Max Weber)</a:t>
            </a:r>
          </a:p>
          <a:p>
            <a:pPr algn="just"/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সমাজতাত্ত্বিক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অবিসংবাদিত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কিংবদন্তী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ওয়েবার।তিনি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অর্থনীতিবিদ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ঐতিহাসিক,দার্শনিক,রাষ্ট্রবিজ্ঞানী,প্রাচ্যতত্ত্ববিদ,ধর্ম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ছিলেন।এসব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প্রজ্ঞা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অন্তর্দৃষ্টি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করেছে।তাই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১৮৬৪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২১শে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বার্লিন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এরফুটে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প্রুশিয়ান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হেলেনি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3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কর্মজীবনঃ</a:t>
            </a:r>
            <a:r>
              <a:rPr lang="en-US" sz="36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১৮৮২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জার্মানীর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হেইডেলবার্গ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হন।এ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গোটিনজেন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বার্লিন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১৮৯৪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জার্মানী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ফ্রিবার্গবিশ্ববিদ্যালয়ে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১৮৯৬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হেইডেলবার্গ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হন।পরবর্তী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জার্মানীর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মিউনিখ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অতিবাহিত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ছাপান্ন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4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ওয়েবারের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রচনাবলীঃ</a:t>
            </a:r>
            <a:r>
              <a:rPr lang="en-US" sz="20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Protestant Ethics and the Sprit of Capitalism(1904-5)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2.The City(1912).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3.Economy and Society(1914).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Religion of China(1916).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.The Religion of India(1916-17)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.The Methodology of the Social Science(1903-17)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.Ancient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Judism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(1917)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.General Economic History(1923)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9.The Theory of Social and Economic Organization(1947).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10.Essays on Sociology.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2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65" y="0"/>
            <a:ext cx="9051235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ওয়েবারের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সমুহঃ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8626"/>
            <a:ext cx="914400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১।সামাজিক 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আছে।প্রাকৃতিক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পদ্ধতিসমুহ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মতপার্থক্য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যৌক্তিকতা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জটিল।ফলে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ব্যাপার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ঘটনাবলী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সম্যকভাবে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উপলদ্ধির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ঢালাওভাবে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ব্যার্থতায়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পর্যবসিত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পারে।কারণ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ঘটনাবলীর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ব্যতিরেকে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সাধারণীকরণ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প্রপঞ্চকে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sz="2800" dirty="0" smtClean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নিরপেক্ষতাঃ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সমাজবিজ্ঞানকে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প্রপঞ্চ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(Social phenomena)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উর্ধ্বে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নিরপেক্ষভাবে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বস্তুনিষ্টভাবে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Objectivity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করবেন।কোনরূপ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পক্ষপাতিত্ব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6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অন্তর্দৃষ্টি</a:t>
            </a:r>
            <a:r>
              <a:rPr lang="en-US" sz="36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Verstehen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বিষয়াবলীর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অন্তর্দৃষ্টি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প্রয়োজন।তিনি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অন্তর্দৃষ্টিকে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Verstehen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Verstehen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শব্দ,যার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কাছাকাছি।তাঁর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Verstehen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অন্তর্নিহিত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Verstehen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১)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কি-না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২)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না।এজন্য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Verstehen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ওয়েবারের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Type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অবিহিত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হয়।ওয়েবার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করেন,সামাজিক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কোনভাবেই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নয়।প্রত্যেক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বিমূর্ত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নেয়।কিন্তু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প্রপঞ্চ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phenomena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করেন,যখন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প্রপঞ্চকে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প্রতিচ্ছবি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মূর্তমান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উঠে।তিনি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বলেন,আদর্শ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নয়;আবার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নয়।এটা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অনেকখানি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9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নমূনার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নিয়েছেন।ওয়েবার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অন্তর্দৃষ্টি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Verstehen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বলেছেন,আর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অনুধাবনের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নমূনার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বিদ্যমান,যা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১)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ব্যাপার।কোন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প্রতিচ্ছবি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থাকবে।এটাই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বিশ্লেষণধর্মী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৩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বাস্তবতাকে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করে।এটা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Utopia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৪)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অন্তর্দৃষ্টি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অনুধাবনের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৫)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নমূনাকে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নয়।কারণ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ধরে।উক্ত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অন্তর্ভূক্তকরণের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মূর্ত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৬)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আনুমানিক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নয়।এটা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মূর্ত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৭)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নির্ভুলভাবে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স্পষ্টভাবে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সংজ্ঞায়িত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8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ধরন।কারণ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অপ্রাসঙ্গিক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7576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(Social action</a:t>
            </a:r>
            <a:r>
              <a:rPr lang="en-US" sz="36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মতে,সমাজবিজ্ঞান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ক্রিয়া-কর্মের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of social action)।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গতিবিধি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আগ্রহী।ওয়েবার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করেন।যথাঃ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ক)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ডিউটেন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Deuten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ব্যক্তিনিষ্ঠ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Subjective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খ)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ভেরস্টেহেন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Verstehen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ব্যক্তিনিষ্ঠ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করা,সুসংবদ্ধ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গ)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আরকালারেন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Arkalaren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ধ্রবকগুলো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307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7826" y="-1"/>
            <a:ext cx="5035826" cy="1484244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6600" b="1" i="1" u="sng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b="1" i="1" u="sng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47" y="2079034"/>
            <a:ext cx="6085640" cy="3587457"/>
          </a:xfrm>
          <a:prstGeom prst="rect">
            <a:avLst/>
          </a:prstGeom>
          <a:noFill/>
        </p:spPr>
        <p:txBody>
          <a:bodyPr wrap="none" lIns="68580" tIns="34290" rIns="68580" bIns="34290" num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40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bn-IN" sz="400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কাকনহাট</a:t>
            </a:r>
            <a:r>
              <a:rPr lang="en-US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কলেজ,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IN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err="1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bn-IN" sz="4000" b="1" dirty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solidFill>
                <a:srgbClr val="2308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n/>
                <a:solidFill>
                  <a:srgbClr val="F42A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 enamulbiroil</a:t>
            </a:r>
            <a:r>
              <a:rPr lang="en-US" sz="2800" b="1" dirty="0">
                <a:ln/>
                <a:solidFill>
                  <a:srgbClr val="F42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</a:t>
            </a:r>
            <a:r>
              <a:rPr lang="en-US" sz="3600" b="1" dirty="0">
                <a:ln/>
                <a:solidFill>
                  <a:srgbClr val="F42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n/>
                <a:solidFill>
                  <a:srgbClr val="F42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endParaRPr lang="bn-IN" sz="3200" b="1" dirty="0">
              <a:ln/>
              <a:solidFill>
                <a:srgbClr val="F42A9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12705" r="62173"/>
          <a:stretch/>
        </p:blipFill>
        <p:spPr>
          <a:xfrm>
            <a:off x="6440557" y="1722783"/>
            <a:ext cx="2673083" cy="4373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606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অপ্রকাশ্য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গঠিত।এই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মনোভাবের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থাকে।যখন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মনোভাব,পরস্পরের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মিথস্ক্রিয়ায়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হয়।ম্যাক্স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কার্যকলাপকে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তিনভাগে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action</a:t>
            </a:r>
            <a:r>
              <a:rPr lang="en-US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উদ্দেশ্যমূলক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পৌঁছানোর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একনিষ্ঠভাবে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যাবে।উদাহরণস্বরূপ-প্রকৌশলীর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সমাপ্তকরা।বা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প্রাতঃভ্রমন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দায়িত্ববোধ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বলি।আবার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পারিশ্রমিক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6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ভাবগত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solidFill>
                  <a:srgbClr val="D60093"/>
                </a:solidFill>
              </a:rPr>
              <a:t>(</a:t>
            </a:r>
            <a:r>
              <a:rPr 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action):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ক্রিয়া।যেমনঃ-কোন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বশবর্তী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জয়লাভের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হিতাহিত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জ্ঞানশূন্য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নেয়।আবার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কখনওবা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বিরহ-বেদনায়ও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(Traditional action):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আচার-প্রথা,সামাজিক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রীতি-নীতি,বিশ্বাস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অনুপ্রাণিত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বংশপরম্পরায়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বলে।যেমনঃ-দৈনন্দিন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পড়া,পূজা-অর্চনা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করা,একজন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করা,তাঁতির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নির্ভেজাল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নেই।তাই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বস্তুনিষ্ঠভাবে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929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Protestant Ethics and the Sprit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Capitalism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সমাজ-মনস্তাত্ত্বিক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পূঁজিবাদ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করা।যে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ছিল,প্রটেস্ট্যান্ট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ছিলেন।কার্ল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শক্তি।অর্থনৈতিক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উন্বেষ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বলেন,ধর্মীয়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হয়।তাঁর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বলেন,অর্থনৈতিক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দেশ।যেমন-হল্যান্ড,ইংল্যান্ড,জার্মানী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আমেরিকা।আর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ক্যাথলিক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অর্থনৈতিকভাবে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পশ্চাতে।এছাড়াও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হল্যান্ড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দলগুলি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নীতিমালার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তথ্যাবলীর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পেয়েছেন।অনুরূপভাবে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কনফুসিয়াস,বৌদ্ধ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ধর্ম,হিন্দু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আলাদা।এ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নি।তাই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বিরোধিতা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বলেন,সমগ্র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14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দ্বিতীয়তঃ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বলেছিলেন,পুঁজিবাদ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ছিলনা।সমাজ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হয়েছে।মার্কসের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বলেন,পুঁজিবাদ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সর্বদাই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ছিল।তবে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পুঁজিবাদকে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প্রজ্ঞাহীন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যুক্তিহীন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Non-rational Capitalism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প্রজ্ঞা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Capitalism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প্রজ্ঞাহীন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Non-rational Capitalism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আবির্ভাবের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বহুপ্রাচীনকাল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কার্যকলাপ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বুঝায়।পক্ষান্তরে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আবির্ভাবের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ফলশ্রুতিতে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অভ্যুদ্বয়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প্রজ্ঞা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Capitalism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নৈতিকতাই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অশোধিত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পুঁজিবাদকে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উন্নীত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02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Protestant Ethics and the Sprit of Capitalism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Capitalism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ধরেন।যা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১।পুঁজির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capital accounting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just"/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Freedom of market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নিকাশের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</a:t>
            </a:r>
          </a:p>
          <a:p>
            <a:pPr algn="just"/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Tecnology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calculable law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বাণিজ্যিকীকরণ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commercialization of economic </a:t>
            </a:r>
          </a:p>
          <a:p>
            <a:pPr algn="just"/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life)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ব্যক্তিমালিকানায়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ownership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for profit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পুঁজির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for capital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4377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মতে,পুঁজির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যৌক্তিকতা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দীর্ঘকাল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বহুদেশেই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বণিকেরা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করেছে,পাইকারী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করেছে,বিভিন্ন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দেওয়া-নেওয়া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হয়েছে,ব্যাংকের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ব্যাবিলন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চীনে।তারা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করেছে,জলদস্যুতা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উপনিবেশ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করেছে,দাস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উদ্বৃত্ব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নিংড়ে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শ্রমকে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করে।এরাই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মজুতদারী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বহুবিধ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করেছে।এ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মতে,প্রজ্ঞাহীন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যুক্তিহীন।মোটকথা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উপার্জনই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প্রজ্ঞাহীন।এই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প্রজ্ঞাহীন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আবির্ভাব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হয়েছে।ওয়েবারের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মতে,এ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করেছে।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প্রসঙ্গে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মধ্যযুগীয়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ইউরোপে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ক্যাথলিক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চার্চের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অত্যাচার,শোষণ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নিপীড়ণ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তীব্রতর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মার্টিন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লুথার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ক্যালভিন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চার্চের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সূত্রপাত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হয়।ফলে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খ্রীষ্টান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দ্বিধাবিভক্ত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পড়ে।এ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প্রতিবাদী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আন্দোলনকারীরা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600" dirty="0">
                <a:solidFill>
                  <a:srgbClr val="D60093"/>
                </a:solidFill>
              </a:rPr>
              <a:t>	</a:t>
            </a:r>
          </a:p>
          <a:p>
            <a:pPr algn="just"/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বলেন,লর্ড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ক্যালভিন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অনুসারীদের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মূলনীতি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করেছিলেন।এ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মূলনীতিই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sprit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অনুসারীদের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যুগিয়েছিল।এ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মূলনীতি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96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ক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পূর্বনির্ধারণবাদ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Predestination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পার্থিব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কৃচ্ছতাসাধন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Worldly 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asceticism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pPr algn="just"/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পূর্বনির্ধারণবাদ</a:t>
            </a:r>
            <a:r>
              <a:rPr lang="en-US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Predestination</a:t>
            </a:r>
            <a:r>
              <a:rPr lang="en-US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ক্যালভিন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অনুসারীদের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যে,এ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চিরকাল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থাকবে।আর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চিরকাল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থাকবে।এ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রেখেছেন।এটাই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পূর্বনির্ধারণবাদ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পূর্বনির্ধারণবাদের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তত্ত্বানুযায়ী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অলসভাবে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পার্থিব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কৃচ্ছতাসাধন</a:t>
            </a:r>
            <a:r>
              <a:rPr lang="en-US" sz="28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Worldly asceticism</a:t>
            </a:r>
            <a:r>
              <a:rPr lang="en-US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ক্যালভিনবাদের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মূলনীতি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সততা,পরিশ্রম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তপশ্চর্চার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Worldly asceticism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আর্থিকভাবে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মনোনিত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আছেন।অর্থা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সবটায়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অলসভাবে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না।আয়ের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সংসারিক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করবে।এভাবে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করবে।এভাবে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ধর্মাবলম্বীদের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পুঁজিনির্ভর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48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বলেন,যদিও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থেকে,পরবর্তীকালে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ক্রমবর্ধমান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আবহমানকালের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মূল্যবোধ।সাধারণ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প্রটেস্ট্যান্ট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হয়নি।এছাড়াও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পুঁজবাদের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6057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কর্তৃত্বের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ধরনঃ</a:t>
            </a:r>
            <a:r>
              <a:rPr lang="en-US" sz="36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Socio-economic Organization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বৈধতার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নীতিসমুহ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ধরেন।ওয়েবার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বলেন,আধুনিক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স্বাধীণভাবে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আইনসিদ্ধ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বুঝিয়েছেন।অর্থা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বলে।ওয়েবার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করেছেন।যথাঃ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১।আইনগত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or Rational Authority</a:t>
            </a:r>
            <a:r>
              <a:rPr lang="en-US" sz="24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আইনগতভাবে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আইনসঙ্গত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যেমন-সচিব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জনপ্রতিনিধিগণের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কর্তৃত্ব।এ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2681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।সম্মোহনী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Charismatic Authority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গুনাবলীর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সম্মোহনী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বলে।সততা,সৎসাহস,বাকশক্তি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সম্মোহনী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যায়।শেখ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মজিবুর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রহ্মান,মহাত্মা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গান্ধী,মাওলানা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ভাসানি,হিটলার,মুসোলিন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প্রমুখ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সম্মোহনী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৩।ঐতিহ্যবাহী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Authority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দীর্ঘদিনের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রীতি-নীতি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ঐতিহ্যহবাহী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বলে।রাজতন্ত্রের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মোড়লদের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বলেন,আধুনিক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বাঞ্চণীয়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যুক্তিসঙ্গত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আইনসম্মত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পায়।জটিল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নিত্যনতুন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পারদর্শী।পক্ষান্তরে,অপর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অনুপযুক্ত।সহজ-সরল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গতানুগতিক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নয়।কারণ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যুক্তিসম্মত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ক্রমবর্ধমান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সম্ভব;চিরাচরিত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85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00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4329" y="477675"/>
            <a:ext cx="5782235" cy="140571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4050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50" b="1" i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1878" y="2266122"/>
            <a:ext cx="7818784" cy="3432314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শ্রেনীঃ- একাদশ-দ্বাদশ</a:t>
            </a:r>
            <a:endParaRPr lang="bn-IN" sz="4050" b="1" dirty="0">
              <a:ln/>
              <a:solidFill>
                <a:srgbClr val="2308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50" b="1" dirty="0" smtClean="0">
                <a:ln/>
                <a:solidFill>
                  <a:srgbClr val="F42A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সমাজবিজ্ঞান</a:t>
            </a:r>
            <a:r>
              <a:rPr lang="en-US" sz="4050" b="1" dirty="0" smtClean="0">
                <a:ln/>
                <a:solidFill>
                  <a:srgbClr val="F42A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(1</a:t>
            </a:r>
            <a:r>
              <a:rPr lang="bn-IN" sz="4050" b="1" dirty="0" smtClean="0">
                <a:ln/>
                <a:solidFill>
                  <a:srgbClr val="F42A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পত্র)</a:t>
            </a:r>
            <a:endParaRPr lang="bn-IN" sz="4050" b="1" dirty="0">
              <a:ln/>
              <a:solidFill>
                <a:srgbClr val="F42A9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5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5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5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4050" dirty="0" err="1" smtClean="0">
                <a:ln/>
                <a:solidFill>
                  <a:srgbClr val="057D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4050" dirty="0" smtClean="0">
                <a:ln/>
                <a:solidFill>
                  <a:srgbClr val="057D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 smtClean="0">
                <a:ln/>
                <a:solidFill>
                  <a:srgbClr val="057D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পথিকৃ</a:t>
            </a:r>
            <a:r>
              <a:rPr lang="en-US" sz="4050" dirty="0" smtClean="0">
                <a:ln/>
                <a:solidFill>
                  <a:srgbClr val="057D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50" dirty="0" err="1" smtClean="0">
                <a:ln/>
                <a:solidFill>
                  <a:srgbClr val="057D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050" dirty="0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4050" b="1" dirty="0">
              <a:ln/>
              <a:solidFill>
                <a:srgbClr val="CC3C5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 </a:t>
            </a:r>
            <a:r>
              <a:rPr lang="en-US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২</a:t>
            </a:r>
            <a:endParaRPr lang="bn-IN" sz="4050" dirty="0">
              <a:ln/>
              <a:solidFill>
                <a:srgbClr val="2308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 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০/২০১৭ </a:t>
            </a:r>
            <a:r>
              <a:rPr lang="bn-IN" sz="405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5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94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8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8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8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তত্ত্বঃ</a:t>
            </a:r>
            <a:endParaRPr lang="en-US" sz="2800" dirty="0" smtClean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পরিমার্জন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করেছেন।ওয়েবার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Class,Status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Power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একরৈখিক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Unidimenssional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করান।তাঁর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অমালিকানার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ভিত্তিতে।একটি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বহুরৈখিক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Multidimenssional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২)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Prestige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করেন।এগুলো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বলেন,সম্পত্তি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শ্রেণি।ক্ষমতার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group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অসমবিন্যাসের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5130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070" y="0"/>
            <a:ext cx="5380381" cy="180229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6138" y="1279076"/>
            <a:ext cx="1484243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92626" y="2944886"/>
            <a:ext cx="685137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Capitalism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2626" y="4572520"/>
            <a:ext cx="6851374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নমূনা</a:t>
            </a:r>
            <a:r>
              <a:rPr lang="en-US" sz="32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Type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কী?ব্যাখ্যা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200" dirty="0">
              <a:solidFill>
                <a:srgbClr val="D60093"/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0" y="2734434"/>
            <a:ext cx="2292626" cy="882568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rgbClr val="D60093"/>
              </a:solidFill>
            </a:endParaRPr>
          </a:p>
          <a:p>
            <a:pPr algn="ctr"/>
            <a:endParaRPr lang="en-US" sz="3200" dirty="0">
              <a:solidFill>
                <a:srgbClr val="D60093"/>
              </a:solidFill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0" y="4413497"/>
            <a:ext cx="2292626" cy="882568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rgbClr val="00B050"/>
              </a:solidFill>
            </a:endParaRPr>
          </a:p>
          <a:p>
            <a:pPr algn="ctr"/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97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765" y="0"/>
            <a:ext cx="5989982" cy="165652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D60093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79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Protestant Ethics and the Sprit of Capitalism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২।সমাজবিজ্ঞানকে 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of social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”বলে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৩।ক্ষমতা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৪।আইনগত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৫।মূল্যবোধ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।সম্মোহনী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৭।আমলাতন্ত্রের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69634" y="1149986"/>
            <a:ext cx="1484243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124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2747" y="1258956"/>
            <a:ext cx="5148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68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319" y="1186113"/>
            <a:ext cx="787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পথিকৃ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সমাজবিজ্ঞানীর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7041" y="46419"/>
            <a:ext cx="419345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3200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200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3200" b="1" dirty="0"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2360632"/>
            <a:ext cx="1980869" cy="2432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27567" y="4847910"/>
            <a:ext cx="248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(১৩৩২-১৪০৬)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73" y="2356602"/>
            <a:ext cx="2023785" cy="2432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651390" y="4951155"/>
            <a:ext cx="2185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হার্বার্ট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স্পেনসার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(১৮২০-১৯০৩)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3649" y="4916785"/>
            <a:ext cx="21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(১৮১৮-১৮৮৩)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08" y="2387363"/>
            <a:ext cx="1821231" cy="2401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277673" y="4916785"/>
            <a:ext cx="223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অগাস্ট</a:t>
            </a:r>
            <a:r>
              <a:rPr lang="en-US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কোঁত</a:t>
            </a:r>
            <a:r>
              <a:rPr lang="en-US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(১৭৯৮-১৮৫৭)  </a:t>
            </a:r>
            <a:endParaRPr lang="en-US" b="1" dirty="0"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r="16941"/>
          <a:stretch/>
        </p:blipFill>
        <p:spPr>
          <a:xfrm>
            <a:off x="2455844" y="2387363"/>
            <a:ext cx="1811356" cy="2434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337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64265573"/>
              </p:ext>
            </p:extLst>
          </p:nvPr>
        </p:nvGraphicFramePr>
        <p:xfrm>
          <a:off x="0" y="0"/>
          <a:ext cx="9143999" cy="79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r="20934"/>
          <a:stretch/>
        </p:blipFill>
        <p:spPr>
          <a:xfrm>
            <a:off x="3127513" y="1288611"/>
            <a:ext cx="2663687" cy="41447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" y="1288610"/>
            <a:ext cx="2968488" cy="434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4" y="1288610"/>
            <a:ext cx="3101009" cy="42375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12059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13" y="1"/>
            <a:ext cx="4112072" cy="53538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956313" cy="53538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92182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1"/>
            <a:ext cx="4240697" cy="60032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0"/>
            <a:ext cx="4572000" cy="60032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91388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48" y="124860"/>
            <a:ext cx="4333461" cy="5003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124860"/>
            <a:ext cx="4081670" cy="50964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13678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470" y="4519308"/>
            <a:ext cx="6228521" cy="13076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(১৮৬৪-১৯২০)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r="20934"/>
          <a:stretch/>
        </p:blipFill>
        <p:spPr>
          <a:xfrm>
            <a:off x="3239395" y="1736035"/>
            <a:ext cx="2400299" cy="25536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53614" y="198781"/>
            <a:ext cx="6857934" cy="213360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1500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i="1" u="sng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i="1" u="sng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b="1" i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80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323</Words>
  <Application>Microsoft Office PowerPoint</Application>
  <PresentationFormat>On-screen Show (4:3)</PresentationFormat>
  <Paragraphs>135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96</cp:revision>
  <dcterms:created xsi:type="dcterms:W3CDTF">2020-09-20T05:01:41Z</dcterms:created>
  <dcterms:modified xsi:type="dcterms:W3CDTF">2020-09-26T04:34:35Z</dcterms:modified>
</cp:coreProperties>
</file>