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78" r:id="rId5"/>
    <p:sldId id="277" r:id="rId6"/>
    <p:sldId id="258" r:id="rId7"/>
    <p:sldId id="259" r:id="rId8"/>
    <p:sldId id="293" r:id="rId9"/>
    <p:sldId id="294" r:id="rId10"/>
    <p:sldId id="295" r:id="rId11"/>
    <p:sldId id="262" r:id="rId12"/>
    <p:sldId id="296" r:id="rId13"/>
    <p:sldId id="264" r:id="rId14"/>
    <p:sldId id="265" r:id="rId15"/>
    <p:sldId id="297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8" r:id="rId34"/>
    <p:sldId id="288" r:id="rId35"/>
    <p:sldId id="289" r:id="rId36"/>
    <p:sldId id="291" r:id="rId37"/>
    <p:sldId id="290" r:id="rId38"/>
    <p:sldId id="29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00CC"/>
    <a:srgbClr val="0000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3CFE7-70F5-4E9E-80A9-0A597A4906B2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48A3653E-C5EC-458F-84CD-5DAFFB9B91CD}">
      <dgm:prSet custT="1"/>
      <dgm:spPr>
        <a:solidFill>
          <a:schemeClr val="bg1"/>
        </a:solidFill>
        <a:ln w="28575">
          <a:solidFill>
            <a:srgbClr val="FF99FF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4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r>
            <a: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4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5591CF-4DA9-4E32-B34A-954F3F8CF5D5}" type="parTrans" cxnId="{FA019BB3-6719-4A9C-B1BF-7305B3A292AD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E33077-4D2F-4B01-A861-2831C78CE9CB}" type="sibTrans" cxnId="{FA019BB3-6719-4A9C-B1BF-7305B3A292AD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653FEB-6BC9-4006-AC24-1FEF6B1981F6}" type="pres">
      <dgm:prSet presAssocID="{F963CFE7-70F5-4E9E-80A9-0A597A4906B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D969EC3-FBDF-4822-A1F9-11DCF5D98D08}" type="pres">
      <dgm:prSet presAssocID="{48A3653E-C5EC-458F-84CD-5DAFFB9B91CD}" presName="horFlow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79F8A55C-6B7A-46B3-B471-72EB15B2A8B0}" type="pres">
      <dgm:prSet presAssocID="{48A3653E-C5EC-458F-84CD-5DAFFB9B91CD}" presName="bigChev" presStyleLbl="node1" presStyleIdx="0" presStyleCnt="1" custScaleX="247048" custLinFactNeighborX="4259" custLinFactNeighborY="4101"/>
      <dgm:spPr/>
      <dgm:t>
        <a:bodyPr/>
        <a:lstStyle/>
        <a:p>
          <a:endParaRPr lang="en-US"/>
        </a:p>
      </dgm:t>
    </dgm:pt>
  </dgm:ptLst>
  <dgm:cxnLst>
    <dgm:cxn modelId="{FA019BB3-6719-4A9C-B1BF-7305B3A292AD}" srcId="{F963CFE7-70F5-4E9E-80A9-0A597A4906B2}" destId="{48A3653E-C5EC-458F-84CD-5DAFFB9B91CD}" srcOrd="0" destOrd="0" parTransId="{635591CF-4DA9-4E32-B34A-954F3F8CF5D5}" sibTransId="{90E33077-4D2F-4B01-A861-2831C78CE9CB}"/>
    <dgm:cxn modelId="{7D356A91-63CD-4CC5-A420-E73A7F54C64E}" type="presOf" srcId="{F963CFE7-70F5-4E9E-80A9-0A597A4906B2}" destId="{1C653FEB-6BC9-4006-AC24-1FEF6B1981F6}" srcOrd="0" destOrd="0" presId="urn:microsoft.com/office/officeart/2005/8/layout/lProcess3"/>
    <dgm:cxn modelId="{7F6A5955-FC26-4BFD-AE5B-9C3FD31C7B2A}" type="presOf" srcId="{48A3653E-C5EC-458F-84CD-5DAFFB9B91CD}" destId="{79F8A55C-6B7A-46B3-B471-72EB15B2A8B0}" srcOrd="0" destOrd="0" presId="urn:microsoft.com/office/officeart/2005/8/layout/lProcess3"/>
    <dgm:cxn modelId="{ADC017E6-7364-447E-BC23-A72F8C84426A}" type="presParOf" srcId="{1C653FEB-6BC9-4006-AC24-1FEF6B1981F6}" destId="{DD969EC3-FBDF-4822-A1F9-11DCF5D98D08}" srcOrd="0" destOrd="0" presId="urn:microsoft.com/office/officeart/2005/8/layout/lProcess3"/>
    <dgm:cxn modelId="{C7F8561B-AA41-464F-B57C-1C0693946AF7}" type="presParOf" srcId="{DD969EC3-FBDF-4822-A1F9-11DCF5D98D08}" destId="{79F8A55C-6B7A-46B3-B471-72EB15B2A8B0}" srcOrd="0" destOrd="0" presId="urn:microsoft.com/office/officeart/2005/8/layout/lProcess3"/>
  </dgm:cxnLst>
  <dgm:bg>
    <a:solidFill>
      <a:srgbClr val="00B050"/>
    </a:solidFill>
    <a:effectLst>
      <a:innerShdw blurRad="114300">
        <a:prstClr val="black"/>
      </a:inn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CC6EA2-A593-4725-88D9-6E8D988E7081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46EAE8E-4251-4C56-86FF-4A37AE04FF31}">
      <dgm:prSet custT="1"/>
      <dgm:spPr/>
      <dgm:t>
        <a:bodyPr/>
        <a:lstStyle/>
        <a:p>
          <a:pPr rtl="0"/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এনামুল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হক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80C76E-BF67-44C3-923F-52947C05E5C2}" type="parTrans" cxnId="{C3A9DE62-4EC0-448F-95EE-9EF63A19FF96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51502E-522E-4FBB-B798-6F6BD36C315A}" type="sibTrans" cxnId="{C3A9DE62-4EC0-448F-95EE-9EF63A19FF96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80B835-4E57-43EF-8CE6-C8962569FB1E}">
      <dgm:prSet custT="1"/>
      <dgm:spPr/>
      <dgm:t>
        <a:bodyPr/>
        <a:lstStyle/>
        <a:p>
          <a:pPr rtl="0"/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প্রভাষক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সমাজবিজ্ঞান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CE8A70-865D-4633-BA35-7344457E6AFF}" type="parTrans" cxnId="{4BD38DDC-B784-49A7-A07D-AE10CF42F188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A8248C-C3D5-4353-8564-CAD16B4D70C7}" type="sibTrans" cxnId="{4BD38DDC-B784-49A7-A07D-AE10CF42F188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5EFB17-B65C-4BB0-8646-D35DEBD9FF8E}">
      <dgm:prSet custT="1"/>
      <dgm:spPr/>
      <dgm:t>
        <a:bodyPr/>
        <a:lstStyle/>
        <a:p>
          <a:pPr rtl="0"/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কাকনহাট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কলেজ,রাজশাহী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33D3E3-F782-483D-8D3C-1380AC54CD3B}" type="parTrans" cxnId="{D780C7BA-F93B-44A6-9BDE-7CFFAA075820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472B71-390E-4EF5-9B6C-075F6633614A}" type="sibTrans" cxnId="{D780C7BA-F93B-44A6-9BDE-7CFFAA075820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347AEA-02B7-4801-BC12-5EFB734771B9}">
      <dgm:prSet custT="1"/>
      <dgm:spPr/>
      <dgm:t>
        <a:bodyPr/>
        <a:lstStyle/>
        <a:p>
          <a:pPr rtl="0"/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মোবাইলঃ০১৭১৫০৪১৭৯৭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DB35F4-F55B-453C-920A-551D87229CA3}" type="parTrans" cxnId="{0C617CB5-0ECA-48DA-97AB-56E6AD3BBE6B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9873EC-CFDF-495C-B679-0F22649681BA}" type="sibTrans" cxnId="{0C617CB5-0ECA-48DA-97AB-56E6AD3BBE6B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A457AF-8A2C-44CD-8C94-3BCB2A74DD91}">
      <dgm:prSet custT="1"/>
      <dgm:spPr/>
      <dgm:t>
        <a:bodyPr/>
        <a:lstStyle/>
        <a:p>
          <a:pPr rtl="0"/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Email:enamulbiroil@gmail.com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3A5AE8-C8E9-4709-91C9-3C6D0199F67F}" type="parTrans" cxnId="{EB9139FE-BDD4-4843-BB4A-4CBCCF407ECD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9B4C92-690B-4159-936F-53B3960B6304}" type="sibTrans" cxnId="{EB9139FE-BDD4-4843-BB4A-4CBCCF407ECD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4A985A-A85D-4C57-8920-C8174B77155C}" type="pres">
      <dgm:prSet presAssocID="{8ACC6EA2-A593-4725-88D9-6E8D988E70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08095D-584A-4D9C-876B-7460BB01D429}" type="pres">
      <dgm:prSet presAssocID="{646EAE8E-4251-4C56-86FF-4A37AE04FF3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C690F-3A70-4E68-B72D-8903E910C531}" type="pres">
      <dgm:prSet presAssocID="{3B51502E-522E-4FBB-B798-6F6BD36C315A}" presName="spacer" presStyleCnt="0"/>
      <dgm:spPr/>
    </dgm:pt>
    <dgm:pt modelId="{558EFE5B-FED4-44D5-997E-C8A8F89B56E8}" type="pres">
      <dgm:prSet presAssocID="{D880B835-4E57-43EF-8CE6-C8962569FB1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FD266-E08D-4589-9BD4-C1584E6188DB}" type="pres">
      <dgm:prSet presAssocID="{FFA8248C-C3D5-4353-8564-CAD16B4D70C7}" presName="spacer" presStyleCnt="0"/>
      <dgm:spPr/>
    </dgm:pt>
    <dgm:pt modelId="{776851E2-C65C-403E-8D95-ACD7EE2BF5C7}" type="pres">
      <dgm:prSet presAssocID="{835EFB17-B65C-4BB0-8646-D35DEBD9FF8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8B7A58-3E84-4A7F-8006-8ABDDB0A1202}" type="pres">
      <dgm:prSet presAssocID="{03472B71-390E-4EF5-9B6C-075F6633614A}" presName="spacer" presStyleCnt="0"/>
      <dgm:spPr/>
    </dgm:pt>
    <dgm:pt modelId="{B55FBD29-4EF3-47EF-A6F7-EFB6886121B7}" type="pres">
      <dgm:prSet presAssocID="{FC347AEA-02B7-4801-BC12-5EFB734771B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2E133-8461-4735-B314-4A4FD0E13148}" type="pres">
      <dgm:prSet presAssocID="{C69873EC-CFDF-495C-B679-0F22649681BA}" presName="spacer" presStyleCnt="0"/>
      <dgm:spPr/>
    </dgm:pt>
    <dgm:pt modelId="{5DFCF099-C60F-4B0F-9A36-4CCF60813D04}" type="pres">
      <dgm:prSet presAssocID="{2CA457AF-8A2C-44CD-8C94-3BCB2A74DD9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9139FE-BDD4-4843-BB4A-4CBCCF407ECD}" srcId="{8ACC6EA2-A593-4725-88D9-6E8D988E7081}" destId="{2CA457AF-8A2C-44CD-8C94-3BCB2A74DD91}" srcOrd="4" destOrd="0" parTransId="{783A5AE8-C8E9-4709-91C9-3C6D0199F67F}" sibTransId="{529B4C92-690B-4159-936F-53B3960B6304}"/>
    <dgm:cxn modelId="{1D982E1D-FCED-440D-93D5-33BE6E3BDB96}" type="presOf" srcId="{646EAE8E-4251-4C56-86FF-4A37AE04FF31}" destId="{CA08095D-584A-4D9C-876B-7460BB01D429}" srcOrd="0" destOrd="0" presId="urn:microsoft.com/office/officeart/2005/8/layout/vList2"/>
    <dgm:cxn modelId="{C3A9DE62-4EC0-448F-95EE-9EF63A19FF96}" srcId="{8ACC6EA2-A593-4725-88D9-6E8D988E7081}" destId="{646EAE8E-4251-4C56-86FF-4A37AE04FF31}" srcOrd="0" destOrd="0" parTransId="{AD80C76E-BF67-44C3-923F-52947C05E5C2}" sibTransId="{3B51502E-522E-4FBB-B798-6F6BD36C315A}"/>
    <dgm:cxn modelId="{973C3324-88BF-41A7-A76A-B89BC4B7E68A}" type="presOf" srcId="{D880B835-4E57-43EF-8CE6-C8962569FB1E}" destId="{558EFE5B-FED4-44D5-997E-C8A8F89B56E8}" srcOrd="0" destOrd="0" presId="urn:microsoft.com/office/officeart/2005/8/layout/vList2"/>
    <dgm:cxn modelId="{5C0A12F2-838E-48EA-AEE3-8A4B263C6896}" type="presOf" srcId="{835EFB17-B65C-4BB0-8646-D35DEBD9FF8E}" destId="{776851E2-C65C-403E-8D95-ACD7EE2BF5C7}" srcOrd="0" destOrd="0" presId="urn:microsoft.com/office/officeart/2005/8/layout/vList2"/>
    <dgm:cxn modelId="{D67D5F0C-E194-4A4C-82AC-652C1ADEDDFA}" type="presOf" srcId="{2CA457AF-8A2C-44CD-8C94-3BCB2A74DD91}" destId="{5DFCF099-C60F-4B0F-9A36-4CCF60813D04}" srcOrd="0" destOrd="0" presId="urn:microsoft.com/office/officeart/2005/8/layout/vList2"/>
    <dgm:cxn modelId="{A7F59E2C-7DB1-4E45-B8E7-7DBF2852E2AA}" type="presOf" srcId="{FC347AEA-02B7-4801-BC12-5EFB734771B9}" destId="{B55FBD29-4EF3-47EF-A6F7-EFB6886121B7}" srcOrd="0" destOrd="0" presId="urn:microsoft.com/office/officeart/2005/8/layout/vList2"/>
    <dgm:cxn modelId="{D780C7BA-F93B-44A6-9BDE-7CFFAA075820}" srcId="{8ACC6EA2-A593-4725-88D9-6E8D988E7081}" destId="{835EFB17-B65C-4BB0-8646-D35DEBD9FF8E}" srcOrd="2" destOrd="0" parTransId="{AF33D3E3-F782-483D-8D3C-1380AC54CD3B}" sibTransId="{03472B71-390E-4EF5-9B6C-075F6633614A}"/>
    <dgm:cxn modelId="{0C617CB5-0ECA-48DA-97AB-56E6AD3BBE6B}" srcId="{8ACC6EA2-A593-4725-88D9-6E8D988E7081}" destId="{FC347AEA-02B7-4801-BC12-5EFB734771B9}" srcOrd="3" destOrd="0" parTransId="{C5DB35F4-F55B-453C-920A-551D87229CA3}" sibTransId="{C69873EC-CFDF-495C-B679-0F22649681BA}"/>
    <dgm:cxn modelId="{3882FD33-231D-4940-91C9-B9DDFDE3DDAA}" type="presOf" srcId="{8ACC6EA2-A593-4725-88D9-6E8D988E7081}" destId="{0F4A985A-A85D-4C57-8920-C8174B77155C}" srcOrd="0" destOrd="0" presId="urn:microsoft.com/office/officeart/2005/8/layout/vList2"/>
    <dgm:cxn modelId="{4BD38DDC-B784-49A7-A07D-AE10CF42F188}" srcId="{8ACC6EA2-A593-4725-88D9-6E8D988E7081}" destId="{D880B835-4E57-43EF-8CE6-C8962569FB1E}" srcOrd="1" destOrd="0" parTransId="{8DCE8A70-865D-4633-BA35-7344457E6AFF}" sibTransId="{FFA8248C-C3D5-4353-8564-CAD16B4D70C7}"/>
    <dgm:cxn modelId="{F80DF8B0-DA0C-4770-B1F8-9043DF7DA728}" type="presParOf" srcId="{0F4A985A-A85D-4C57-8920-C8174B77155C}" destId="{CA08095D-584A-4D9C-876B-7460BB01D429}" srcOrd="0" destOrd="0" presId="urn:microsoft.com/office/officeart/2005/8/layout/vList2"/>
    <dgm:cxn modelId="{7C825137-16DD-47E1-A8E6-E967E9C38739}" type="presParOf" srcId="{0F4A985A-A85D-4C57-8920-C8174B77155C}" destId="{E06C690F-3A70-4E68-B72D-8903E910C531}" srcOrd="1" destOrd="0" presId="urn:microsoft.com/office/officeart/2005/8/layout/vList2"/>
    <dgm:cxn modelId="{95A1D561-B6A0-4ED4-8071-B810E995B865}" type="presParOf" srcId="{0F4A985A-A85D-4C57-8920-C8174B77155C}" destId="{558EFE5B-FED4-44D5-997E-C8A8F89B56E8}" srcOrd="2" destOrd="0" presId="urn:microsoft.com/office/officeart/2005/8/layout/vList2"/>
    <dgm:cxn modelId="{D4BCCEC8-83FF-4334-AB8D-65F5D380FA70}" type="presParOf" srcId="{0F4A985A-A85D-4C57-8920-C8174B77155C}" destId="{A7FFD266-E08D-4589-9BD4-C1584E6188DB}" srcOrd="3" destOrd="0" presId="urn:microsoft.com/office/officeart/2005/8/layout/vList2"/>
    <dgm:cxn modelId="{E0CFD798-15BE-492A-A4AE-23249366975A}" type="presParOf" srcId="{0F4A985A-A85D-4C57-8920-C8174B77155C}" destId="{776851E2-C65C-403E-8D95-ACD7EE2BF5C7}" srcOrd="4" destOrd="0" presId="urn:microsoft.com/office/officeart/2005/8/layout/vList2"/>
    <dgm:cxn modelId="{6E046FDD-8872-414D-8BE5-10F44978EAD0}" type="presParOf" srcId="{0F4A985A-A85D-4C57-8920-C8174B77155C}" destId="{818B7A58-3E84-4A7F-8006-8ABDDB0A1202}" srcOrd="5" destOrd="0" presId="urn:microsoft.com/office/officeart/2005/8/layout/vList2"/>
    <dgm:cxn modelId="{9B630584-8CF8-4810-817E-7CF54B755B1D}" type="presParOf" srcId="{0F4A985A-A85D-4C57-8920-C8174B77155C}" destId="{B55FBD29-4EF3-47EF-A6F7-EFB6886121B7}" srcOrd="6" destOrd="0" presId="urn:microsoft.com/office/officeart/2005/8/layout/vList2"/>
    <dgm:cxn modelId="{94D799CB-674D-4888-8913-8E9AB7DDF7D6}" type="presParOf" srcId="{0F4A985A-A85D-4C57-8920-C8174B77155C}" destId="{29F2E133-8461-4735-B314-4A4FD0E13148}" srcOrd="7" destOrd="0" presId="urn:microsoft.com/office/officeart/2005/8/layout/vList2"/>
    <dgm:cxn modelId="{CE2019D2-B002-4D0E-88D4-B05852959EF7}" type="presParOf" srcId="{0F4A985A-A85D-4C57-8920-C8174B77155C}" destId="{5DFCF099-C60F-4B0F-9A36-4CCF60813D04}" srcOrd="8" destOrd="0" presId="urn:microsoft.com/office/officeart/2005/8/layout/vList2"/>
  </dgm:cxnLst>
  <dgm:bg>
    <a:solidFill>
      <a:srgbClr val="FF99FF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13D82D-3DA7-4202-A21D-06401A87CA43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0E34F051-88A7-46F0-BED9-50BBF1F44F97}">
      <dgm:prSet/>
      <dgm:spPr>
        <a:solidFill>
          <a:schemeClr val="bg1"/>
        </a:solidFill>
        <a:ln w="28575">
          <a:solidFill>
            <a:srgbClr val="00206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dirty="0" err="1" smtClean="0">
              <a:solidFill>
                <a:sysClr val="windowText" lastClr="000000"/>
              </a:solidFill>
            </a:rPr>
            <a:t>ছবিগুলো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দেখে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আজকের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পাঠ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সম্পর্কে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বল</a:t>
          </a:r>
          <a:endParaRPr lang="en-US" dirty="0">
            <a:solidFill>
              <a:sysClr val="windowText" lastClr="000000"/>
            </a:solidFill>
          </a:endParaRPr>
        </a:p>
      </dgm:t>
    </dgm:pt>
    <dgm:pt modelId="{AE3A8E0B-0402-4F81-A0CA-909893998379}" type="parTrans" cxnId="{84696F63-2F60-4AC0-A848-975057F95D77}">
      <dgm:prSet/>
      <dgm:spPr/>
      <dgm:t>
        <a:bodyPr/>
        <a:lstStyle/>
        <a:p>
          <a:endParaRPr lang="en-US"/>
        </a:p>
      </dgm:t>
    </dgm:pt>
    <dgm:pt modelId="{F9E0E6A0-82F0-4954-8C48-B31B19E0475A}" type="sibTrans" cxnId="{84696F63-2F60-4AC0-A848-975057F95D77}">
      <dgm:prSet/>
      <dgm:spPr/>
      <dgm:t>
        <a:bodyPr/>
        <a:lstStyle/>
        <a:p>
          <a:endParaRPr lang="en-US"/>
        </a:p>
      </dgm:t>
    </dgm:pt>
    <dgm:pt modelId="{04CF8917-10E1-40AE-BC36-52B42E2C9574}" type="pres">
      <dgm:prSet presAssocID="{A913D82D-3DA7-4202-A21D-06401A87CA43}" presName="CompostProcess" presStyleCnt="0">
        <dgm:presLayoutVars>
          <dgm:dir/>
          <dgm:resizeHandles val="exact"/>
        </dgm:presLayoutVars>
      </dgm:prSet>
      <dgm:spPr/>
    </dgm:pt>
    <dgm:pt modelId="{DC01F543-19DD-4B02-82BE-0953F0640466}" type="pres">
      <dgm:prSet presAssocID="{A913D82D-3DA7-4202-A21D-06401A87CA43}" presName="arrow" presStyleLbl="bgShp" presStyleIdx="0" presStyleCnt="1"/>
      <dgm:spPr>
        <a:solidFill>
          <a:srgbClr val="FF66CC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52400" prstMaterial="matte">
          <a:bevelT w="127000" h="63500"/>
        </a:sp3d>
      </dgm:spPr>
    </dgm:pt>
    <dgm:pt modelId="{302512F5-1E6E-4B45-A338-B339502CC8FA}" type="pres">
      <dgm:prSet presAssocID="{A913D82D-3DA7-4202-A21D-06401A87CA43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6D8C456-F6A6-42AB-B423-B16C3956280A}" type="pres">
      <dgm:prSet presAssocID="{0E34F051-88A7-46F0-BED9-50BBF1F44F97}" presName="textNode" presStyleLbl="node1" presStyleIdx="0" presStyleCnt="1" custScaleY="250000">
        <dgm:presLayoutVars>
          <dgm:bulletEnabled val="1"/>
        </dgm:presLayoutVars>
      </dgm:prSet>
      <dgm:spPr/>
    </dgm:pt>
  </dgm:ptLst>
  <dgm:cxnLst>
    <dgm:cxn modelId="{84696F63-2F60-4AC0-A848-975057F95D77}" srcId="{A913D82D-3DA7-4202-A21D-06401A87CA43}" destId="{0E34F051-88A7-46F0-BED9-50BBF1F44F97}" srcOrd="0" destOrd="0" parTransId="{AE3A8E0B-0402-4F81-A0CA-909893998379}" sibTransId="{F9E0E6A0-82F0-4954-8C48-B31B19E0475A}"/>
    <dgm:cxn modelId="{017A9D21-59A6-40A1-9E3F-A985C21D4D3F}" type="presOf" srcId="{A913D82D-3DA7-4202-A21D-06401A87CA43}" destId="{04CF8917-10E1-40AE-BC36-52B42E2C9574}" srcOrd="0" destOrd="0" presId="urn:microsoft.com/office/officeart/2005/8/layout/hProcess9"/>
    <dgm:cxn modelId="{34F1D8AD-3AED-4A3F-B257-F47C19F6F53B}" type="presOf" srcId="{0E34F051-88A7-46F0-BED9-50BBF1F44F97}" destId="{F6D8C456-F6A6-42AB-B423-B16C3956280A}" srcOrd="0" destOrd="0" presId="urn:microsoft.com/office/officeart/2005/8/layout/hProcess9"/>
    <dgm:cxn modelId="{652FC535-2A43-4206-995E-C86C02C4C714}" type="presParOf" srcId="{04CF8917-10E1-40AE-BC36-52B42E2C9574}" destId="{DC01F543-19DD-4B02-82BE-0953F0640466}" srcOrd="0" destOrd="0" presId="urn:microsoft.com/office/officeart/2005/8/layout/hProcess9"/>
    <dgm:cxn modelId="{162703E0-0F8D-4C5A-A8B6-00899FE88847}" type="presParOf" srcId="{04CF8917-10E1-40AE-BC36-52B42E2C9574}" destId="{302512F5-1E6E-4B45-A338-B339502CC8FA}" srcOrd="1" destOrd="0" presId="urn:microsoft.com/office/officeart/2005/8/layout/hProcess9"/>
    <dgm:cxn modelId="{CA58AFD5-F126-49F4-A044-2AA43BA377C7}" type="presParOf" srcId="{302512F5-1E6E-4B45-A338-B339502CC8FA}" destId="{F6D8C456-F6A6-42AB-B423-B16C3956280A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A55C-6B7A-46B3-B471-72EB15B2A8B0}">
      <dsp:nvSpPr>
        <dsp:cNvPr id="0" name=""/>
        <dsp:cNvSpPr/>
      </dsp:nvSpPr>
      <dsp:spPr>
        <a:xfrm>
          <a:off x="3923401" y="206"/>
          <a:ext cx="4500364" cy="728662"/>
        </a:xfrm>
        <a:prstGeom prst="chevron">
          <a:avLst/>
        </a:prstGeom>
        <a:solidFill>
          <a:schemeClr val="bg1"/>
        </a:solidFill>
        <a:ln w="28575">
          <a:solidFill>
            <a:srgbClr val="FF99FF"/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r>
            <a:rPr lang="en-US" sz="4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4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87732" y="206"/>
        <a:ext cx="3771702" cy="728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8095D-584A-4D9C-876B-7460BB01D429}">
      <dsp:nvSpPr>
        <dsp:cNvPr id="0" name=""/>
        <dsp:cNvSpPr/>
      </dsp:nvSpPr>
      <dsp:spPr>
        <a:xfrm>
          <a:off x="0" y="40794"/>
          <a:ext cx="8640417" cy="101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এনামুল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হক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347" y="90141"/>
        <a:ext cx="8541723" cy="912186"/>
      </dsp:txXfrm>
    </dsp:sp>
    <dsp:sp modelId="{558EFE5B-FED4-44D5-997E-C8A8F89B56E8}">
      <dsp:nvSpPr>
        <dsp:cNvPr id="0" name=""/>
        <dsp:cNvSpPr/>
      </dsp:nvSpPr>
      <dsp:spPr>
        <a:xfrm>
          <a:off x="0" y="1207194"/>
          <a:ext cx="8640417" cy="101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প্রভাষক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সমাজবিজ্ঞান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347" y="1256541"/>
        <a:ext cx="8541723" cy="912186"/>
      </dsp:txXfrm>
    </dsp:sp>
    <dsp:sp modelId="{776851E2-C65C-403E-8D95-ACD7EE2BF5C7}">
      <dsp:nvSpPr>
        <dsp:cNvPr id="0" name=""/>
        <dsp:cNvSpPr/>
      </dsp:nvSpPr>
      <dsp:spPr>
        <a:xfrm>
          <a:off x="0" y="2373594"/>
          <a:ext cx="8640417" cy="101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কাকনহাট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কলেজ,রাজশাহী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347" y="2422941"/>
        <a:ext cx="8541723" cy="912186"/>
      </dsp:txXfrm>
    </dsp:sp>
    <dsp:sp modelId="{B55FBD29-4EF3-47EF-A6F7-EFB6886121B7}">
      <dsp:nvSpPr>
        <dsp:cNvPr id="0" name=""/>
        <dsp:cNvSpPr/>
      </dsp:nvSpPr>
      <dsp:spPr>
        <a:xfrm>
          <a:off x="0" y="3539995"/>
          <a:ext cx="8640417" cy="101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মোবাইলঃ০১৭১৫০৪১৭৯৭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347" y="3589342"/>
        <a:ext cx="8541723" cy="912186"/>
      </dsp:txXfrm>
    </dsp:sp>
    <dsp:sp modelId="{5DFCF099-C60F-4B0F-9A36-4CCF60813D04}">
      <dsp:nvSpPr>
        <dsp:cNvPr id="0" name=""/>
        <dsp:cNvSpPr/>
      </dsp:nvSpPr>
      <dsp:spPr>
        <a:xfrm>
          <a:off x="0" y="4706395"/>
          <a:ext cx="8640417" cy="101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Email:enamulbiroil@gmail.com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347" y="4755742"/>
        <a:ext cx="8541723" cy="912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1F543-19DD-4B02-82BE-0953F0640466}">
      <dsp:nvSpPr>
        <dsp:cNvPr id="0" name=""/>
        <dsp:cNvSpPr/>
      </dsp:nvSpPr>
      <dsp:spPr>
        <a:xfrm>
          <a:off x="914399" y="0"/>
          <a:ext cx="10363199" cy="901149"/>
        </a:xfrm>
        <a:prstGeom prst="rightArrow">
          <a:avLst/>
        </a:prstGeom>
        <a:solidFill>
          <a:srgbClr val="FF66CC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524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6D8C456-F6A6-42AB-B423-B16C3956280A}">
      <dsp:nvSpPr>
        <dsp:cNvPr id="0" name=""/>
        <dsp:cNvSpPr/>
      </dsp:nvSpPr>
      <dsp:spPr>
        <a:xfrm>
          <a:off x="2000249" y="0"/>
          <a:ext cx="8191499" cy="901149"/>
        </a:xfrm>
        <a:prstGeom prst="roundRect">
          <a:avLst/>
        </a:prstGeom>
        <a:solidFill>
          <a:schemeClr val="bg1"/>
        </a:solidFill>
        <a:ln w="28575">
          <a:solidFill>
            <a:srgbClr val="00206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solidFill>
                <a:sysClr val="windowText" lastClr="000000"/>
              </a:solidFill>
            </a:rPr>
            <a:t>ছবিগুলো</a:t>
          </a:r>
          <a:r>
            <a:rPr lang="en-US" sz="3400" kern="1200" dirty="0" smtClean="0">
              <a:solidFill>
                <a:sysClr val="windowText" lastClr="000000"/>
              </a:solidFill>
            </a:rPr>
            <a:t> </a:t>
          </a:r>
          <a:r>
            <a:rPr lang="en-US" sz="3400" kern="1200" dirty="0" err="1" smtClean="0">
              <a:solidFill>
                <a:sysClr val="windowText" lastClr="000000"/>
              </a:solidFill>
            </a:rPr>
            <a:t>দেখে</a:t>
          </a:r>
          <a:r>
            <a:rPr lang="en-US" sz="3400" kern="1200" dirty="0" smtClean="0">
              <a:solidFill>
                <a:sysClr val="windowText" lastClr="000000"/>
              </a:solidFill>
            </a:rPr>
            <a:t> </a:t>
          </a:r>
          <a:r>
            <a:rPr lang="en-US" sz="3400" kern="1200" dirty="0" err="1" smtClean="0">
              <a:solidFill>
                <a:sysClr val="windowText" lastClr="000000"/>
              </a:solidFill>
            </a:rPr>
            <a:t>আজকের</a:t>
          </a:r>
          <a:r>
            <a:rPr lang="en-US" sz="3400" kern="1200" dirty="0" smtClean="0">
              <a:solidFill>
                <a:sysClr val="windowText" lastClr="000000"/>
              </a:solidFill>
            </a:rPr>
            <a:t> </a:t>
          </a:r>
          <a:r>
            <a:rPr lang="en-US" sz="3400" kern="1200" dirty="0" err="1" smtClean="0">
              <a:solidFill>
                <a:sysClr val="windowText" lastClr="000000"/>
              </a:solidFill>
            </a:rPr>
            <a:t>পাঠ</a:t>
          </a:r>
          <a:r>
            <a:rPr lang="en-US" sz="3400" kern="1200" dirty="0" smtClean="0">
              <a:solidFill>
                <a:sysClr val="windowText" lastClr="000000"/>
              </a:solidFill>
            </a:rPr>
            <a:t> </a:t>
          </a:r>
          <a:r>
            <a:rPr lang="en-US" sz="3400" kern="1200" dirty="0" err="1" smtClean="0">
              <a:solidFill>
                <a:sysClr val="windowText" lastClr="000000"/>
              </a:solidFill>
            </a:rPr>
            <a:t>সম্পর্কে</a:t>
          </a:r>
          <a:r>
            <a:rPr lang="en-US" sz="3400" kern="1200" dirty="0" smtClean="0">
              <a:solidFill>
                <a:sysClr val="windowText" lastClr="000000"/>
              </a:solidFill>
            </a:rPr>
            <a:t> </a:t>
          </a:r>
          <a:r>
            <a:rPr lang="en-US" sz="3400" kern="1200" dirty="0" err="1" smtClean="0">
              <a:solidFill>
                <a:sysClr val="windowText" lastClr="000000"/>
              </a:solidFill>
            </a:rPr>
            <a:t>বল</a:t>
          </a:r>
          <a:endParaRPr lang="en-US" sz="3400" kern="1200" dirty="0">
            <a:solidFill>
              <a:sysClr val="windowText" lastClr="000000"/>
            </a:solidFill>
          </a:endParaRPr>
        </a:p>
      </dsp:txBody>
      <dsp:txXfrm>
        <a:off x="2044239" y="43990"/>
        <a:ext cx="8103519" cy="813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426-1C6F-43B2-82B1-F86064BD882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AA5-38C8-46BE-81C9-9C56013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7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426-1C6F-43B2-82B1-F86064BD882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AA5-38C8-46BE-81C9-9C56013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2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426-1C6F-43B2-82B1-F86064BD882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AA5-38C8-46BE-81C9-9C56013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0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426-1C6F-43B2-82B1-F86064BD882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AA5-38C8-46BE-81C9-9C56013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3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426-1C6F-43B2-82B1-F86064BD882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AA5-38C8-46BE-81C9-9C56013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4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426-1C6F-43B2-82B1-F86064BD882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AA5-38C8-46BE-81C9-9C56013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9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426-1C6F-43B2-82B1-F86064BD882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AA5-38C8-46BE-81C9-9C56013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7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426-1C6F-43B2-82B1-F86064BD882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AA5-38C8-46BE-81C9-9C56013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6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426-1C6F-43B2-82B1-F86064BD882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AA5-38C8-46BE-81C9-9C56013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426-1C6F-43B2-82B1-F86064BD882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AA5-38C8-46BE-81C9-9C56013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0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426-1C6F-43B2-82B1-F86064BD882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AA5-38C8-46BE-81C9-9C56013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1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22426-1C6F-43B2-82B1-F86064BD882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AA5-38C8-46BE-81C9-9C56013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5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fif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f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fif"/><Relationship Id="rId4" Type="http://schemas.openxmlformats.org/officeDocument/2006/relationships/image" Target="../media/image9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581" y="0"/>
            <a:ext cx="572493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1582" y="4865147"/>
            <a:ext cx="5724939" cy="199285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divo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5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25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" y="0"/>
            <a:ext cx="292058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674087" y="-1"/>
            <a:ext cx="250508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4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বেসরকারি সংস্থার ভূমিকাঃ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১৪।কৃষি উন্নয়ন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১৫।দরিদ্রদের সংগঠিত করা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১৬।সঞ্চয় গড়ে তোলা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১৭।ক্ষুদ্র ও কুটির শিল্পের উন্নয়ন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১৮।চিকিৎসা সেবা প্রদান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১৯।সরকারি উন্নয়ন কার্যক্রমে অংশগ্রহন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২০।বনায়ন ও পরিবেশ সংরক্ষণ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২১।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মৎস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চাষ,হাঁস-মুরগী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ও পশুপালন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২২।ক্ষুদ্র ঋণ বিতরণ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169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2B0B49-DEC7-4BBD-8F4F-236C4780B0E8}"/>
              </a:ext>
            </a:extLst>
          </p:cNvPr>
          <p:cNvSpPr txBox="1"/>
          <p:nvPr/>
        </p:nvSpPr>
        <p:spPr>
          <a:xfrm>
            <a:off x="1029905" y="0"/>
            <a:ext cx="10132190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cs typeface="NikoshBAN" panose="02000000000000000000" pitchFamily="2" charset="0"/>
              </a:rPr>
              <a:t>বাংলাদেশের</a:t>
            </a:r>
            <a:r>
              <a:rPr lang="en-US" sz="4400" dirty="0" smtClean="0">
                <a:cs typeface="Nikosh" panose="02000000000000000000" pitchFamily="2" charset="0"/>
              </a:rPr>
              <a:t> </a:t>
            </a:r>
            <a:r>
              <a:rPr lang="en-US" sz="4400" dirty="0" err="1">
                <a:cs typeface="Nikosh" panose="02000000000000000000" pitchFamily="2" charset="0"/>
              </a:rPr>
              <a:t>সামাজিক</a:t>
            </a:r>
            <a:r>
              <a:rPr lang="en-US" sz="4400" dirty="0">
                <a:cs typeface="Nikosh" panose="02000000000000000000" pitchFamily="2" charset="0"/>
              </a:rPr>
              <a:t> </a:t>
            </a:r>
            <a:r>
              <a:rPr lang="en-US" sz="4400" dirty="0" err="1">
                <a:cs typeface="Nikosh" panose="02000000000000000000" pitchFamily="2" charset="0"/>
              </a:rPr>
              <a:t>উন্নয়নে</a:t>
            </a:r>
            <a:r>
              <a:rPr lang="en-US" sz="4400" dirty="0">
                <a:cs typeface="Nikosh" panose="02000000000000000000" pitchFamily="2" charset="0"/>
              </a:rPr>
              <a:t> </a:t>
            </a:r>
            <a:r>
              <a:rPr lang="en-US" sz="4400" dirty="0" err="1">
                <a:cs typeface="Nikosh" panose="02000000000000000000" pitchFamily="2" charset="0"/>
              </a:rPr>
              <a:t>বেসরকারি</a:t>
            </a:r>
            <a:r>
              <a:rPr lang="en-US" sz="4400" dirty="0">
                <a:cs typeface="Nikosh" panose="02000000000000000000" pitchFamily="2" charset="0"/>
              </a:rPr>
              <a:t> </a:t>
            </a:r>
            <a:r>
              <a:rPr lang="en-US" sz="4400" dirty="0" err="1">
                <a:cs typeface="Nikosh" panose="02000000000000000000" pitchFamily="2" charset="0"/>
              </a:rPr>
              <a:t>সংস্থার</a:t>
            </a:r>
            <a:r>
              <a:rPr lang="en-US" sz="4400" dirty="0">
                <a:cs typeface="Nikosh" panose="02000000000000000000" pitchFamily="2" charset="0"/>
              </a:rPr>
              <a:t> </a:t>
            </a:r>
            <a:r>
              <a:rPr lang="en-US" sz="4400" dirty="0" err="1">
                <a:cs typeface="Nikosh" panose="02000000000000000000" pitchFamily="2" charset="0"/>
              </a:rPr>
              <a:t>ভূমিকা</a:t>
            </a:r>
            <a:r>
              <a:rPr lang="en-US" sz="4400" dirty="0">
                <a:cs typeface="Nikosh" panose="02000000000000000000" pitchFamily="2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69441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NikoshBAN" panose="02000000000000000000" pitchFamily="2" charset="0"/>
              </a:rPr>
              <a:t>২৩) </a:t>
            </a:r>
            <a:r>
              <a:rPr lang="en-US" sz="3200" dirty="0" err="1" smtClean="0"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>
                <a:cs typeface="NikoshBAN" panose="02000000000000000000" pitchFamily="2" charset="0"/>
              </a:rPr>
              <a:t>দূর্যোগ</a:t>
            </a:r>
            <a:r>
              <a:rPr lang="en-US" sz="3200" dirty="0">
                <a:cs typeface="NikoshBAN" panose="02000000000000000000" pitchFamily="2" charset="0"/>
              </a:rPr>
              <a:t> </a:t>
            </a:r>
            <a:r>
              <a:rPr lang="en-US" sz="3200" dirty="0" err="1">
                <a:cs typeface="NikoshBAN" panose="02000000000000000000" pitchFamily="2" charset="0"/>
              </a:rPr>
              <a:t>মোকাবেলা</a:t>
            </a:r>
            <a:r>
              <a:rPr lang="en-US" sz="3200" dirty="0">
                <a:cs typeface="NikoshBAN" panose="02000000000000000000" pitchFamily="2" charset="0"/>
              </a:rPr>
              <a:t>  </a:t>
            </a:r>
            <a:r>
              <a:rPr lang="en-US" sz="3600" dirty="0"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cs typeface="NikoshBAN" panose="02000000000000000000" pitchFamily="2" charset="0"/>
              </a:rPr>
              <a:t>২৪) </a:t>
            </a:r>
            <a:r>
              <a:rPr lang="en-US" sz="3600" dirty="0" err="1" smtClean="0">
                <a:cs typeface="NikoshBAN" panose="02000000000000000000" pitchFamily="2" charset="0"/>
              </a:rPr>
              <a:t>নারীর</a:t>
            </a:r>
            <a:r>
              <a:rPr lang="en-US" sz="3600" dirty="0" smtClean="0">
                <a:cs typeface="NikoshBAN" panose="02000000000000000000" pitchFamily="2" charset="0"/>
              </a:rPr>
              <a:t> </a:t>
            </a:r>
            <a:r>
              <a:rPr lang="en-US" sz="3600" dirty="0" err="1">
                <a:cs typeface="NikoshBAN" panose="02000000000000000000" pitchFamily="2" charset="0"/>
              </a:rPr>
              <a:t>ক্ষমতায়ন</a:t>
            </a:r>
            <a:r>
              <a:rPr lang="en-US" sz="3600" dirty="0">
                <a:cs typeface="NikoshBAN" panose="02000000000000000000" pitchFamily="2" charset="0"/>
              </a:rPr>
              <a:t>  </a:t>
            </a:r>
          </a:p>
          <a:p>
            <a:r>
              <a:rPr lang="en-US" sz="3600" dirty="0" smtClean="0">
                <a:cs typeface="Nikosh" panose="02000000000000000000" pitchFamily="2" charset="0"/>
              </a:rPr>
              <a:t>২৫) </a:t>
            </a:r>
            <a:r>
              <a:rPr lang="en-US" sz="3600" dirty="0" err="1" smtClean="0">
                <a:cs typeface="Nikosh" panose="02000000000000000000" pitchFamily="2" charset="0"/>
              </a:rPr>
              <a:t>টার্গেট</a:t>
            </a:r>
            <a:r>
              <a:rPr lang="en-US" sz="3600" dirty="0" smtClean="0">
                <a:cs typeface="Nikosh" panose="02000000000000000000" pitchFamily="2" charset="0"/>
              </a:rPr>
              <a:t> </a:t>
            </a:r>
            <a:r>
              <a:rPr lang="en-US" sz="3600" dirty="0" err="1">
                <a:cs typeface="Nikosh" panose="02000000000000000000" pitchFamily="2" charset="0"/>
              </a:rPr>
              <a:t>গ্রুপ</a:t>
            </a:r>
            <a:r>
              <a:rPr lang="en-US" sz="3600" dirty="0">
                <a:cs typeface="Nikosh" panose="02000000000000000000" pitchFamily="2" charset="0"/>
              </a:rPr>
              <a:t> </a:t>
            </a:r>
            <a:r>
              <a:rPr lang="en-US" sz="3600" dirty="0" err="1">
                <a:cs typeface="Nikosh" panose="02000000000000000000" pitchFamily="2" charset="0"/>
              </a:rPr>
              <a:t>পদ্ধতি</a:t>
            </a:r>
            <a:r>
              <a:rPr lang="en-US" sz="3600" dirty="0">
                <a:cs typeface="Nikosh" panose="02000000000000000000" pitchFamily="2" charset="0"/>
              </a:rPr>
              <a:t> </a:t>
            </a:r>
          </a:p>
          <a:p>
            <a:r>
              <a:rPr lang="en-US" sz="3600" dirty="0" smtClean="0">
                <a:cs typeface="Nikosh" panose="02000000000000000000" pitchFamily="2" charset="0"/>
              </a:rPr>
              <a:t>২৬) </a:t>
            </a:r>
            <a:r>
              <a:rPr lang="en-US" sz="3600" dirty="0" err="1">
                <a:cs typeface="Nikosh" panose="02000000000000000000" pitchFamily="2" charset="0"/>
              </a:rPr>
              <a:t>দক্ষ</a:t>
            </a:r>
            <a:r>
              <a:rPr lang="en-US" sz="3600" dirty="0">
                <a:cs typeface="Nikosh" panose="02000000000000000000" pitchFamily="2" charset="0"/>
              </a:rPr>
              <a:t> ও </a:t>
            </a:r>
            <a:r>
              <a:rPr lang="en-US" sz="3600" dirty="0" err="1">
                <a:cs typeface="Nikosh" panose="02000000000000000000" pitchFamily="2" charset="0"/>
              </a:rPr>
              <a:t>প্রশিক্ষণ</a:t>
            </a:r>
            <a:r>
              <a:rPr lang="en-US" sz="3600" dirty="0">
                <a:cs typeface="Nikosh" panose="02000000000000000000" pitchFamily="2" charset="0"/>
              </a:rPr>
              <a:t> </a:t>
            </a:r>
            <a:r>
              <a:rPr lang="en-US" sz="3600" dirty="0" err="1">
                <a:cs typeface="Nikosh" panose="02000000000000000000" pitchFamily="2" charset="0"/>
              </a:rPr>
              <a:t>কর্মী</a:t>
            </a:r>
            <a:r>
              <a:rPr lang="en-US" sz="3600" dirty="0">
                <a:cs typeface="Nikosh" panose="02000000000000000000" pitchFamily="2" charset="0"/>
              </a:rPr>
              <a:t> </a:t>
            </a:r>
            <a:r>
              <a:rPr lang="en-US" sz="3600" dirty="0" err="1">
                <a:cs typeface="Nikosh" panose="02000000000000000000" pitchFamily="2" charset="0"/>
              </a:rPr>
              <a:t>বাহিনী</a:t>
            </a:r>
            <a:r>
              <a:rPr lang="en-US" sz="3600" dirty="0">
                <a:cs typeface="Nikosh" panose="02000000000000000000" pitchFamily="2" charset="0"/>
              </a:rPr>
              <a:t> </a:t>
            </a:r>
          </a:p>
          <a:p>
            <a:r>
              <a:rPr lang="en-US" sz="3600" dirty="0" smtClean="0">
                <a:cs typeface="Nikosh" panose="02000000000000000000" pitchFamily="2" charset="0"/>
              </a:rPr>
              <a:t>২৭) </a:t>
            </a:r>
            <a:r>
              <a:rPr lang="en-US" sz="3600" dirty="0" err="1">
                <a:cs typeface="Nikosh" panose="02000000000000000000" pitchFamily="2" charset="0"/>
              </a:rPr>
              <a:t>গ্রামভিত্তিক</a:t>
            </a:r>
            <a:r>
              <a:rPr lang="en-US" sz="3600" dirty="0">
                <a:cs typeface="Nikosh" panose="02000000000000000000" pitchFamily="2" charset="0"/>
              </a:rPr>
              <a:t> </a:t>
            </a:r>
            <a:r>
              <a:rPr lang="en-US" sz="3600" dirty="0" err="1">
                <a:cs typeface="Nikosh" panose="02000000000000000000" pitchFamily="2" charset="0"/>
              </a:rPr>
              <a:t>উন্নয়ন</a:t>
            </a:r>
            <a:r>
              <a:rPr lang="en-US" sz="3600" dirty="0">
                <a:cs typeface="Nikosh" panose="02000000000000000000" pitchFamily="2" charset="0"/>
              </a:rPr>
              <a:t> </a:t>
            </a:r>
            <a:r>
              <a:rPr lang="en-US" sz="3600" dirty="0" err="1">
                <a:cs typeface="Nikosh" panose="02000000000000000000" pitchFamily="2" charset="0"/>
              </a:rPr>
              <a:t>পরিকল্পনা</a:t>
            </a:r>
            <a:r>
              <a:rPr lang="en-US" sz="3600" dirty="0">
                <a:cs typeface="Nikosh" panose="02000000000000000000" pitchFamily="2" charset="0"/>
              </a:rPr>
              <a:t> </a:t>
            </a:r>
          </a:p>
          <a:p>
            <a:r>
              <a:rPr lang="en-US" sz="3600" dirty="0" smtClean="0">
                <a:cs typeface="Nikosh" panose="02000000000000000000" pitchFamily="2" charset="0"/>
              </a:rPr>
              <a:t>২৮) </a:t>
            </a:r>
            <a:r>
              <a:rPr lang="en-US" sz="3600" dirty="0" err="1"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cs typeface="Nikosh" panose="02000000000000000000" pitchFamily="2" charset="0"/>
              </a:rPr>
              <a:t> </a:t>
            </a:r>
            <a:r>
              <a:rPr lang="en-US" sz="3600" dirty="0" err="1">
                <a:cs typeface="Nikosh" panose="02000000000000000000" pitchFamily="2" charset="0"/>
              </a:rPr>
              <a:t>প্রতিষ্টানের</a:t>
            </a:r>
            <a:r>
              <a:rPr lang="en-US" sz="3600" dirty="0">
                <a:cs typeface="Nikosh" panose="02000000000000000000" pitchFamily="2" charset="0"/>
              </a:rPr>
              <a:t> </a:t>
            </a:r>
            <a:r>
              <a:rPr lang="en-US" sz="3600" dirty="0" err="1">
                <a:cs typeface="Nikosh" panose="02000000000000000000" pitchFamily="2" charset="0"/>
              </a:rPr>
              <a:t>মধ্যে</a:t>
            </a:r>
            <a:r>
              <a:rPr lang="en-US" sz="3600" dirty="0"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cs typeface="Nikosh" panose="02000000000000000000" pitchFamily="2" charset="0"/>
              </a:rPr>
              <a:t>সমন্বয়</a:t>
            </a:r>
            <a:endParaRPr lang="en-US" sz="3600" dirty="0" smtClean="0">
              <a:cs typeface="Nikosh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অবকাঠামোগত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৩০) সৎ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৩১)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৩২)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কোন্দল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দলাদলির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cs typeface="Nikosh" panose="02000000000000000000" pitchFamily="2" charset="0"/>
              </a:rPr>
              <a:t> </a:t>
            </a:r>
            <a:endParaRPr lang="en-US" sz="3600" dirty="0"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7930" y="0"/>
            <a:ext cx="3776870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ত্রাণ</a:t>
            </a:r>
            <a:r>
              <a:rPr lang="en-US" sz="3600" dirty="0" smtClean="0"/>
              <a:t> ও </a:t>
            </a:r>
            <a:r>
              <a:rPr lang="en-US" sz="3600" dirty="0" err="1" smtClean="0"/>
              <a:t>পুনর্বাসন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2" y="792105"/>
            <a:ext cx="5239164" cy="4442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26" y="792105"/>
            <a:ext cx="6758609" cy="444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89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66321" y="117609"/>
            <a:ext cx="4459357" cy="80976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দূর্যোগ মোকাবেলা</a:t>
            </a:r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4841325"/>
            <a:ext cx="12192000" cy="19284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প্রতিনিয়ত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জলোচ্ছ্বাস,বন্যাসহ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সংস্থাসমুহ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ত্রাণ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xmlns="" id="{E83C1D69-E93F-45C7-9D29-D4C8AF3DF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4" y="927375"/>
            <a:ext cx="4929809" cy="4002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74226E-5A6C-4424-B6A9-61A633A0A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83" y="927375"/>
            <a:ext cx="5672275" cy="400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00330" y="79513"/>
            <a:ext cx="3591339" cy="62139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latin typeface="Nikosh" panose="02000000000000000000" pitchFamily="2" charset="0"/>
                <a:cs typeface="Nikosh" panose="02000000000000000000" pitchFamily="2" charset="0"/>
              </a:rPr>
              <a:t>শিক্ষা বিস্তার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5296153"/>
            <a:ext cx="12192000" cy="15220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বেসরকারি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সংস্থাসমূহ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দেশে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শিশু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বয়স্ক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কার্যক্রমের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নিরক্ষরতা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মুক্ত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দেশ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গড়তে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গুরুত্বপুর্ণ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পালন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xmlns="" id="{DBCDE84B-AFF1-4A53-8F8D-06275E9FC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6" y="811922"/>
            <a:ext cx="5565913" cy="4479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FA1CE4D-8B75-4D12-9D3F-74B3306EE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69" y="811922"/>
            <a:ext cx="5565913" cy="447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2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911500"/>
            <a:ext cx="5524500" cy="54002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9061" y="0"/>
            <a:ext cx="5817704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স্বাস্থ্য</a:t>
            </a:r>
            <a:r>
              <a:rPr lang="en-US" sz="3600" dirty="0" smtClean="0"/>
              <a:t> ও </a:t>
            </a:r>
            <a:r>
              <a:rPr lang="en-US" sz="3600" dirty="0" err="1" smtClean="0"/>
              <a:t>চিকিৎসা</a:t>
            </a:r>
            <a:r>
              <a:rPr lang="en-US" sz="3600" dirty="0" smtClean="0"/>
              <a:t> </a:t>
            </a:r>
            <a:r>
              <a:rPr lang="en-US" sz="3600" dirty="0" err="1" smtClean="0"/>
              <a:t>সেবা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প্রদান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500"/>
            <a:ext cx="6667500" cy="540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7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64422" y="0"/>
            <a:ext cx="4263156" cy="90658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ক্ষুদ্রঋণ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4863548"/>
            <a:ext cx="12192000" cy="19944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গ্রামের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দরিদ্র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মানুষগুলোকে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ক্ষুদ্রঋণ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ক্ষেত্র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জামানতবিহীন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ক্ষুদ্রঋণ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মূলধন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গঠনে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সহায়তা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দেশে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আত্বকর্মসংস্থান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8C6D01-DD61-473E-8636-18331FAF2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56" y="906589"/>
            <a:ext cx="7407965" cy="403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8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99692" y="0"/>
            <a:ext cx="4792618" cy="92765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নিয়ন্ত্রণ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5128590"/>
            <a:ext cx="12191999" cy="17294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সচেতনতামূলক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জনগণকে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xmlns="" id="{760C6494-02D9-4B94-87F9-8C141921A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95" y="927652"/>
            <a:ext cx="5606637" cy="42009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B31563-ADFF-4854-B863-A24F8D88F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61" y="927652"/>
            <a:ext cx="4943060" cy="42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7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22750" y="0"/>
            <a:ext cx="3746500" cy="96575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 উন্নয়ন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5088835"/>
            <a:ext cx="12192000" cy="17691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ঋণদান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সম্প্রসারণ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বিনামূল্যে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xmlns="" id="{2A413B47-9521-449D-9A79-AADCE4FB6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0" y="965750"/>
            <a:ext cx="5256832" cy="40038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2C243F-1B85-40D3-998C-E65B69C0A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91" y="965750"/>
            <a:ext cx="5415859" cy="400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6193" y="1"/>
            <a:ext cx="4019614" cy="85951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নারীর ক্ষমতায়ন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4994192"/>
            <a:ext cx="12192000" cy="18638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সংস্থাসমূহ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অজ্ঞ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অশিক্ষিত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ঋণদান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নানামুখী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কর্মসুচির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শিক্ষিত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স্বাবলম্বী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xmlns="" id="{95940383-E566-40FE-AAF6-61766F66A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965533"/>
            <a:ext cx="5950226" cy="40286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3B930A-0EEC-4FE1-AB03-8E27898F7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965533"/>
            <a:ext cx="6003235" cy="402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2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53559059"/>
              </p:ext>
            </p:extLst>
          </p:nvPr>
        </p:nvGraphicFramePr>
        <p:xfrm>
          <a:off x="0" y="79512"/>
          <a:ext cx="12191999" cy="728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669033"/>
              </p:ext>
            </p:extLst>
          </p:nvPr>
        </p:nvGraphicFramePr>
        <p:xfrm>
          <a:off x="0" y="1099931"/>
          <a:ext cx="8640417" cy="5758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24"/>
          <a:stretch/>
        </p:blipFill>
        <p:spPr>
          <a:xfrm>
            <a:off x="8680175" y="1113183"/>
            <a:ext cx="3511826" cy="5632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11810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37113" y="71136"/>
            <a:ext cx="4532244" cy="77700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বেকার সমস্যা দূরীকরণ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5446645"/>
            <a:ext cx="12192000" cy="1411355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শিক্ষিত-অশিক্ষিত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093A92-3E5C-4C2B-B86C-3E4804C52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6" y="921026"/>
            <a:ext cx="5512905" cy="4439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D449522-84EA-49C1-9A18-18ED6F62E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921026"/>
            <a:ext cx="5512905" cy="443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3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108174" y="1"/>
            <a:ext cx="3843130" cy="88789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শিল্পের উন্নয়ন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5287614"/>
            <a:ext cx="12192000" cy="157038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যুবক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হস্ত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স্বাবলম্বী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ছোট-খাট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EC376F-B07C-433F-8959-E663DC75D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5" y="993913"/>
            <a:ext cx="5791199" cy="4293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275161-CF88-4721-8AEB-0E054EB90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65" y="993913"/>
            <a:ext cx="5261115" cy="429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1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40697" y="0"/>
            <a:ext cx="3710608" cy="75537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কৃষিঋণ প্রদান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5274370"/>
            <a:ext cx="12192000" cy="158363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056453-65FA-4884-A462-A41D1D8E3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861392"/>
            <a:ext cx="5499652" cy="43599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FA32301-D2AE-4F95-BBB9-7677E0C88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861392"/>
            <a:ext cx="5499653" cy="445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99793" y="0"/>
            <a:ext cx="6069494" cy="86139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বাস্তবধর্মী ভূমিস্বত্ব ব্যবস্থার প্রবর্তন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" y="5353879"/>
            <a:ext cx="12192000" cy="146436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দরিদ্র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ভূমিহীন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কৃষকদের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অবস্থার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উন্নতি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সাধন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গ্রামীণ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কর্মসূচির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সফল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বাস্তবায়নের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সুষ্ঠু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বাস্তবধর্মী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ভূমিসত্ব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ব্যবস্থার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প্রবর্তনে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সহযোগীতা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1104C1-157E-4EDC-9003-706079E0B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44" y="861390"/>
            <a:ext cx="9700592" cy="443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3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40696" y="0"/>
            <a:ext cx="3710608" cy="87464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টার্গেট গ্রুপ পদ্ধতি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5079774"/>
            <a:ext cx="12192000" cy="177822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ভূমিহীন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ক্ষেতমজুর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কারিগর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দুঃস্থ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টার্গেট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দারিদ্রমোচনে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9C0C77-0B9E-4970-A529-AFBD6EB34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" y="971600"/>
            <a:ext cx="5499653" cy="4011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F943BB-0D91-4A83-97B4-92264E9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27" y="922782"/>
            <a:ext cx="5499653" cy="406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0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46783" y="0"/>
            <a:ext cx="5791200" cy="94928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দক্ষ ও প্রশিক্ষণপ্রাপ্ত কর্মী বাহিনী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" y="5176726"/>
            <a:ext cx="12192000" cy="158188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কর্মসূচিকে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সফলভাবে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কাঙ্ক্ষিত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লক্ষ্যমাত্রা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প্রশিক্ষণপ্রাপ্ত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কর্মীবাহিনী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A55596-A7CA-46AF-9C7E-BBD23E38B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6" y="949282"/>
            <a:ext cx="6347792" cy="4227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9BD86E-9B89-4E8D-AE3E-D9DC13D87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80" y="949282"/>
            <a:ext cx="5208102" cy="42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8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63617" y="92765"/>
            <a:ext cx="4664765" cy="78187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গ্রামভিত্তিক উন্নয়ন পরিকল্পনা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" y="4943061"/>
            <a:ext cx="12192000" cy="191494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স্বতঃস্ফুর্ত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032DE5-F15F-4D60-AC10-039C52B21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16" y="940905"/>
            <a:ext cx="5511662" cy="39358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37C57E-1F89-4241-963F-65B3DE898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378" y="940904"/>
            <a:ext cx="5977352" cy="38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3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66052" y="0"/>
            <a:ext cx="5605669" cy="92765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প্রতিষ্টানের মধ্যে সমন্বয়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5314123"/>
            <a:ext cx="12191999" cy="154387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গ্রামাঞ্চলে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কর্মরত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কর্মসূচিকে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F70B9A-5915-4C59-B997-DB64E5C8D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3" y="927652"/>
            <a:ext cx="5526156" cy="4293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BEC189-79D8-43C5-A83F-CFAA24E84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642" y="1020419"/>
            <a:ext cx="5983357" cy="42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0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40696" y="0"/>
            <a:ext cx="3710608" cy="86139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 গঠন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" y="5221356"/>
            <a:ext cx="12192000" cy="163664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তরান্বিত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79AEC0-83B9-4CD2-83F8-CB49BBA45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6" y="861392"/>
            <a:ext cx="10628243" cy="435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67850" y="0"/>
            <a:ext cx="4856300" cy="80838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অনুকূল সামাজিক পরিবেশ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5115340"/>
            <a:ext cx="12192000" cy="174266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গ্রামাঞ্চলে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গোঁড়ামি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দৃষ্টিভঙ্গিসম্পন্ন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অনুকূল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E6FBE9-ACD7-4C57-900A-72C1F567E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6" y="808383"/>
            <a:ext cx="5565914" cy="43069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62FE28-5B0B-40A2-8A9E-0494FAB09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66" y="808384"/>
            <a:ext cx="5565914" cy="430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2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4882" y="614199"/>
            <a:ext cx="5782235" cy="1269192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DeflateBottom">
              <a:avLst/>
            </a:prstTxWarp>
            <a:spAutoFit/>
          </a:bodyPr>
          <a:lstStyle/>
          <a:p>
            <a:pPr algn="ctr"/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50" b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7080" y="2098544"/>
            <a:ext cx="8297838" cy="4176214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Plain">
              <a:avLst>
                <a:gd name="adj" fmla="val 42452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bn-IN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050" b="1" dirty="0" smtClean="0">
                <a:ln/>
                <a:solidFill>
                  <a:srgbClr val="2308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শ্রেনীঃ- একাদশ-দ্বাদশ</a:t>
            </a:r>
            <a:endParaRPr lang="bn-IN" sz="4050" b="1" dirty="0">
              <a:ln/>
              <a:solidFill>
                <a:srgbClr val="2308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050" b="1" dirty="0" smtClean="0">
                <a:ln/>
                <a:solidFill>
                  <a:srgbClr val="F42A9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 সমাজবিজ্ঞান</a:t>
            </a:r>
            <a:r>
              <a:rPr lang="en-US" sz="4050" b="1" dirty="0" smtClean="0">
                <a:ln/>
                <a:solidFill>
                  <a:srgbClr val="F42A9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50" b="1" dirty="0" smtClean="0">
                <a:ln/>
                <a:solidFill>
                  <a:srgbClr val="F42A9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পত্র)</a:t>
            </a:r>
            <a:endParaRPr lang="bn-IN" sz="4050" b="1" dirty="0">
              <a:ln/>
              <a:solidFill>
                <a:srgbClr val="F42A9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5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en-US" sz="405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4050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smtClean="0">
                <a:ln/>
                <a:solidFill>
                  <a:srgbClr val="CC3C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bn-IN" sz="4050" dirty="0" smtClean="0">
                <a:ln/>
                <a:solidFill>
                  <a:srgbClr val="CC3C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4050" dirty="0" err="1" smtClean="0">
                <a:ln/>
                <a:solidFill>
                  <a:srgbClr val="CC3C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50" dirty="0" smtClean="0">
                <a:ln/>
                <a:solidFill>
                  <a:srgbClr val="CC3C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 smtClean="0">
                <a:ln/>
                <a:solidFill>
                  <a:srgbClr val="CC3C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050" dirty="0" smtClean="0">
                <a:ln/>
                <a:solidFill>
                  <a:srgbClr val="CC3C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endParaRPr lang="en-US" sz="4050" b="1" dirty="0">
              <a:ln/>
              <a:solidFill>
                <a:srgbClr val="CC3C5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 smtClean="0">
                <a:ln/>
                <a:solidFill>
                  <a:srgbClr val="2308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পাঠঃ- </a:t>
            </a:r>
            <a:r>
              <a:rPr lang="en-US" sz="4050" b="1" dirty="0" smtClean="0">
                <a:ln/>
                <a:solidFill>
                  <a:srgbClr val="2308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50" b="1" dirty="0" smtClean="0">
                <a:ln/>
                <a:solidFill>
                  <a:srgbClr val="2308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২</a:t>
            </a:r>
            <a:endParaRPr lang="bn-IN" sz="4050" dirty="0">
              <a:ln/>
              <a:solidFill>
                <a:srgbClr val="2308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তারিখঃ- </a:t>
            </a:r>
            <a:r>
              <a:rPr lang="en-US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IN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০/২০১৭ </a:t>
            </a:r>
            <a:r>
              <a:rPr lang="bn-IN" sz="4050" b="1" dirty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4050" b="1" dirty="0">
              <a:ln/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14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96748" y="1"/>
            <a:ext cx="4598504" cy="88789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অবকাঠামোগত উন্নয়ন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" y="5314127"/>
            <a:ext cx="12192000" cy="149086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কর্মসূচি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অবকাঠামোর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BD1DF0-3981-40CB-B826-83CC7DF43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" y="980664"/>
            <a:ext cx="5630932" cy="4293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980664"/>
            <a:ext cx="5897217" cy="42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1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37113" y="0"/>
            <a:ext cx="4532243" cy="84814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সৎ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5252051"/>
            <a:ext cx="12192000" cy="149993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অবক্ষয়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কর্মসুচিতে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সৎ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8D9B1A-BF8A-46CB-8B8B-E8D8DB74D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17" y="848140"/>
            <a:ext cx="9276521" cy="440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9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68417" y="97638"/>
            <a:ext cx="4055165" cy="76375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 কর্মসংস্থান তৈরি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5367128"/>
            <a:ext cx="12192000" cy="149087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উন্নয়নমূলক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কর্মসূচি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যুবকদের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নানাবিধ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9C394B-7899-4014-B85F-68460A491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914400"/>
            <a:ext cx="5486401" cy="4452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B71E13-5187-47FE-9D07-2109301BD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914400"/>
            <a:ext cx="5486401" cy="445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7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913"/>
            <a:ext cx="6779315" cy="4678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315" y="993913"/>
            <a:ext cx="5412685" cy="467801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389657" y="0"/>
            <a:ext cx="5353878" cy="76375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বনায়ন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8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93773" y="0"/>
            <a:ext cx="5804452" cy="100716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দূর্যোগ প্রতিরোধ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" y="5261111"/>
            <a:ext cx="12192000" cy="1749289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বিপর্যায়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মোকাবেলায়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গুরুত্বপুর্ণ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AD6619-FD1A-4331-B419-18C69C60C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4" y="1007164"/>
            <a:ext cx="5658677" cy="4253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4903609-47C4-47EA-9B29-D82D14125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07164"/>
            <a:ext cx="5658678" cy="425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6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34747" y="1"/>
            <a:ext cx="6122506" cy="94090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 কোন্দল ও দলাদলির অবসান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5194853"/>
            <a:ext cx="12192000" cy="155225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প্রভাবশালী ব্যক্তিদের মধ্যে নেতৃত্বের কোন্দল ও দলাদলির অবসান ঘটিয়ে দলমত নির্বিশেষে সবাইকে গ্রামীণ উন্নয়নের কাজে আত্বনিয়োগ করতে সহায়তা করে থাকে।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51116B-4B3B-459A-AD74-511D3C2DA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940905"/>
            <a:ext cx="5618921" cy="4253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CB14E31-F20F-40E8-B805-0134D3491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59" y="940905"/>
            <a:ext cx="5618921" cy="42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9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67270" y="0"/>
            <a:ext cx="6294782" cy="1657873"/>
          </a:xfrm>
          <a:prstGeom prst="rect">
            <a:avLst/>
          </a:prstGeom>
          <a:noFill/>
        </p:spPr>
        <p:txBody>
          <a:bodyPr>
            <a:prstTxWarp prst="textDeflateBottom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u="sng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i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CC00C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8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40765" y="278295"/>
            <a:ext cx="6294782" cy="1657873"/>
          </a:xfrm>
          <a:prstGeom prst="rect">
            <a:avLst/>
          </a:prstGeom>
          <a:noFill/>
        </p:spPr>
        <p:txBody>
          <a:bodyPr>
            <a:prstTxWarp prst="textDeflateBottom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b="1" i="1" u="sng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b="1" i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CC00C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 rot="10800000" flipV="1">
            <a:off x="-1" y="2876117"/>
            <a:ext cx="12191999" cy="167668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 dirty="0" err="1">
                <a:solidFill>
                  <a:schemeClr val="tx1"/>
                </a:solidFill>
                <a:latin typeface="+mj-lt"/>
                <a:cs typeface="Nikosh" panose="02000000000000000000" pitchFamily="2" charset="0"/>
              </a:rPr>
              <a:t>বাংলাদেশের</a:t>
            </a:r>
            <a:r>
              <a:rPr lang="en-US" sz="6600" dirty="0">
                <a:solidFill>
                  <a:schemeClr val="tx1"/>
                </a:solidFill>
                <a:latin typeface="+mj-lt"/>
                <a:cs typeface="Nikosh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+mj-lt"/>
                <a:cs typeface="Nikosh" panose="02000000000000000000" pitchFamily="2" charset="0"/>
              </a:rPr>
              <a:t>মানুষের</a:t>
            </a:r>
            <a:r>
              <a:rPr lang="en-US" sz="6600" dirty="0">
                <a:solidFill>
                  <a:schemeClr val="tx1"/>
                </a:solidFill>
                <a:latin typeface="+mj-lt"/>
                <a:cs typeface="Nikosh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+mj-lt"/>
                <a:cs typeface="Nikosh" panose="02000000000000000000" pitchFamily="2" charset="0"/>
              </a:rPr>
              <a:t>আর্থ-সামাজিক</a:t>
            </a:r>
            <a:r>
              <a:rPr lang="en-US" sz="6600" dirty="0">
                <a:solidFill>
                  <a:schemeClr val="tx1"/>
                </a:solidFill>
                <a:latin typeface="+mj-lt"/>
                <a:cs typeface="Nikosh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+mj-lt"/>
                <a:cs typeface="Nikosh" panose="02000000000000000000" pitchFamily="2" charset="0"/>
              </a:rPr>
              <a:t>উন্নয়নে</a:t>
            </a:r>
            <a:r>
              <a:rPr lang="en-US" sz="6600" dirty="0">
                <a:solidFill>
                  <a:schemeClr val="tx1"/>
                </a:solidFill>
                <a:latin typeface="+mj-lt"/>
                <a:cs typeface="Nikosh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+mj-lt"/>
                <a:cs typeface="Nikosh" panose="02000000000000000000" pitchFamily="2" charset="0"/>
              </a:rPr>
              <a:t>বেসরকারি</a:t>
            </a:r>
            <a:r>
              <a:rPr lang="en-US" sz="6600" dirty="0">
                <a:solidFill>
                  <a:schemeClr val="tx1"/>
                </a:solidFill>
                <a:latin typeface="+mj-lt"/>
                <a:cs typeface="Nikosh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+mj-lt"/>
                <a:cs typeface="Nikosh" panose="02000000000000000000" pitchFamily="2" charset="0"/>
              </a:rPr>
              <a:t>সংস্থার</a:t>
            </a:r>
            <a:r>
              <a:rPr lang="en-US" sz="6600" dirty="0">
                <a:solidFill>
                  <a:schemeClr val="tx1"/>
                </a:solidFill>
                <a:latin typeface="+mj-lt"/>
                <a:cs typeface="Nikosh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+mj-lt"/>
                <a:cs typeface="Nikosh" panose="02000000000000000000" pitchFamily="2" charset="0"/>
              </a:rPr>
              <a:t>ভূমিকা</a:t>
            </a:r>
            <a:r>
              <a:rPr lang="en-US" sz="6600" dirty="0">
                <a:solidFill>
                  <a:schemeClr val="tx1"/>
                </a:solidFill>
                <a:latin typeface="+mj-lt"/>
                <a:cs typeface="Nikosh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+mj-lt"/>
                <a:cs typeface="Nikosh" panose="02000000000000000000" pitchFamily="2" charset="0"/>
              </a:rPr>
              <a:t>তুলে</a:t>
            </a:r>
            <a:r>
              <a:rPr lang="en-US" sz="6600" dirty="0">
                <a:solidFill>
                  <a:schemeClr val="tx1"/>
                </a:solidFill>
                <a:latin typeface="+mj-lt"/>
                <a:cs typeface="Nikosh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+mj-lt"/>
                <a:cs typeface="Nikosh" panose="02000000000000000000" pitchFamily="2" charset="0"/>
              </a:rPr>
              <a:t>ধরো</a:t>
            </a:r>
            <a:r>
              <a:rPr lang="en-US" sz="6600" dirty="0">
                <a:solidFill>
                  <a:schemeClr val="tx1"/>
                </a:solidFill>
                <a:latin typeface="+mj-lt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393" r="50187" b="393"/>
          <a:stretch/>
        </p:blipFill>
        <p:spPr>
          <a:xfrm>
            <a:off x="-1" y="-26504"/>
            <a:ext cx="6073254" cy="6884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9"/>
          <a:stretch/>
        </p:blipFill>
        <p:spPr>
          <a:xfrm>
            <a:off x="6073254" y="1"/>
            <a:ext cx="61187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8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1.04167E-6 0.00023 C 0.02031 0.01806 0.00873 0.01296 0.03516 0.01042 C 0.03828 0.00972 0.04141 0.00926 0.04453 0.00833 C 0.04609 0.00787 0.04753 0.00694 0.04922 0.00625 C 0.05104 0.00556 0.053 0.00463 0.05508 0.00417 C 0.06042 0.00255 0.06589 0.00116 0.07149 0 C 0.078 -0.00139 0.09102 -0.00324 0.09727 -0.00417 C 0.1 -0.00579 0.10677 -0.01042 0.11016 -0.01042 L 0.53789 -0.0125 C 0.57878 -0.0169 0.55104 -0.01458 0.62109 -0.01458 L 0.62109 -0.01435 L 0.62109 -0.01458 L 0.62109 -0.01435 L 0.62109 -0.01458 " pathEditMode="relative" rAng="0" ptsTypes="AAAAAAAAAAAAA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5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875E-6 0 L 6.875E-6 0 C -0.0388 0.00764 -0.01471 0.00347 -0.09843 0 C -0.1009 -0.00023 -0.10312 -0.00162 -0.10546 -0.00208 C -0.1082 -0.00301 -0.11093 -0.0037 -0.1138 -0.00417 L -0.13255 -0.00833 C -0.14192 -0.01412 -0.13476 -0.01019 -0.15468 -0.01458 C -0.16835 -0.01782 -0.16093 -0.0162 -0.17708 -0.01875 L -0.19583 -0.025 C -0.19765 -0.02569 -0.1996 -0.02662 -0.20156 -0.02708 C -0.20546 -0.02801 -0.20937 -0.02847 -0.21327 -0.02917 C -0.21965 -0.03148 -0.22382 -0.03333 -0.23098 -0.03333 L -0.64101 -0.03542 C -0.64296 -0.03611 -0.64478 -0.03704 -0.64687 -0.0375 C -0.64986 -0.03843 -0.65312 -0.03866 -0.65624 -0.03958 C -0.65937 -0.04074 -0.66236 -0.04306 -0.66562 -0.04375 C -0.67057 -0.04514 -0.67577 -0.04514 -0.68085 -0.04583 C -0.68359 -0.04653 -0.68632 -0.04722 -0.68906 -0.04792 C -0.71093 -0.05463 -0.67643 -0.04514 -0.70195 -0.05208 C -0.70455 -0.05301 -0.70742 -0.05347 -0.71015 -0.05417 C -0.72174 -0.05741 -0.71262 -0.05532 -0.72538 -0.05833 L -0.73476 -0.06042 C -0.7427 -0.0625 -0.74726 -0.06366 -0.75585 -0.06667 C -0.75742 -0.06736 -0.75885 -0.06852 -0.76054 -0.06875 C -0.77083 -0.07106 -0.77161 -0.07083 -0.77929 -0.07083 " pathEditMode="relative" ptsTypes="AAAAAAAAAAAAAAAAAAAAAAA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9323" y="0"/>
            <a:ext cx="474146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C00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1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5947"/>
            <a:ext cx="5830957" cy="5009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92" y="1205947"/>
            <a:ext cx="6149008" cy="5009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44556150"/>
              </p:ext>
            </p:extLst>
          </p:nvPr>
        </p:nvGraphicFramePr>
        <p:xfrm>
          <a:off x="0" y="-1"/>
          <a:ext cx="12191999" cy="90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6515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29" y="106017"/>
            <a:ext cx="5208105" cy="56851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4842466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3" y="106017"/>
            <a:ext cx="3432314" cy="33793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167272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4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4504" y="103569"/>
            <a:ext cx="6255026" cy="2374588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b="1" i="1" u="sng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80008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b="1" i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80008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u="sng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80008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i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80008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i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80008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3C3A36-BE7F-4F45-8549-75FDD46B0D53}"/>
              </a:ext>
            </a:extLst>
          </p:cNvPr>
          <p:cNvSpPr txBox="1"/>
          <p:nvPr/>
        </p:nvSpPr>
        <p:spPr>
          <a:xfrm>
            <a:off x="583095" y="2765024"/>
            <a:ext cx="11317357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‘</a:t>
            </a:r>
            <a:r>
              <a:rPr lang="en-US" sz="48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48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8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উন</a:t>
            </a:r>
            <a:r>
              <a:rPr lang="as-IN" sz="48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8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48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48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</a:t>
            </a:r>
            <a:r>
              <a:rPr lang="en-US" sz="48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বেসরকারি</a:t>
            </a:r>
            <a:r>
              <a:rPr lang="en-US" sz="48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সংস্থার</a:t>
            </a:r>
            <a:r>
              <a:rPr lang="en-US" sz="48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ভ</a:t>
            </a:r>
            <a:r>
              <a:rPr lang="as-IN" sz="48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ূ</a:t>
            </a:r>
            <a:r>
              <a:rPr lang="en-US" sz="48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48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48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48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8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’    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xmlns="" id="{9ABB31B3-BDEC-47F5-9534-4CCC20B02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04" y="3596021"/>
            <a:ext cx="6255026" cy="304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1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1496" y="113007"/>
            <a:ext cx="5936974" cy="1577008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80008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i="1" u="sng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80008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0" y="3246781"/>
            <a:ext cx="1073427" cy="636105"/>
          </a:xfrm>
          <a:prstGeom prst="rightArrowCallout">
            <a:avLst/>
          </a:prstGeom>
          <a:ln w="28575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1" y="4339904"/>
            <a:ext cx="1073426" cy="636105"/>
          </a:xfrm>
          <a:prstGeom prst="rightArrowCallout">
            <a:avLst/>
          </a:prstGeom>
          <a:ln w="28575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6" name="Right Arrow Callout 5"/>
          <p:cNvSpPr/>
          <p:nvPr/>
        </p:nvSpPr>
        <p:spPr>
          <a:xfrm>
            <a:off x="1" y="5446280"/>
            <a:ext cx="1073426" cy="636105"/>
          </a:xfrm>
          <a:prstGeom prst="rightArrowCallout">
            <a:avLst/>
          </a:prstGeom>
          <a:ln w="28575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1649" y="1777612"/>
            <a:ext cx="6977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3426" y="4391234"/>
            <a:ext cx="11118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2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উন্নয়নে</a:t>
            </a:r>
            <a:r>
              <a:rPr lang="en-US" sz="32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বেসরকারি</a:t>
            </a:r>
            <a:r>
              <a:rPr lang="en-US" sz="32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সংস্থার</a:t>
            </a:r>
            <a:r>
              <a:rPr lang="en-US" sz="32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32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চিহ্নিত</a:t>
            </a:r>
            <a:r>
              <a:rPr lang="en-US" sz="32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91649" y="3213077"/>
            <a:ext cx="11020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বেসরকারি</a:t>
            </a:r>
            <a:r>
              <a:rPr lang="en-US" sz="4000" dirty="0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সংস্থা</a:t>
            </a:r>
            <a:r>
              <a:rPr lang="en-US" sz="4000" dirty="0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4000" dirty="0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ধারণা</a:t>
            </a:r>
            <a:r>
              <a:rPr lang="en-US" sz="4000" dirty="0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লাভ</a:t>
            </a:r>
            <a:r>
              <a:rPr lang="en-US" sz="4000" dirty="0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000" dirty="0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dirty="0">
              <a:solidFill>
                <a:srgbClr val="CC00CC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1649" y="5512178"/>
            <a:ext cx="1102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200" dirty="0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উন্নয়নে</a:t>
            </a:r>
            <a:r>
              <a:rPr lang="en-US" sz="3200" dirty="0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200" dirty="0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বেসরকারি</a:t>
            </a:r>
            <a:r>
              <a:rPr lang="en-US" sz="3200" dirty="0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সংস্থার</a:t>
            </a:r>
            <a:r>
              <a:rPr lang="en-US" sz="3200" dirty="0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সমন্বয়ের</a:t>
            </a:r>
            <a:r>
              <a:rPr lang="en-US" sz="3200" dirty="0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গুরুত্ব</a:t>
            </a:r>
            <a:r>
              <a:rPr lang="en-US" sz="3200" dirty="0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বিশ্লেষণ</a:t>
            </a:r>
            <a:r>
              <a:rPr lang="en-US" sz="3200" dirty="0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endParaRPr lang="en-US" sz="3200" dirty="0">
              <a:solidFill>
                <a:srgbClr val="8000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362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83360"/>
            <a:ext cx="1219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মানবতাবাদী,ব্যক্তিগত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সংস্থাকে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হয়।বৃহত্তর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দৃষ্টিকোণ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স্বেচ্ছাসেবী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মুনাফাহীন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সংগঠনকে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বোঝায়,যা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করে।বাংলাদেশের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স্বেছাসেবী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সংস্থাকে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হয়।এসব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করে।উদাহরণস্বরূপ-ব্রাক,আশা,প্রশিকা,গ্রামীন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ব্যাংক,সেভ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চিলড্রেন,ইত্যাদি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516835" y="0"/>
            <a:ext cx="11118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3600" b="1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3600" b="1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Government 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en-US" sz="3600" b="1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b="1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52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সামাজিক উন্নয়নে বেসরকারি সংস্থার ভূমিকাঃ</a:t>
            </a:r>
          </a:p>
          <a:p>
            <a:pPr marL="457200" indent="-457200">
              <a:buFont typeface="+mj-lt"/>
              <a:buAutoNum type="arabicParenR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ত্রান ও পুনর্বাসন</a:t>
            </a:r>
          </a:p>
          <a:p>
            <a:pPr marL="457200" indent="-457200">
              <a:buFont typeface="+mj-lt"/>
              <a:buAutoNum type="arabicParenR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যুদ্ধোত্তর পুনর্গঠন</a:t>
            </a:r>
          </a:p>
          <a:p>
            <a:pPr marL="457200" indent="-457200">
              <a:buFont typeface="+mj-lt"/>
              <a:buAutoNum type="arabicParenR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গণসচেতনতা বৃদ্ধি</a:t>
            </a:r>
          </a:p>
          <a:p>
            <a:pPr marL="457200" indent="-457200">
              <a:buFont typeface="+mj-lt"/>
              <a:buAutoNum type="arabicParenR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পুষ্টি ও স্বাস্থ্য</a:t>
            </a:r>
          </a:p>
          <a:p>
            <a:pPr marL="457200" indent="-457200">
              <a:buFont typeface="+mj-lt"/>
              <a:buAutoNum type="arabicParenR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গ্রাম্য মহাজনদের শোষণ দূরকরা</a:t>
            </a:r>
          </a:p>
          <a:p>
            <a:pPr marL="457200" indent="-457200">
              <a:buFont typeface="+mj-lt"/>
              <a:buAutoNum type="arabicParenR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দারিদ্র বিমোচন</a:t>
            </a:r>
          </a:p>
          <a:p>
            <a:pPr marL="457200" indent="-457200">
              <a:buFont typeface="+mj-lt"/>
              <a:buAutoNum type="arabicParenR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বেকারত্ত্ব দূরকরা</a:t>
            </a:r>
          </a:p>
          <a:p>
            <a:pPr marL="457200" indent="-457200">
              <a:buFont typeface="+mj-lt"/>
              <a:buAutoNum type="arabicParenR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স্বনির্ভর কর্মসূচী</a:t>
            </a:r>
          </a:p>
          <a:p>
            <a:pPr marL="457200" indent="-457200">
              <a:buFont typeface="+mj-lt"/>
              <a:buAutoNum type="arabicParenR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 ও অবকাঠামোগত উন্নয়ন</a:t>
            </a:r>
          </a:p>
          <a:p>
            <a:pPr marL="457200" indent="-457200">
              <a:buFont typeface="+mj-lt"/>
              <a:buAutoNum type="arabicParenR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মহিলাদের কর্মসংস্থান</a:t>
            </a:r>
          </a:p>
          <a:p>
            <a:pPr marL="457200" indent="-457200">
              <a:buFont typeface="+mj-lt"/>
              <a:buAutoNum type="arabicParenR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প্রশিক্ষন সংক্রান্ত কাজ</a:t>
            </a:r>
          </a:p>
          <a:p>
            <a:pPr marL="457200" indent="-457200">
              <a:buFont typeface="+mj-lt"/>
              <a:buAutoNum type="arabicParenR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পরিবার পরিকল্পনা বিষয়ক কাজ</a:t>
            </a:r>
          </a:p>
          <a:p>
            <a:pPr marL="457200" indent="-457200">
              <a:buFont typeface="+mj-lt"/>
              <a:buAutoNum type="arabicParenR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বিস্তার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832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6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765</Words>
  <Application>Microsoft Office PowerPoint</Application>
  <PresentationFormat>Widescreen</PresentationFormat>
  <Paragraphs>111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30</cp:revision>
  <dcterms:created xsi:type="dcterms:W3CDTF">2020-11-27T06:04:15Z</dcterms:created>
  <dcterms:modified xsi:type="dcterms:W3CDTF">2020-12-02T09:45:42Z</dcterms:modified>
</cp:coreProperties>
</file>