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2" r:id="rId2"/>
    <p:sldId id="303" r:id="rId3"/>
    <p:sldId id="313" r:id="rId4"/>
    <p:sldId id="306" r:id="rId5"/>
    <p:sldId id="266" r:id="rId6"/>
    <p:sldId id="273" r:id="rId7"/>
    <p:sldId id="275" r:id="rId8"/>
    <p:sldId id="277" r:id="rId9"/>
    <p:sldId id="293" r:id="rId10"/>
    <p:sldId id="294" r:id="rId11"/>
    <p:sldId id="295" r:id="rId12"/>
    <p:sldId id="305" r:id="rId13"/>
    <p:sldId id="308" r:id="rId14"/>
    <p:sldId id="310" r:id="rId15"/>
    <p:sldId id="311" r:id="rId16"/>
    <p:sldId id="291" r:id="rId17"/>
    <p:sldId id="31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01CA9"/>
    <a:srgbClr val="CD3F94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161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F0B7CD-2ABB-4B3E-9F58-AB24AE25C79E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7F29C6-9EB9-45D1-898C-4FDA72E63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660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5FF7-113E-497E-86EC-2524968D1362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8074-AF4B-47D0-BE9E-10F9876BE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26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80BD-C693-4D80-8A02-75F972A04BAD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83CB-9249-42C4-A3DD-2B55606EB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28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93D14-DE0A-4F85-A7F4-62C0D39F6255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7B5F-610E-49F0-A51A-CFED5DB81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934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325FE-4629-48EA-B017-751C374B2567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E192B-E6B7-4D97-8DBA-3290D6CEA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22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FEC1-2DE9-4905-B715-234C42CE6DAD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BB51-4945-45DC-BCD9-B223E7D6B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96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F30D-A6C7-4058-A33F-9799412677F7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183A-4587-41A7-9E87-4A055C04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93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0D9D9-AD11-4078-BA0E-1ACD73A2CE56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094A-C83C-42D0-A989-D6149607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86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8BA2-EA52-41DE-8EBE-63CD528A9B5B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1970-DB93-4090-B451-7E500695D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45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E3286-15FC-467E-B161-D4117131FD43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862F-F895-4CD1-B98D-B2FF6254F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64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F166-A149-47C1-B07F-DB7EB9ED2F82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50BB-614A-4080-9FD1-B66F0122C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495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8261-D424-434A-ACF6-2E5A75C048EE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2D97-E592-49AC-AA1C-F7C9D6241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30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95D779-0791-4169-93E5-5321A6054A75}" type="datetimeFigureOut">
              <a:rPr lang="en-US"/>
              <a:pPr>
                <a:defRPr/>
              </a:pPr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3C834F-1174-4D5B-9F45-88B457C83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ying-Birds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762000"/>
            <a:ext cx="73914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4864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গ ত 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0837" y="0"/>
            <a:ext cx="11271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4008437" y="491838"/>
            <a:ext cx="4572000" cy="2209800"/>
          </a:xfrm>
          <a:prstGeom prst="wedgeEllipseCallout">
            <a:avLst>
              <a:gd name="adj1" fmla="val 4546"/>
              <a:gd name="adj2" fmla="val 7170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বাবার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মেয়ের তুলনা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 না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" y="381000"/>
            <a:ext cx="4008436" cy="2154383"/>
          </a:xfrm>
          <a:prstGeom prst="wedgeEllipseCallout">
            <a:avLst>
              <a:gd name="adj1" fmla="val 18653"/>
              <a:gd name="adj2" fmla="val 676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মঞ্চে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পুষ্কার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কল্লোল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1"/>
            <a:ext cx="1127125" cy="1066800"/>
          </a:xfrm>
          <a:prstGeom prst="rect">
            <a:avLst/>
          </a:prstGeom>
          <a:noFill/>
        </p:spPr>
      </p:pic>
      <p:pic>
        <p:nvPicPr>
          <p:cNvPr id="1026" name="Picture 2" descr="D:\চন্দ্র-১\চন্দ্র-১\20170407_122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39624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sunset" dir="t"/>
          </a:scene3d>
          <a:sp3d>
            <a:bevelT prst="angle"/>
          </a:sp3d>
        </p:spPr>
      </p:pic>
      <p:pic>
        <p:nvPicPr>
          <p:cNvPr id="3" name="Picture 2" descr="E:\কল্লোল\DSC03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27" y="2938534"/>
            <a:ext cx="4031673" cy="3663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sunset" dir="t"/>
          </a:scene3d>
          <a:sp3d>
            <a:bevelT prst="angle"/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0" y="228600"/>
            <a:ext cx="4419600" cy="1981200"/>
          </a:xfrm>
          <a:prstGeom prst="wedgeEllipseCallout">
            <a:avLst>
              <a:gd name="adj1" fmla="val 15360"/>
              <a:gd name="adj2" fmla="val 7542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ঘটনার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 এখানে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 না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1"/>
            <a:ext cx="1127125" cy="1066800"/>
          </a:xfrm>
          <a:prstGeom prst="rect">
            <a:avLst/>
          </a:prstGeom>
          <a:noFill/>
        </p:spPr>
      </p:pic>
      <p:pic>
        <p:nvPicPr>
          <p:cNvPr id="1026" name="Picture 2" descr="E:\Download\Shareit\Photo\FB_IMG_150804741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46482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517_134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86106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Oval Callout 2"/>
          <p:cNvSpPr/>
          <p:nvPr/>
        </p:nvSpPr>
        <p:spPr>
          <a:xfrm>
            <a:off x="5486400" y="2286000"/>
            <a:ext cx="3657600" cy="1676400"/>
          </a:xfrm>
          <a:prstGeom prst="wedgeEllipseCallout">
            <a:avLst>
              <a:gd name="adj1" fmla="val -88756"/>
              <a:gd name="adj2" fmla="val -10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আশায় সন্ধ্যা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অবধি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অপেক্ষা করবো।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75" y="0"/>
            <a:ext cx="1127125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20170519_1715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304800" y="914400"/>
            <a:ext cx="52578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224_172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FB_IMG_15809883334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7000"/>
            <a:ext cx="35052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Callout 3"/>
          <p:cNvSpPr/>
          <p:nvPr/>
        </p:nvSpPr>
        <p:spPr>
          <a:xfrm>
            <a:off x="2209800" y="228600"/>
            <a:ext cx="2667000" cy="2133600"/>
          </a:xfrm>
          <a:prstGeom prst="wedgeEllipseCallout">
            <a:avLst>
              <a:gd name="adj1" fmla="val 67445"/>
              <a:gd name="adj2" fmla="val 608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হেতু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এসেছো,কহো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বিস্তারিয়া।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04800"/>
            <a:ext cx="1127125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8682989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62999" cy="64007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20170414_092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371600"/>
            <a:ext cx="2590800" cy="4629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DSC034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295400"/>
            <a:ext cx="3048000" cy="4641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371600" y="457200"/>
            <a:ext cx="12954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বক্তা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609600"/>
            <a:ext cx="12954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শ্রোতা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352800" y="4038600"/>
            <a:ext cx="2743200" cy="2133600"/>
          </a:xfrm>
          <a:prstGeom prst="wedgeEllipseCallout">
            <a:avLst>
              <a:gd name="adj1" fmla="val 56413"/>
              <a:gd name="adj2" fmla="val -7972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কথাগুলো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আগ্রহসহকারে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শুনতে হবে---নইলে-------।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Black Lo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1127125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jeeling-tea-gar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914400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১। অনুসর্গের সংজ্ঞা লেখ।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২। বাক্যে ব্যবহৃত অনুসর্গগুলোর অর্থ বল।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(ক) জন প্রতি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/=(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টাকা চাঁদা দিবে।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      উত্তর- প্রত্যেক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আমীর খান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স্ত্রীসহ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বাংলাদেশে এসেছেন। 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     উত্তর- সহ বা সাথে নিয়ে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মেসির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পক্ষে অনেক গোল করা সম্ভব।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     উত্তর-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সক্ষমতা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28600"/>
            <a:ext cx="1127125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94985559673786490home12.svg.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04800"/>
            <a:ext cx="37179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eenhome.jpg"/>
          <p:cNvPicPr>
            <a:picLocks noChangeAspect="1"/>
          </p:cNvPicPr>
          <p:nvPr/>
        </p:nvPicPr>
        <p:blipFill>
          <a:blip r:embed="rId3"/>
          <a:srcRect l="2679" t="7143" r="30357" b="14286"/>
          <a:stretch>
            <a:fillRect/>
          </a:stretch>
        </p:blipFill>
        <p:spPr>
          <a:xfrm>
            <a:off x="228600" y="152400"/>
            <a:ext cx="2286000" cy="2011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Hands Around Green Hou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25"/>
          <a:stretch>
            <a:fillRect/>
          </a:stretch>
        </p:blipFill>
        <p:spPr bwMode="auto">
          <a:xfrm>
            <a:off x="304800" y="4800600"/>
            <a:ext cx="19478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omas_arad_hom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43" b="20000"/>
          <a:stretch>
            <a:fillRect/>
          </a:stretch>
        </p:blipFill>
        <p:spPr bwMode="auto">
          <a:xfrm>
            <a:off x="5791200" y="4343400"/>
            <a:ext cx="30337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2286000"/>
            <a:ext cx="5257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ea typeface="Times New Roman" pitchFamily="18" charset="0"/>
                <a:cs typeface="NikoshBAN" pitchFamily="2" charset="0"/>
                <a:sym typeface="Wingdings 2" pitchFamily="18" charset="2"/>
              </a:rPr>
              <a:t>কাছে, প্রতি, বশত,</a:t>
            </a:r>
            <a:r>
              <a:rPr lang="bn-BD" sz="3600" dirty="0" smtClean="0">
                <a:latin typeface="NikoshBAN" pitchFamily="2" charset="0"/>
                <a:ea typeface="Times New Roman" pitchFamily="18" charset="0"/>
                <a:cs typeface="NikoshBAN" pitchFamily="2" charset="0"/>
                <a:sym typeface="Wingdings 2" pitchFamily="18" charset="2"/>
              </a:rPr>
              <a:t> সহ, ছাড়া, ব্যতীত, হেতু, পানে, মাঝে, জন্য, অবধি, তরে-</a:t>
            </a:r>
            <a:r>
              <a:rPr lang="bn-BD" sz="3600" dirty="0">
                <a:latin typeface="NikoshBAN" pitchFamily="2" charset="0"/>
                <a:ea typeface="Times New Roman" pitchFamily="18" charset="0"/>
                <a:cs typeface="NikoshBAN" pitchFamily="2" charset="0"/>
                <a:sym typeface="Wingdings 2" pitchFamily="18" charset="2"/>
              </a:rPr>
              <a:t>--- অনুসর্গগুলো দিয়ে </a:t>
            </a:r>
            <a:r>
              <a:rPr lang="bn-IN" sz="3600" dirty="0" smtClean="0">
                <a:latin typeface="NikoshBAN" pitchFamily="2" charset="0"/>
                <a:ea typeface="Times New Roman" pitchFamily="18" charset="0"/>
                <a:cs typeface="NikoshBAN" pitchFamily="2" charset="0"/>
                <a:sym typeface="Wingdings 2" pitchFamily="18" charset="2"/>
              </a:rPr>
              <a:t>৫</a:t>
            </a:r>
            <a:r>
              <a:rPr lang="bn-BD" sz="3600" dirty="0" smtClean="0">
                <a:latin typeface="NikoshBAN" pitchFamily="2" charset="0"/>
                <a:ea typeface="Times New Roman" pitchFamily="18" charset="0"/>
                <a:cs typeface="NikoshBAN" pitchFamily="2" charset="0"/>
                <a:sym typeface="Wingdings 2" pitchFamily="18" charset="2"/>
              </a:rPr>
              <a:t>টি </a:t>
            </a:r>
            <a:r>
              <a:rPr lang="bn-BD" sz="3600" dirty="0">
                <a:latin typeface="NikoshBAN" pitchFamily="2" charset="0"/>
                <a:ea typeface="Times New Roman" pitchFamily="18" charset="0"/>
                <a:cs typeface="NikoshBAN" pitchFamily="2" charset="0"/>
                <a:sym typeface="Wingdings 2" pitchFamily="18" charset="2"/>
              </a:rPr>
              <a:t>করে </a:t>
            </a:r>
            <a:r>
              <a:rPr lang="bn-BD" sz="3600" dirty="0" smtClean="0">
                <a:latin typeface="NikoshBAN" pitchFamily="2" charset="0"/>
                <a:ea typeface="Times New Roman" pitchFamily="18" charset="0"/>
                <a:cs typeface="NikoshBAN" pitchFamily="2" charset="0"/>
                <a:sym typeface="Wingdings 2" pitchFamily="18" charset="2"/>
              </a:rPr>
              <a:t>বাক্য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3600" dirty="0" smtClean="0">
                <a:latin typeface="NikoshBAN" pitchFamily="2" charset="0"/>
                <a:ea typeface="Times New Roman" pitchFamily="18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3600" dirty="0">
                <a:latin typeface="NikoshBAN" pitchFamily="2" charset="0"/>
                <a:ea typeface="Times New Roman" pitchFamily="18" charset="0"/>
                <a:cs typeface="NikoshBAN" pitchFamily="2" charset="0"/>
                <a:sym typeface="Wingdings 2" pitchFamily="18" charset="2"/>
              </a:rPr>
              <a:t>তৈরি করবে।</a:t>
            </a:r>
            <a:endParaRPr lang="en-US" sz="4000" dirty="0">
              <a:ea typeface="Times New Roman" pitchFamily="18" charset="0"/>
              <a:cs typeface="NikoshBAN" pitchFamily="2" charset="0"/>
            </a:endParaRPr>
          </a:p>
        </p:txBody>
      </p:sp>
      <p:pic>
        <p:nvPicPr>
          <p:cNvPr id="16392" name="Picture 7" descr="gif_misc_6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59288"/>
            <a:ext cx="28194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:\Black Log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6875" y="1"/>
            <a:ext cx="1127125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8596208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799" cy="6400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28600"/>
            <a:ext cx="1127125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911889" y="5128079"/>
            <a:ext cx="32196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1400" b="1" dirty="0">
                <a:latin typeface="NikoshBAN" pitchFamily="2" charset="0"/>
                <a:cs typeface="NikoshBAN" pitchFamily="2" charset="0"/>
              </a:rPr>
              <a:t>সবার জন্য।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685800" y="990600"/>
            <a:ext cx="6858000" cy="49530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ধন্যবাদ-</a:t>
            </a:r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28800"/>
            <a:ext cx="31242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219200"/>
            <a:ext cx="787754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কল্লোল চক্রবর্তী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সিনিয়র শিক্ষক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রামকৃষ্ণপুর কেকে আর কে উচ্চ বিদ্যালয়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হোমনা-কুমিল্লা।  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pp-02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1143000" y="1447800"/>
            <a:ext cx="146304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1205_093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838200" y="1752600"/>
            <a:ext cx="6934200" cy="2308324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বাংলা দ্বিতীয় প ত্র </a:t>
            </a:r>
            <a:endParaRPr lang="en-US" sz="36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১।২০</a:t>
            </a:r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২১ইং </a:t>
            </a:r>
            <a:endParaRPr lang="en-US" sz="36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৫০মিনিট</a:t>
            </a:r>
            <a:endParaRPr lang="bn-IN" sz="3600" i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127125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43075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04800"/>
            <a:ext cx="19050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1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8600"/>
            <a:ext cx="18288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304800" y="381000"/>
            <a:ext cx="2895600" cy="243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ফুলগুলোর </a:t>
            </a:r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ফুলগুলো বেশি আকর্ষণীয়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381000" y="3352800"/>
            <a:ext cx="2895600" cy="243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পানে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dirty="0"/>
          </a:p>
        </p:txBody>
      </p:sp>
      <p:pic>
        <p:nvPicPr>
          <p:cNvPr id="13" name="Picture 2" descr="E:\কল্লোল\20170822_121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4876800" cy="3048000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Black Lo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3 (Border and Accent Bar) 1"/>
          <p:cNvSpPr/>
          <p:nvPr/>
        </p:nvSpPr>
        <p:spPr>
          <a:xfrm>
            <a:off x="2590800" y="609600"/>
            <a:ext cx="4648200" cy="4876800"/>
          </a:xfrm>
          <a:prstGeom prst="accentBorderCallout3">
            <a:avLst>
              <a:gd name="adj1" fmla="val 19073"/>
              <a:gd name="adj2" fmla="val -7219"/>
              <a:gd name="adj3" fmla="val 19395"/>
              <a:gd name="adj4" fmla="val -18523"/>
              <a:gd name="adj5" fmla="val 110965"/>
              <a:gd name="adj6" fmla="val -30029"/>
              <a:gd name="adj7" fmla="val 126831"/>
              <a:gd name="adj8" fmla="val -11303"/>
            </a:avLst>
          </a:prstGeom>
          <a:solidFill>
            <a:schemeClr val="accent4">
              <a:lumMod val="40000"/>
              <a:lumOff val="60000"/>
            </a:schemeClr>
          </a:solidFill>
          <a:ln w="76200"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অনুসর্গ বা কর্মপ্রবচনীয় শব্দ </a:t>
            </a:r>
          </a:p>
        </p:txBody>
      </p:sp>
      <p:pic>
        <p:nvPicPr>
          <p:cNvPr id="3" name="Picture 2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057400" y="457200"/>
            <a:ext cx="5334000" cy="1752600"/>
          </a:xfrm>
          <a:prstGeom prst="ribbon">
            <a:avLst>
              <a:gd name="adj1" fmla="val 9616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3581400"/>
            <a:ext cx="8534400" cy="2819400"/>
          </a:xfrm>
          <a:prstGeom prst="wedgeRoundRectCallout">
            <a:avLst>
              <a:gd name="adj1" fmla="val -7621"/>
              <a:gd name="adj2" fmla="val -9613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‘অনুসর্গ’ কী তা বলতে পারবে।</a:t>
            </a:r>
          </a:p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বাক্যে অনুসর্গের প্রয়োগ করতে পারবে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৩।বাংলা ভাষায় অনুর্গের প্রয়োজনীয়তা ব্যাখ্যা করতে  পারবে।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19400" y="173038"/>
            <a:ext cx="3657600" cy="1400175"/>
            <a:chOff x="2362196" y="325528"/>
            <a:chExt cx="5181603" cy="1399490"/>
          </a:xfrm>
        </p:grpSpPr>
        <p:sp>
          <p:nvSpPr>
            <p:cNvPr id="3" name="Flowchart: Display 2"/>
            <p:cNvSpPr/>
            <p:nvPr/>
          </p:nvSpPr>
          <p:spPr>
            <a:xfrm rot="10800000">
              <a:off x="2362196" y="325528"/>
              <a:ext cx="5181603" cy="893325"/>
            </a:xfrm>
            <a:prstGeom prst="flowChartDisplay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49" name="Rectangle 1"/>
            <p:cNvSpPr>
              <a:spLocks noChangeArrowheads="1"/>
            </p:cNvSpPr>
            <p:nvPr/>
          </p:nvSpPr>
          <p:spPr bwMode="auto">
            <a:xfrm>
              <a:off x="2627919" y="401720"/>
              <a:ext cx="4384433" cy="132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n-BD" sz="4000">
                  <a:latin typeface="NikoshBAN" pitchFamily="2" charset="0"/>
                  <a:cs typeface="NikoshBAN" pitchFamily="2" charset="0"/>
                </a:rPr>
                <a:t>অনুসর্গের সংজ্ঞা</a:t>
              </a:r>
              <a:endParaRPr lang="en-US" sz="40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52400" y="1447800"/>
            <a:ext cx="8915400" cy="495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ভাষায় যে অব্যয় শব্দগুলো কখনো স্বাধীনভাবে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আবার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কখনো শব্দবিভক্তির ন্যায় বাক্যে ব্যবহৃত হয়ে বাক্যের অর্থ প্রকাশে সাহায্য করে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সেগুলোকে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অনুসর্গ বলে।</a:t>
            </a:r>
          </a:p>
          <a:p>
            <a:pPr>
              <a:defRPr/>
            </a:pPr>
            <a:r>
              <a:rPr lang="bn-BD" sz="5400" dirty="0">
                <a:solidFill>
                  <a:srgbClr val="FF0000"/>
                </a:solidFill>
                <a:latin typeface="SutonnyMJ"/>
                <a:cs typeface="NikoshBAN" pitchFamily="2" charset="0"/>
              </a:rPr>
              <a:t>*</a:t>
            </a:r>
            <a:r>
              <a:rPr lang="bn-BD" sz="4400" dirty="0">
                <a:solidFill>
                  <a:schemeClr val="tx1"/>
                </a:solidFill>
                <a:latin typeface="SutonnyMJ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অনুসর্গগুলো কখনো প্রাতিপদিকের পরে আবার কখনো বা ‘কে’ এবং ‘র’ বিভক্তিযুক্ত শব্দের পরে বসে।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381000"/>
            <a:ext cx="28956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অনুসর্গসমূহ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1981200"/>
            <a:ext cx="7696200" cy="4038600"/>
          </a:xfrm>
          <a:prstGeom prst="wedgeRectCallout">
            <a:avLst>
              <a:gd name="adj1" fmla="val -9446"/>
              <a:gd name="adj2" fmla="val -680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অপর, মধ্যে,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প্রতি, বিনা, সহ, ওপর, অবধি, হেতু, মাঝে, পরে, ব্যতীত, জন্য, পর্যন্ত, অপেক্ষা, তরে, পানে, দ্বারা, সাথে, হতে, থেকে, চেয়ে, পাছে, ভেত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থেকে, সহকারে,নামে,মতো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0"/>
            <a:ext cx="1127125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609600" y="838200"/>
            <a:ext cx="2514600" cy="1066800"/>
          </a:xfrm>
          <a:prstGeom prst="wedgeEllipseCallout">
            <a:avLst>
              <a:gd name="adj1" fmla="val 43573"/>
              <a:gd name="adj2" fmla="val 813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অনুসর্গের ব্যবহার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352800" y="381000"/>
            <a:ext cx="4191000" cy="1371600"/>
          </a:xfrm>
          <a:prstGeom prst="wedgeEllipseCallout">
            <a:avLst>
              <a:gd name="adj1" fmla="val -57454"/>
              <a:gd name="adj2" fmla="val 413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আমার কে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5" y="1"/>
            <a:ext cx="1127125" cy="1066800"/>
          </a:xfrm>
          <a:prstGeom prst="rect">
            <a:avLst/>
          </a:prstGeom>
          <a:noFill/>
        </p:spPr>
      </p:pic>
      <p:pic>
        <p:nvPicPr>
          <p:cNvPr id="9" name="Picture 8" descr="20200221_0759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362200"/>
            <a:ext cx="35814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332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KALLOL</cp:lastModifiedBy>
  <cp:revision>421</cp:revision>
  <dcterms:created xsi:type="dcterms:W3CDTF">2013-01-18T12:55:39Z</dcterms:created>
  <dcterms:modified xsi:type="dcterms:W3CDTF">2020-12-29T15:04:41Z</dcterms:modified>
</cp:coreProperties>
</file>