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83" r:id="rId2"/>
    <p:sldId id="284" r:id="rId3"/>
    <p:sldId id="282" r:id="rId4"/>
    <p:sldId id="273" r:id="rId5"/>
    <p:sldId id="270" r:id="rId6"/>
    <p:sldId id="274" r:id="rId7"/>
    <p:sldId id="285" r:id="rId8"/>
    <p:sldId id="258" r:id="rId9"/>
    <p:sldId id="263" r:id="rId10"/>
    <p:sldId id="264" r:id="rId11"/>
    <p:sldId id="265" r:id="rId12"/>
    <p:sldId id="266" r:id="rId13"/>
    <p:sldId id="275" r:id="rId14"/>
    <p:sldId id="278" r:id="rId15"/>
    <p:sldId id="261"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70" d="100"/>
          <a:sy n="70" d="100"/>
        </p:scale>
        <p:origin x="684" y="54"/>
      </p:cViewPr>
      <p:guideLst>
        <p:guide orient="horz" pos="2160"/>
        <p:guide pos="3840"/>
      </p:guideLst>
    </p:cSldViewPr>
  </p:slid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F5987-359D-4342-929B-B8820932091D}"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270760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F5987-359D-4342-929B-B8820932091D}"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89111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F5987-359D-4342-929B-B8820932091D}"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113861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F5987-359D-4342-929B-B8820932091D}"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49112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F5987-359D-4342-929B-B8820932091D}" type="datetimeFigureOut">
              <a:rPr lang="en-US" smtClean="0"/>
              <a:pPr/>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325993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7F5987-359D-4342-929B-B8820932091D}"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67157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7F5987-359D-4342-929B-B8820932091D}" type="datetimeFigureOut">
              <a:rPr lang="en-US" smtClean="0"/>
              <a:pPr/>
              <a:t>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160769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7F5987-359D-4342-929B-B8820932091D}" type="datetimeFigureOut">
              <a:rPr lang="en-US" smtClean="0"/>
              <a:pPr/>
              <a:t>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126304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F5987-359D-4342-929B-B8820932091D}" type="datetimeFigureOut">
              <a:rPr lang="en-US" smtClean="0"/>
              <a:pPr/>
              <a:t>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210946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F5987-359D-4342-929B-B8820932091D}"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160247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F5987-359D-4342-929B-B8820932091D}" type="datetimeFigureOut">
              <a:rPr lang="en-US" smtClean="0"/>
              <a:pPr/>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FB9AA-F98D-4185-AD50-4069A5DC7CF2}" type="slidenum">
              <a:rPr lang="en-US" smtClean="0"/>
              <a:pPr/>
              <a:t>‹#›</a:t>
            </a:fld>
            <a:endParaRPr lang="en-US"/>
          </a:p>
        </p:txBody>
      </p:sp>
    </p:spTree>
    <p:extLst>
      <p:ext uri="{BB962C8B-B14F-4D97-AF65-F5344CB8AC3E}">
        <p14:creationId xmlns:p14="http://schemas.microsoft.com/office/powerpoint/2010/main" val="315225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F5987-359D-4342-929B-B8820932091D}" type="datetimeFigureOut">
              <a:rPr lang="en-US" smtClean="0"/>
              <a:pPr/>
              <a:t>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FB9AA-F98D-4185-AD50-4069A5DC7CF2}" type="slidenum">
              <a:rPr lang="en-US" smtClean="0"/>
              <a:pPr/>
              <a:t>‹#›</a:t>
            </a:fld>
            <a:endParaRPr lang="en-US"/>
          </a:p>
        </p:txBody>
      </p:sp>
    </p:spTree>
    <p:extLst>
      <p:ext uri="{BB962C8B-B14F-4D97-AF65-F5344CB8AC3E}">
        <p14:creationId xmlns:p14="http://schemas.microsoft.com/office/powerpoint/2010/main" val="284643542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03270" y="68576"/>
            <a:ext cx="4754295" cy="156966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96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rPr>
              <a:t>স্বাগতম</a:t>
            </a:r>
            <a:endParaRPr 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NikoshBAN" pitchFamily="2" charset="0"/>
              <a:cs typeface="NikoshBAN" pitchFamily="2" charset="0"/>
            </a:endParaRPr>
          </a:p>
        </p:txBody>
      </p:sp>
      <p:pic>
        <p:nvPicPr>
          <p:cNvPr id="3" name="Picture 2" descr="863366825-gerbera-polinizacion-recoleccion-de-polen-abeja.jpg"/>
          <p:cNvPicPr>
            <a:picLocks noChangeAspect="1"/>
          </p:cNvPicPr>
          <p:nvPr/>
        </p:nvPicPr>
        <p:blipFill>
          <a:blip r:embed="rId2"/>
          <a:stretch>
            <a:fillRect/>
          </a:stretch>
        </p:blipFill>
        <p:spPr>
          <a:xfrm>
            <a:off x="716026" y="1148318"/>
            <a:ext cx="9144000" cy="514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 name="TextBox 3"/>
          <p:cNvSpPr txBox="1"/>
          <p:nvPr/>
        </p:nvSpPr>
        <p:spPr>
          <a:xfrm>
            <a:off x="3625756" y="66874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27324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237"/>
            <a:ext cx="10515600" cy="1325563"/>
          </a:xfrm>
        </p:spPr>
        <p:txBody>
          <a:bodyPr>
            <a:normAutofit/>
          </a:bodyPr>
          <a:lstStyle/>
          <a:p>
            <a:pPr algn="ctr"/>
            <a:r>
              <a:rPr lang="bn-BD" sz="5400" dirty="0">
                <a:solidFill>
                  <a:srgbClr val="FF0000"/>
                </a:solidFill>
                <a:latin typeface="NikoshBAN" pitchFamily="2" charset="0"/>
                <a:cs typeface="NikoshBAN" pitchFamily="2" charset="0"/>
              </a:rPr>
              <a:t>লাভা গঠিত মালভূমি </a:t>
            </a:r>
            <a:endParaRPr lang="en-US" sz="54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419100" y="1447800"/>
            <a:ext cx="11353800" cy="1600199"/>
          </a:xfrm>
        </p:spPr>
        <p:txBody>
          <a:bodyPr>
            <a:noAutofit/>
          </a:bodyPr>
          <a:lstStyle/>
          <a:p>
            <a:pPr algn="just"/>
            <a:r>
              <a:rPr lang="bn-BD" sz="3600" dirty="0">
                <a:latin typeface="NikoshBAN" pitchFamily="2" charset="0"/>
                <a:cs typeface="NikoshBAN" pitchFamily="2" charset="0"/>
              </a:rPr>
              <a:t>ভূ- ত্বকের কোন ফাটল বা আগ্নেয়গিরির জ্বালামুখ দিয়ে ভূ-গর্ভের গলিত লাভা ভূ-পৃষ্ঠের বিস্তীর্ণ এলাকায় জমা হয়ে যে মালভূমির সৃষ্টি হয় তাকে লাভা গঠিত মালভুমি বলে। যেমন- দক্ষি</a:t>
            </a:r>
            <a:r>
              <a:rPr lang="bn-IN" sz="3600" dirty="0">
                <a:latin typeface="NikoshBAN" pitchFamily="2" charset="0"/>
                <a:cs typeface="NikoshBAN" pitchFamily="2" charset="0"/>
              </a:rPr>
              <a:t>ণ</a:t>
            </a:r>
            <a:r>
              <a:rPr lang="bn-BD" sz="3600" dirty="0">
                <a:latin typeface="NikoshBAN" pitchFamily="2" charset="0"/>
                <a:cs typeface="NikoshBAN" pitchFamily="2" charset="0"/>
              </a:rPr>
              <a:t> আমেরিকার কলম্বিয়ার মালভূমি, ভারতের দাক্ষি</a:t>
            </a:r>
            <a:r>
              <a:rPr lang="bn-IN" sz="3600" dirty="0">
                <a:latin typeface="NikoshBAN" pitchFamily="2" charset="0"/>
                <a:cs typeface="NikoshBAN" pitchFamily="2" charset="0"/>
              </a:rPr>
              <a:t>ণা</a:t>
            </a:r>
            <a:r>
              <a:rPr lang="bn-BD" sz="3600" dirty="0">
                <a:latin typeface="NikoshBAN" pitchFamily="2" charset="0"/>
                <a:cs typeface="NikoshBAN" pitchFamily="2" charset="0"/>
              </a:rPr>
              <a:t>ত্যের মালভূমি ইত্যাদি </a:t>
            </a:r>
            <a:endParaRPr lang="en-US" sz="3600" dirty="0">
              <a:latin typeface="NikoshBAN" pitchFamily="2" charset="0"/>
              <a:cs typeface="NikoshBAN" pitchFamily="2" charset="0"/>
            </a:endParaRPr>
          </a:p>
        </p:txBody>
      </p:sp>
      <p:pic>
        <p:nvPicPr>
          <p:cNvPr id="4" name="Picture 3" descr="lava plateau.jpg"/>
          <p:cNvPicPr>
            <a:picLocks noChangeAspect="1"/>
          </p:cNvPicPr>
          <p:nvPr/>
        </p:nvPicPr>
        <p:blipFill>
          <a:blip r:embed="rId2"/>
          <a:stretch>
            <a:fillRect/>
          </a:stretch>
        </p:blipFill>
        <p:spPr>
          <a:xfrm>
            <a:off x="6400800" y="3734148"/>
            <a:ext cx="4062493" cy="2531906"/>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descr="lava plateau54.jpg"/>
          <p:cNvPicPr>
            <a:picLocks noChangeAspect="1"/>
          </p:cNvPicPr>
          <p:nvPr/>
        </p:nvPicPr>
        <p:blipFill>
          <a:blip r:embed="rId3"/>
          <a:stretch>
            <a:fillRect/>
          </a:stretch>
        </p:blipFill>
        <p:spPr>
          <a:xfrm>
            <a:off x="1143000" y="3811092"/>
            <a:ext cx="4191000" cy="2514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599"/>
            <a:ext cx="10515600" cy="1325563"/>
          </a:xfrm>
        </p:spPr>
        <p:txBody>
          <a:bodyPr>
            <a:normAutofit/>
          </a:bodyPr>
          <a:lstStyle/>
          <a:p>
            <a:pPr algn="ctr"/>
            <a:r>
              <a:rPr lang="bn-BD" sz="6000" dirty="0">
                <a:solidFill>
                  <a:srgbClr val="FF0000"/>
                </a:solidFill>
                <a:latin typeface="NikoshBAN" pitchFamily="2" charset="0"/>
                <a:cs typeface="NikoshBAN" pitchFamily="2" charset="0"/>
              </a:rPr>
              <a:t>ক্ষয়জাত মালভূমি </a:t>
            </a:r>
            <a:endParaRPr lang="en-US" sz="60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457200" y="1693329"/>
            <a:ext cx="11582400" cy="1603375"/>
          </a:xfrm>
        </p:spPr>
        <p:txBody>
          <a:bodyPr>
            <a:noAutofit/>
          </a:bodyPr>
          <a:lstStyle/>
          <a:p>
            <a:pPr algn="just"/>
            <a:r>
              <a:rPr lang="bn-BD" sz="3600" dirty="0">
                <a:latin typeface="NikoshBAN" pitchFamily="2" charset="0"/>
                <a:cs typeface="NikoshBAN" pitchFamily="2" charset="0"/>
              </a:rPr>
              <a:t>কোন উঁচু ভূমি  বা পর্বত নদী,</a:t>
            </a:r>
            <a:r>
              <a:rPr lang="bn-IN" sz="3600" dirty="0">
                <a:latin typeface="NikoshBAN" pitchFamily="2" charset="0"/>
                <a:cs typeface="NikoshBAN" pitchFamily="2" charset="0"/>
              </a:rPr>
              <a:t> </a:t>
            </a:r>
            <a:r>
              <a:rPr lang="bn-BD" sz="3600" dirty="0">
                <a:latin typeface="NikoshBAN" pitchFamily="2" charset="0"/>
                <a:cs typeface="NikoshBAN" pitchFamily="2" charset="0"/>
              </a:rPr>
              <a:t>বায়ুপ্রবাহ, হিমবাহ প্রভৃতি প্রাকৃতিক শক্তির দ্বারা ক্ষয় হয়ে যে মালভূমির সৃষ্টি করে তাকে ক্ষয়জাত মালভূমি বলে। যেমন- দক্ষি</a:t>
            </a:r>
            <a:r>
              <a:rPr lang="bn-IN" sz="3600" dirty="0">
                <a:latin typeface="NikoshBAN" pitchFamily="2" charset="0"/>
                <a:cs typeface="NikoshBAN" pitchFamily="2" charset="0"/>
              </a:rPr>
              <a:t>ণ</a:t>
            </a:r>
            <a:r>
              <a:rPr lang="bn-BD" sz="3600" dirty="0">
                <a:latin typeface="NikoshBAN" pitchFamily="2" charset="0"/>
                <a:cs typeface="NikoshBAN" pitchFamily="2" charset="0"/>
              </a:rPr>
              <a:t> ভারতের মালভূমি, সৌদি আরবের মালভূমি ইত্যাদি। </a:t>
            </a:r>
            <a:endParaRPr lang="en-US" sz="3600" dirty="0">
              <a:latin typeface="NikoshBAN" pitchFamily="2" charset="0"/>
              <a:cs typeface="NikoshBAN" pitchFamily="2" charset="0"/>
            </a:endParaRPr>
          </a:p>
        </p:txBody>
      </p:sp>
      <p:pic>
        <p:nvPicPr>
          <p:cNvPr id="5" name="Picture 4" descr="plateau5.jpg"/>
          <p:cNvPicPr>
            <a:picLocks noChangeAspect="1"/>
          </p:cNvPicPr>
          <p:nvPr/>
        </p:nvPicPr>
        <p:blipFill>
          <a:blip r:embed="rId2"/>
          <a:stretch>
            <a:fillRect/>
          </a:stretch>
        </p:blipFill>
        <p:spPr>
          <a:xfrm>
            <a:off x="6934200" y="3409871"/>
            <a:ext cx="3990975" cy="30655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ক্ষয়জাত মালভুমি ৮৭৬.jpg"/>
          <p:cNvPicPr>
            <a:picLocks noChangeAspect="1"/>
          </p:cNvPicPr>
          <p:nvPr/>
        </p:nvPicPr>
        <p:blipFill>
          <a:blip r:embed="rId3"/>
          <a:stretch>
            <a:fillRect/>
          </a:stretch>
        </p:blipFill>
        <p:spPr>
          <a:xfrm>
            <a:off x="1110618" y="3429000"/>
            <a:ext cx="4328159" cy="30915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851"/>
            <a:ext cx="10515600" cy="1325563"/>
          </a:xfrm>
        </p:spPr>
        <p:txBody>
          <a:bodyPr>
            <a:normAutofit/>
          </a:bodyPr>
          <a:lstStyle/>
          <a:p>
            <a:pPr algn="ctr"/>
            <a:r>
              <a:rPr lang="bn-BD" sz="5400" dirty="0">
                <a:solidFill>
                  <a:srgbClr val="FF0000"/>
                </a:solidFill>
                <a:latin typeface="NikoshBAN" pitchFamily="2" charset="0"/>
                <a:cs typeface="NikoshBAN" pitchFamily="2" charset="0"/>
              </a:rPr>
              <a:t>ব্যবচ্ছিন্ন মালভূমি </a:t>
            </a:r>
            <a:endParaRPr lang="en-US" sz="54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382906" y="1295400"/>
            <a:ext cx="11428093" cy="2133600"/>
          </a:xfrm>
        </p:spPr>
        <p:txBody>
          <a:bodyPr>
            <a:noAutofit/>
          </a:bodyPr>
          <a:lstStyle/>
          <a:p>
            <a:pPr algn="just"/>
            <a:r>
              <a:rPr lang="bn-BD" sz="3600" dirty="0">
                <a:latin typeface="NikoshBAN" pitchFamily="2" charset="0"/>
                <a:cs typeface="NikoshBAN" pitchFamily="2" charset="0"/>
              </a:rPr>
              <a:t>মালভূমি একই প্রকার উপাদানে গঠিত না । কোন মালভূমির অপেক্ষাকৃত কোমল শিলাগুলি বিভিন্ন প্রাকৃতিক শক্তির দ্বারা ক্ষয় হবার ফলে বিস্তীর্ণ মালভূমি অঞ্চল যদি ছোট ছোট নদী উপত্যকা দ্বারা বিচ্ছিন্ন হয়ে থাকে তবে তাকে ব্যবচ্ছিন্ন মালভূমি বলে। যেমন – ভারতের কর্ণাটক মালভূমি এর প্রকৃষ্ট উদাহরণ।   </a:t>
            </a:r>
            <a:endParaRPr lang="en-US" sz="3600" dirty="0">
              <a:latin typeface="NikoshBAN" pitchFamily="2" charset="0"/>
              <a:cs typeface="NikoshBAN" pitchFamily="2" charset="0"/>
            </a:endParaRPr>
          </a:p>
        </p:txBody>
      </p:sp>
      <p:pic>
        <p:nvPicPr>
          <p:cNvPr id="5" name="Picture 4" descr="ব্যবচ্ছিন্ন মালভুমি.jpg"/>
          <p:cNvPicPr>
            <a:picLocks noChangeAspect="1"/>
          </p:cNvPicPr>
          <p:nvPr/>
        </p:nvPicPr>
        <p:blipFill>
          <a:blip r:embed="rId2"/>
          <a:stretch>
            <a:fillRect/>
          </a:stretch>
        </p:blipFill>
        <p:spPr>
          <a:xfrm>
            <a:off x="838200" y="3772727"/>
            <a:ext cx="4972317" cy="26811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ব্যবচ্ছিন্ন মালভুমি ভারত.jpg"/>
          <p:cNvPicPr>
            <a:picLocks noChangeAspect="1"/>
          </p:cNvPicPr>
          <p:nvPr/>
        </p:nvPicPr>
        <p:blipFill>
          <a:blip r:embed="rId3"/>
          <a:stretch>
            <a:fillRect/>
          </a:stretch>
        </p:blipFill>
        <p:spPr>
          <a:xfrm>
            <a:off x="6730621" y="3694885"/>
            <a:ext cx="4572000" cy="27025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6000" dirty="0">
                <a:solidFill>
                  <a:srgbClr val="FF0000"/>
                </a:solidFill>
                <a:latin typeface="NikoshBAN" pitchFamily="2" charset="0"/>
                <a:cs typeface="NikoshBAN" pitchFamily="2" charset="0"/>
              </a:rPr>
              <a:t>মূল্যায়ন </a:t>
            </a:r>
            <a:endParaRPr lang="en-US" sz="60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r>
              <a:rPr lang="bn-BD" sz="3600" dirty="0">
                <a:latin typeface="NikoshBAN" pitchFamily="2" charset="0"/>
                <a:cs typeface="NikoshBAN" pitchFamily="2" charset="0"/>
              </a:rPr>
              <a:t>মালভূমি কাকে বলে? </a:t>
            </a:r>
          </a:p>
          <a:p>
            <a:pPr marL="0" indent="0">
              <a:buNone/>
            </a:pPr>
            <a:endParaRPr lang="bn-IN" sz="3600" dirty="0" smtClean="0">
              <a:latin typeface="NikoshBAN" pitchFamily="2" charset="0"/>
              <a:cs typeface="NikoshBAN" pitchFamily="2" charset="0"/>
            </a:endParaRPr>
          </a:p>
          <a:p>
            <a:r>
              <a:rPr lang="bn-BD" sz="3600" dirty="0" smtClean="0">
                <a:latin typeface="NikoshBAN" pitchFamily="2" charset="0"/>
                <a:cs typeface="NikoshBAN" pitchFamily="2" charset="0"/>
              </a:rPr>
              <a:t>গঠন </a:t>
            </a:r>
            <a:r>
              <a:rPr lang="bn-BD" sz="3600" dirty="0">
                <a:latin typeface="NikoshBAN" pitchFamily="2" charset="0"/>
                <a:cs typeface="NikoshBAN" pitchFamily="2" charset="0"/>
              </a:rPr>
              <a:t>প্রনালী অনুসারে মালভূমি কত প্রকার? </a:t>
            </a:r>
          </a:p>
          <a:p>
            <a:endParaRPr lang="bn-IN" sz="3600" dirty="0" smtClean="0">
              <a:latin typeface="NikoshBAN" pitchFamily="2" charset="0"/>
              <a:cs typeface="NikoshBAN" pitchFamily="2" charset="0"/>
            </a:endParaRPr>
          </a:p>
          <a:p>
            <a:r>
              <a:rPr lang="bn-BD" sz="3600" dirty="0" smtClean="0">
                <a:latin typeface="NikoshBAN" pitchFamily="2" charset="0"/>
                <a:cs typeface="NikoshBAN" pitchFamily="2" charset="0"/>
              </a:rPr>
              <a:t>সমভূমি </a:t>
            </a:r>
            <a:r>
              <a:rPr lang="bn-BD" sz="3600" dirty="0">
                <a:latin typeface="NikoshBAN" pitchFamily="2" charset="0"/>
                <a:cs typeface="NikoshBAN" pitchFamily="2" charset="0"/>
              </a:rPr>
              <a:t>উন্নীত মালভূমি বলতে কী বুঝ? </a:t>
            </a:r>
            <a:endParaRPr lang="bn-BD" sz="3600" dirty="0" smtClean="0">
              <a:latin typeface="NikoshBAN" pitchFamily="2" charset="0"/>
              <a:cs typeface="NikoshBAN" pitchFamily="2" charset="0"/>
            </a:endParaRPr>
          </a:p>
          <a:p>
            <a:endParaRPr lang="bn-IN" sz="3600" dirty="0" smtClean="0">
              <a:latin typeface="NikoshBAN" pitchFamily="2" charset="0"/>
              <a:cs typeface="NikoshBAN" pitchFamily="2" charset="0"/>
            </a:endParaRPr>
          </a:p>
          <a:p>
            <a:r>
              <a:rPr lang="bn-BD" sz="3600" dirty="0" smtClean="0">
                <a:latin typeface="NikoshBAN" pitchFamily="2" charset="0"/>
                <a:cs typeface="NikoshBAN" pitchFamily="2" charset="0"/>
              </a:rPr>
              <a:t>ক্ষয়জাত মালভূমির একটি উদাহরণ দাও।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6600" dirty="0">
                <a:solidFill>
                  <a:srgbClr val="FF0000"/>
                </a:solidFill>
                <a:latin typeface="NikoshBAN" pitchFamily="2" charset="0"/>
                <a:cs typeface="NikoshBAN" pitchFamily="2" charset="0"/>
              </a:rPr>
              <a:t>দলীয় কাজ </a:t>
            </a:r>
            <a:endParaRPr lang="en-US" sz="66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609600" y="1905000"/>
            <a:ext cx="10515600" cy="4351338"/>
          </a:xfrm>
        </p:spPr>
        <p:txBody>
          <a:bodyPr>
            <a:normAutofit/>
          </a:bodyPr>
          <a:lstStyle/>
          <a:p>
            <a:r>
              <a:rPr lang="bn-IN" sz="3600" dirty="0">
                <a:latin typeface="NikoshBAN" pitchFamily="2" charset="0"/>
                <a:cs typeface="NikoshBAN" pitchFamily="2" charset="0"/>
              </a:rPr>
              <a:t>নাটোর </a:t>
            </a:r>
            <a:r>
              <a:rPr lang="bn-BD" sz="3600" dirty="0">
                <a:latin typeface="NikoshBAN" pitchFamily="2" charset="0"/>
                <a:cs typeface="NikoshBAN" pitchFamily="2" charset="0"/>
              </a:rPr>
              <a:t>দলঃ সমভূমি উন্নীত মালভূমি বলতে কী বুঝ? </a:t>
            </a:r>
          </a:p>
          <a:p>
            <a:endParaRPr lang="bn-IN" sz="3600" dirty="0" smtClean="0">
              <a:latin typeface="NikoshBAN" pitchFamily="2" charset="0"/>
              <a:cs typeface="NikoshBAN" pitchFamily="2" charset="0"/>
            </a:endParaRPr>
          </a:p>
          <a:p>
            <a:r>
              <a:rPr lang="bn-IN" sz="3600" dirty="0" smtClean="0">
                <a:latin typeface="NikoshBAN" pitchFamily="2" charset="0"/>
                <a:cs typeface="NikoshBAN" pitchFamily="2" charset="0"/>
              </a:rPr>
              <a:t>রাজশাহী</a:t>
            </a:r>
            <a:r>
              <a:rPr lang="bn-BD" sz="3600" dirty="0" smtClean="0">
                <a:latin typeface="NikoshBAN" pitchFamily="2" charset="0"/>
                <a:cs typeface="NikoshBAN" pitchFamily="2" charset="0"/>
              </a:rPr>
              <a:t> </a:t>
            </a:r>
            <a:r>
              <a:rPr lang="bn-BD" sz="3600" dirty="0">
                <a:latin typeface="NikoshBAN" pitchFamily="2" charset="0"/>
                <a:cs typeface="NikoshBAN" pitchFamily="2" charset="0"/>
              </a:rPr>
              <a:t>দলঃ  গঠন প্রনালী অনুসারে মালভূমির শ্রেণি বিভাগ কর । </a:t>
            </a:r>
          </a:p>
          <a:p>
            <a:endParaRPr lang="bn-IN" sz="3600" dirty="0" smtClean="0">
              <a:latin typeface="NikoshBAN" pitchFamily="2" charset="0"/>
              <a:cs typeface="NikoshBAN" pitchFamily="2" charset="0"/>
            </a:endParaRPr>
          </a:p>
          <a:p>
            <a:r>
              <a:rPr lang="bn-IN" sz="3600" dirty="0" smtClean="0">
                <a:latin typeface="NikoshBAN" pitchFamily="2" charset="0"/>
                <a:cs typeface="NikoshBAN" pitchFamily="2" charset="0"/>
              </a:rPr>
              <a:t>নঁওগা</a:t>
            </a:r>
            <a:r>
              <a:rPr lang="bn-BD" sz="3600" dirty="0" smtClean="0">
                <a:latin typeface="NikoshBAN" pitchFamily="2" charset="0"/>
                <a:cs typeface="NikoshBAN" pitchFamily="2" charset="0"/>
              </a:rPr>
              <a:t> </a:t>
            </a:r>
            <a:r>
              <a:rPr lang="bn-BD" sz="3600" dirty="0">
                <a:latin typeface="NikoshBAN" pitchFamily="2" charset="0"/>
                <a:cs typeface="NikoshBAN" pitchFamily="2" charset="0"/>
              </a:rPr>
              <a:t>দলঃ সমভূমি উন্নীত মালভূমি বলতে কী বুঝ? </a:t>
            </a:r>
          </a:p>
          <a:p>
            <a:endParaRPr lang="bn-IN" sz="3600" dirty="0" smtClean="0">
              <a:latin typeface="NikoshBAN" pitchFamily="2" charset="0"/>
              <a:cs typeface="NikoshBAN" pitchFamily="2" charset="0"/>
            </a:endParaRPr>
          </a:p>
          <a:p>
            <a:r>
              <a:rPr lang="bn-IN" sz="3600" dirty="0" smtClean="0">
                <a:latin typeface="NikoshBAN" pitchFamily="2" charset="0"/>
                <a:cs typeface="NikoshBAN" pitchFamily="2" charset="0"/>
              </a:rPr>
              <a:t>জয়পুরহাট</a:t>
            </a:r>
            <a:r>
              <a:rPr lang="bn-BD" sz="3600" dirty="0" smtClean="0">
                <a:latin typeface="NikoshBAN" pitchFamily="2" charset="0"/>
                <a:cs typeface="NikoshBAN" pitchFamily="2" charset="0"/>
              </a:rPr>
              <a:t> </a:t>
            </a:r>
            <a:r>
              <a:rPr lang="bn-BD" sz="3600" dirty="0">
                <a:latin typeface="NikoshBAN" pitchFamily="2" charset="0"/>
                <a:cs typeface="NikoshBAN" pitchFamily="2" charset="0"/>
              </a:rPr>
              <a:t>দলঃ লাভা গঠিত মালভূমি বলতে কী বুঝ?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88562"/>
            <a:ext cx="8229600" cy="1143000"/>
          </a:xfrm>
        </p:spPr>
        <p:txBody>
          <a:bodyPr>
            <a:normAutofit/>
          </a:bodyPr>
          <a:lstStyle/>
          <a:p>
            <a:pPr algn="ctr"/>
            <a:r>
              <a:rPr lang="bn-BD" sz="6000" dirty="0">
                <a:solidFill>
                  <a:srgbClr val="FF0000"/>
                </a:solidFill>
                <a:latin typeface="NikoshBAN" pitchFamily="2" charset="0"/>
                <a:cs typeface="NikoshBAN" pitchFamily="2" charset="0"/>
              </a:rPr>
              <a:t>বাড়ির কাজ </a:t>
            </a:r>
            <a:endParaRPr lang="en-US" sz="6000" dirty="0">
              <a:solidFill>
                <a:srgbClr val="FF0000"/>
              </a:solidFill>
              <a:latin typeface="NikoshBAN" pitchFamily="2" charset="0"/>
              <a:cs typeface="NikoshBAN" pitchFamily="2" charset="0"/>
            </a:endParaRPr>
          </a:p>
        </p:txBody>
      </p:sp>
      <p:pic>
        <p:nvPicPr>
          <p:cNvPr id="4" name="Content Placeholder 3" descr="house1.jpg"/>
          <p:cNvPicPr>
            <a:picLocks noGrp="1" noChangeAspect="1"/>
          </p:cNvPicPr>
          <p:nvPr>
            <p:ph idx="1"/>
          </p:nvPr>
        </p:nvPicPr>
        <p:blipFill>
          <a:blip r:embed="rId2"/>
          <a:stretch>
            <a:fillRect/>
          </a:stretch>
        </p:blipFill>
        <p:spPr>
          <a:xfrm>
            <a:off x="7162800" y="1295400"/>
            <a:ext cx="4383085" cy="2916744"/>
          </a:xfrm>
        </p:spPr>
      </p:pic>
      <p:sp>
        <p:nvSpPr>
          <p:cNvPr id="3" name="Rectangle 2"/>
          <p:cNvSpPr/>
          <p:nvPr/>
        </p:nvSpPr>
        <p:spPr>
          <a:xfrm>
            <a:off x="2586850" y="5296236"/>
            <a:ext cx="5747087" cy="707886"/>
          </a:xfrm>
          <a:prstGeom prst="rect">
            <a:avLst/>
          </a:prstGeom>
        </p:spPr>
        <p:txBody>
          <a:bodyPr wrap="none">
            <a:spAutoFit/>
          </a:bodyPr>
          <a:lstStyle/>
          <a:p>
            <a:pPr algn="ctr"/>
            <a:r>
              <a:rPr lang="bn-BD" sz="4000" dirty="0">
                <a:latin typeface="NikoshBAN" pitchFamily="2" charset="0"/>
                <a:cs typeface="NikoshBAN" pitchFamily="2" charset="0"/>
              </a:rPr>
              <a:t>সমভূমির শ্রেণি বিভাগ দেখে </a:t>
            </a:r>
            <a:r>
              <a:rPr lang="bn-BD" sz="4000" dirty="0" smtClean="0">
                <a:latin typeface="NikoshBAN" pitchFamily="2" charset="0"/>
                <a:cs typeface="NikoshBAN" pitchFamily="2" charset="0"/>
              </a:rPr>
              <a:t>আসবে</a:t>
            </a:r>
            <a:r>
              <a:rPr lang="bn-IN"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9029567-bye-wallpapers.jpg"/>
          <p:cNvPicPr>
            <a:picLocks noChangeAspect="1"/>
          </p:cNvPicPr>
          <p:nvPr/>
        </p:nvPicPr>
        <p:blipFill>
          <a:blip r:embed="rId2"/>
          <a:stretch>
            <a:fillRect/>
          </a:stretch>
        </p:blipFill>
        <p:spPr>
          <a:xfrm>
            <a:off x="-34120" y="0"/>
            <a:ext cx="12226120" cy="8140888"/>
          </a:xfrm>
          <a:prstGeom prst="rect">
            <a:avLst/>
          </a:prstGeom>
        </p:spPr>
      </p:pic>
      <p:sp>
        <p:nvSpPr>
          <p:cNvPr id="2" name="TextBox 1"/>
          <p:cNvSpPr txBox="1"/>
          <p:nvPr/>
        </p:nvSpPr>
        <p:spPr>
          <a:xfrm>
            <a:off x="1066800" y="35257"/>
            <a:ext cx="3518912" cy="1862048"/>
          </a:xfrm>
          <a:prstGeom prst="rect">
            <a:avLst/>
          </a:prstGeom>
          <a:noFill/>
        </p:spPr>
        <p:txBody>
          <a:bodyPr wrap="none" rtlCol="0">
            <a:spAutoFit/>
          </a:bodyPr>
          <a:lstStyle/>
          <a:p>
            <a:r>
              <a:rPr lang="en-US" sz="11500" b="1" cap="all" dirty="0" err="1">
                <a:ln w="9000" cmpd="sng">
                  <a:solidFill>
                    <a:schemeClr val="accent4">
                      <a:shade val="50000"/>
                      <a:satMod val="120000"/>
                    </a:schemeClr>
                  </a:solidFill>
                  <a:prstDash val="solid"/>
                </a:ln>
                <a:solidFill>
                  <a:srgbClr val="FF0505"/>
                </a:solidFill>
                <a:effectLst>
                  <a:reflection blurRad="12700" stA="28000" endPos="45000" dist="1000" dir="5400000" sy="-100000" algn="bl" rotWithShape="0"/>
                </a:effectLst>
                <a:latin typeface="NikoshBAN" pitchFamily="2" charset="0"/>
                <a:cs typeface="NikoshBAN" pitchFamily="2" charset="0"/>
              </a:rPr>
              <a:t>ধন্যবাদ</a:t>
            </a:r>
            <a:endParaRPr lang="en-US" sz="11500" b="1" cap="all" dirty="0">
              <a:ln w="9000" cmpd="sng">
                <a:solidFill>
                  <a:schemeClr val="accent4">
                    <a:shade val="50000"/>
                    <a:satMod val="120000"/>
                  </a:schemeClr>
                </a:solidFill>
                <a:prstDash val="solid"/>
              </a:ln>
              <a:solidFill>
                <a:srgbClr val="FF0505"/>
              </a:solidFill>
              <a:effectLst>
                <a:reflection blurRad="12700" stA="28000" endPos="45000" dist="1000" dir="5400000" sy="-100000" algn="bl" rotWithShape="0"/>
              </a:effectLst>
              <a:latin typeface="NikoshBAN" pitchFamily="2" charset="0"/>
              <a:cs typeface="NikoshBAN" pitchFamily="2" charset="0"/>
            </a:endParaRPr>
          </a:p>
        </p:txBody>
      </p:sp>
    </p:spTree>
    <p:extLst>
      <p:ext uri="{BB962C8B-B14F-4D97-AF65-F5344CB8AC3E}">
        <p14:creationId xmlns:p14="http://schemas.microsoft.com/office/powerpoint/2010/main" val="317130399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0735" y="606179"/>
            <a:ext cx="5370381" cy="830997"/>
          </a:xfrm>
          <a:prstGeom prst="rect">
            <a:avLst/>
          </a:prstGeom>
          <a:noFill/>
        </p:spPr>
        <p:txBody>
          <a:bodyPr wrap="none" rtlCol="0">
            <a:spAutoFit/>
          </a:bodyPr>
          <a:lstStyle/>
          <a:p>
            <a:r>
              <a:rPr lang="en-US" sz="4800" dirty="0" err="1">
                <a:solidFill>
                  <a:schemeClr val="accent3">
                    <a:lumMod val="75000"/>
                  </a:schemeClr>
                </a:solidFill>
                <a:latin typeface="Nikosh" pitchFamily="2" charset="0"/>
                <a:cs typeface="Nikosh" pitchFamily="2" charset="0"/>
              </a:rPr>
              <a:t>মোঃ</a:t>
            </a:r>
            <a:r>
              <a:rPr lang="en-US" sz="4800" dirty="0">
                <a:solidFill>
                  <a:schemeClr val="accent3">
                    <a:lumMod val="75000"/>
                  </a:schemeClr>
                </a:solidFill>
                <a:latin typeface="Nikosh" pitchFamily="2" charset="0"/>
                <a:cs typeface="Nikosh" pitchFamily="2" charset="0"/>
              </a:rPr>
              <a:t> </a:t>
            </a:r>
            <a:r>
              <a:rPr lang="en-US" sz="4800" dirty="0" err="1">
                <a:solidFill>
                  <a:schemeClr val="accent3">
                    <a:lumMod val="75000"/>
                  </a:schemeClr>
                </a:solidFill>
                <a:latin typeface="Nikosh" pitchFamily="2" charset="0"/>
                <a:cs typeface="Nikosh" pitchFamily="2" charset="0"/>
              </a:rPr>
              <a:t>শাহাদা</a:t>
            </a:r>
            <a:r>
              <a:rPr lang="en-US" sz="4800" dirty="0">
                <a:solidFill>
                  <a:schemeClr val="accent3">
                    <a:lumMod val="75000"/>
                  </a:schemeClr>
                </a:solidFill>
                <a:latin typeface="Nikosh" pitchFamily="2" charset="0"/>
                <a:cs typeface="Nikosh" pitchFamily="2" charset="0"/>
              </a:rPr>
              <a:t>ৎ </a:t>
            </a:r>
            <a:r>
              <a:rPr lang="en-US" sz="4800" dirty="0" err="1">
                <a:solidFill>
                  <a:schemeClr val="accent3">
                    <a:lumMod val="75000"/>
                  </a:schemeClr>
                </a:solidFill>
                <a:latin typeface="Nikosh" pitchFamily="2" charset="0"/>
                <a:cs typeface="Nikosh" pitchFamily="2" charset="0"/>
              </a:rPr>
              <a:t>হোসেন</a:t>
            </a:r>
            <a:r>
              <a:rPr lang="en-US" sz="4800" dirty="0">
                <a:solidFill>
                  <a:schemeClr val="accent3">
                    <a:lumMod val="75000"/>
                  </a:schemeClr>
                </a:solidFill>
                <a:latin typeface="Nikosh" pitchFamily="2" charset="0"/>
                <a:cs typeface="Nikosh" pitchFamily="2" charset="0"/>
              </a:rPr>
              <a:t> </a:t>
            </a:r>
            <a:r>
              <a:rPr lang="en-US" sz="4800" dirty="0" err="1">
                <a:solidFill>
                  <a:schemeClr val="accent3">
                    <a:lumMod val="75000"/>
                  </a:schemeClr>
                </a:solidFill>
                <a:latin typeface="Nikosh" pitchFamily="2" charset="0"/>
                <a:cs typeface="Nikosh" pitchFamily="2" charset="0"/>
              </a:rPr>
              <a:t>মাসুদ</a:t>
            </a:r>
            <a:endParaRPr lang="en-US" sz="4800" dirty="0">
              <a:solidFill>
                <a:schemeClr val="accent3">
                  <a:lumMod val="75000"/>
                </a:schemeClr>
              </a:solidFill>
              <a:latin typeface="Nikosh" pitchFamily="2" charset="0"/>
              <a:cs typeface="Nikosh" pitchFamily="2" charset="0"/>
            </a:endParaRPr>
          </a:p>
        </p:txBody>
      </p:sp>
      <p:grpSp>
        <p:nvGrpSpPr>
          <p:cNvPr id="15" name="Group 14"/>
          <p:cNvGrpSpPr/>
          <p:nvPr/>
        </p:nvGrpSpPr>
        <p:grpSpPr>
          <a:xfrm>
            <a:off x="590735" y="1771781"/>
            <a:ext cx="8167275" cy="4455691"/>
            <a:chOff x="1304271" y="2144454"/>
            <a:chExt cx="4550619" cy="3223916"/>
          </a:xfrm>
        </p:grpSpPr>
        <p:sp>
          <p:nvSpPr>
            <p:cNvPr id="3" name="TextBox 2"/>
            <p:cNvSpPr txBox="1"/>
            <p:nvPr/>
          </p:nvSpPr>
          <p:spPr>
            <a:xfrm>
              <a:off x="1774533" y="2144454"/>
              <a:ext cx="2869159" cy="467653"/>
            </a:xfrm>
            <a:prstGeom prst="rect">
              <a:avLst/>
            </a:prstGeom>
            <a:noFill/>
          </p:spPr>
          <p:txBody>
            <a:bodyPr vert="horz" wrap="square" rtlCol="0">
              <a:spAutoFit/>
            </a:bodyPr>
            <a:lstStyle/>
            <a:p>
              <a:r>
                <a:rPr lang="en-US" sz="3600" dirty="0" err="1">
                  <a:latin typeface="NikoshBAN" panose="02000000000000000000" pitchFamily="2" charset="0"/>
                  <a:cs typeface="NikoshBAN" pitchFamily="2" charset="0"/>
                </a:rPr>
                <a:t>প্রভাষক</a:t>
              </a:r>
              <a:r>
                <a:rPr lang="en-US" sz="3600" dirty="0">
                  <a:latin typeface="NikoshBAN" pitchFamily="2" charset="0"/>
                  <a:cs typeface="NikoshBAN" pitchFamily="2" charset="0"/>
                </a:rPr>
                <a:t>, </a:t>
              </a:r>
              <a:r>
                <a:rPr lang="en-US" sz="3600" dirty="0" err="1">
                  <a:latin typeface="NikoshBAN" pitchFamily="2" charset="0"/>
                  <a:cs typeface="NikoshBAN" pitchFamily="2" charset="0"/>
                </a:rPr>
                <a:t>ভূগোল</a:t>
              </a:r>
              <a:r>
                <a:rPr lang="en-US" sz="3600" dirty="0">
                  <a:latin typeface="NikoshBAN" pitchFamily="2" charset="0"/>
                  <a:cs typeface="NikoshBAN" pitchFamily="2" charset="0"/>
                </a:rPr>
                <a:t> </a:t>
              </a:r>
              <a:r>
                <a:rPr lang="en-US" sz="3600" dirty="0" err="1">
                  <a:latin typeface="NikoshBAN" pitchFamily="2" charset="0"/>
                  <a:cs typeface="NikoshBAN" pitchFamily="2" charset="0"/>
                </a:rPr>
                <a:t>বিভাগ</a:t>
              </a:r>
              <a:r>
                <a:rPr lang="en-US" sz="3600" dirty="0">
                  <a:latin typeface="NikoshBAN" pitchFamily="2" charset="0"/>
                  <a:cs typeface="NikoshBAN" pitchFamily="2" charset="0"/>
                </a:rPr>
                <a:t>।</a:t>
              </a:r>
            </a:p>
          </p:txBody>
        </p:sp>
        <p:sp>
          <p:nvSpPr>
            <p:cNvPr id="4" name="Right Arrow 3"/>
            <p:cNvSpPr/>
            <p:nvPr/>
          </p:nvSpPr>
          <p:spPr>
            <a:xfrm>
              <a:off x="1304271" y="3698934"/>
              <a:ext cx="268713" cy="261257"/>
            </a:xfrm>
            <a:prstGeom prst="rightArrow">
              <a:avLst/>
            </a:prstGeom>
          </p:spPr>
          <p:style>
            <a:lnRef idx="0">
              <a:schemeClr val="accent2"/>
            </a:lnRef>
            <a:fillRef idx="3">
              <a:schemeClr val="accent2"/>
            </a:fillRef>
            <a:effectRef idx="3">
              <a:schemeClr val="accent2"/>
            </a:effectRef>
            <a:fontRef idx="minor">
              <a:schemeClr val="lt1"/>
            </a:fontRef>
          </p:style>
          <p:txBody>
            <a:bodyPr vert="horz" rtlCol="0" anchor="ctr"/>
            <a:lstStyle/>
            <a:p>
              <a:pPr algn="ctr"/>
              <a:endParaRPr lang="en-US" sz="3600">
                <a:latin typeface="NikoshBAN" panose="02000000000000000000" pitchFamily="2" charset="0"/>
                <a:cs typeface="NikoshBAN" panose="02000000000000000000" pitchFamily="2" charset="0"/>
              </a:endParaRPr>
            </a:p>
          </p:txBody>
        </p:sp>
        <p:sp>
          <p:nvSpPr>
            <p:cNvPr id="5" name="TextBox 4"/>
            <p:cNvSpPr txBox="1"/>
            <p:nvPr/>
          </p:nvSpPr>
          <p:spPr>
            <a:xfrm>
              <a:off x="1735344" y="2823722"/>
              <a:ext cx="3937551" cy="467653"/>
            </a:xfrm>
            <a:prstGeom prst="rect">
              <a:avLst/>
            </a:prstGeom>
            <a:noFill/>
          </p:spPr>
          <p:txBody>
            <a:bodyPr vert="horz" wrap="square" rtlCol="0">
              <a:spAutoFit/>
            </a:bodyPr>
            <a:lstStyle/>
            <a:p>
              <a:r>
                <a:rPr lang="en-US" sz="3600" dirty="0" err="1">
                  <a:latin typeface="NikoshBAN" panose="02000000000000000000" pitchFamily="2" charset="0"/>
                  <a:cs typeface="NikoshBAN" pitchFamily="2" charset="0"/>
                </a:rPr>
                <a:t>বালাতৈড়</a:t>
              </a:r>
              <a:r>
                <a:rPr lang="en-US" sz="3600" dirty="0">
                  <a:latin typeface="NikoshBAN" pitchFamily="2" charset="0"/>
                  <a:cs typeface="NikoshBAN" pitchFamily="2" charset="0"/>
                </a:rPr>
                <a:t> </a:t>
              </a:r>
              <a:r>
                <a:rPr lang="en-US" sz="3600" dirty="0" err="1">
                  <a:latin typeface="NikoshBAN" pitchFamily="2" charset="0"/>
                  <a:cs typeface="NikoshBAN" pitchFamily="2" charset="0"/>
                </a:rPr>
                <a:t>সিদ্দিক</a:t>
              </a:r>
              <a:r>
                <a:rPr lang="en-US" sz="3600" dirty="0">
                  <a:latin typeface="NikoshBAN" pitchFamily="2" charset="0"/>
                  <a:cs typeface="NikoshBAN" pitchFamily="2" charset="0"/>
                </a:rPr>
                <a:t> </a:t>
              </a:r>
              <a:r>
                <a:rPr lang="en-US" sz="3600" dirty="0" err="1">
                  <a:latin typeface="NikoshBAN" pitchFamily="2" charset="0"/>
                  <a:cs typeface="NikoshBAN" pitchFamily="2" charset="0"/>
                </a:rPr>
                <a:t>হোসেন</a:t>
              </a:r>
              <a:r>
                <a:rPr lang="en-US" sz="3600" dirty="0">
                  <a:latin typeface="NikoshBAN" pitchFamily="2" charset="0"/>
                  <a:cs typeface="NikoshBAN" pitchFamily="2" charset="0"/>
                </a:rPr>
                <a:t> </a:t>
              </a:r>
              <a:r>
                <a:rPr lang="en-US" sz="3600" dirty="0" err="1">
                  <a:latin typeface="NikoshBAN" pitchFamily="2" charset="0"/>
                  <a:cs typeface="NikoshBAN" pitchFamily="2" charset="0"/>
                </a:rPr>
                <a:t>কলেজ</a:t>
              </a:r>
              <a:r>
                <a:rPr lang="en-US" sz="3600" dirty="0">
                  <a:latin typeface="NikoshBAN" pitchFamily="2" charset="0"/>
                  <a:cs typeface="NikoshBAN" pitchFamily="2" charset="0"/>
                </a:rPr>
                <a:t>।</a:t>
              </a:r>
            </a:p>
          </p:txBody>
        </p:sp>
        <p:sp>
          <p:nvSpPr>
            <p:cNvPr id="6" name="Right Arrow 5"/>
            <p:cNvSpPr/>
            <p:nvPr/>
          </p:nvSpPr>
          <p:spPr>
            <a:xfrm>
              <a:off x="1317334" y="2275083"/>
              <a:ext cx="268713" cy="261257"/>
            </a:xfrm>
            <a:prstGeom prst="rightArrow">
              <a:avLst/>
            </a:prstGeom>
          </p:spPr>
          <p:style>
            <a:lnRef idx="0">
              <a:schemeClr val="accent2"/>
            </a:lnRef>
            <a:fillRef idx="3">
              <a:schemeClr val="accent2"/>
            </a:fillRef>
            <a:effectRef idx="3">
              <a:schemeClr val="accent2"/>
            </a:effectRef>
            <a:fontRef idx="minor">
              <a:schemeClr val="lt1"/>
            </a:fontRef>
          </p:style>
          <p:txBody>
            <a:bodyPr vert="horz" rtlCol="0" anchor="ctr"/>
            <a:lstStyle/>
            <a:p>
              <a:pPr algn="ctr"/>
              <a:endParaRPr lang="en-US" sz="3600">
                <a:latin typeface="NikoshBAN" panose="02000000000000000000" pitchFamily="2" charset="0"/>
                <a:cs typeface="NikoshBAN" panose="02000000000000000000" pitchFamily="2" charset="0"/>
              </a:endParaRPr>
            </a:p>
          </p:txBody>
        </p:sp>
        <p:sp>
          <p:nvSpPr>
            <p:cNvPr id="8" name="TextBox 7"/>
            <p:cNvSpPr txBox="1"/>
            <p:nvPr/>
          </p:nvSpPr>
          <p:spPr>
            <a:xfrm>
              <a:off x="1787596" y="3568305"/>
              <a:ext cx="2330017" cy="467653"/>
            </a:xfrm>
            <a:prstGeom prst="rect">
              <a:avLst/>
            </a:prstGeom>
            <a:noFill/>
          </p:spPr>
          <p:txBody>
            <a:bodyPr vert="horz" wrap="square" rtlCol="0">
              <a:spAutoFit/>
            </a:bodyPr>
            <a:lstStyle/>
            <a:p>
              <a:r>
                <a:rPr lang="en-US" sz="3600" dirty="0" err="1">
                  <a:latin typeface="NikoshBAN" panose="02000000000000000000" pitchFamily="2" charset="0"/>
                  <a:cs typeface="NikoshBAN" pitchFamily="2" charset="0"/>
                </a:rPr>
                <a:t>নিয়ামতপুর</a:t>
              </a:r>
              <a:r>
                <a:rPr lang="en-US" sz="3600" dirty="0">
                  <a:latin typeface="NikoshBAN" pitchFamily="2" charset="0"/>
                  <a:cs typeface="NikoshBAN" pitchFamily="2" charset="0"/>
                </a:rPr>
                <a:t>, </a:t>
              </a:r>
              <a:r>
                <a:rPr lang="en-US" sz="3600" dirty="0" err="1">
                  <a:latin typeface="NikoshBAN" pitchFamily="2" charset="0"/>
                  <a:cs typeface="NikoshBAN" pitchFamily="2" charset="0"/>
                </a:rPr>
                <a:t>নওগাঁ</a:t>
              </a:r>
              <a:r>
                <a:rPr lang="en-US" sz="3600" dirty="0">
                  <a:latin typeface="NikoshBAN" pitchFamily="2" charset="0"/>
                  <a:cs typeface="NikoshBAN" pitchFamily="2" charset="0"/>
                </a:rPr>
                <a:t>।</a:t>
              </a:r>
            </a:p>
          </p:txBody>
        </p:sp>
        <p:sp>
          <p:nvSpPr>
            <p:cNvPr id="9" name="Right Arrow 8"/>
            <p:cNvSpPr/>
            <p:nvPr/>
          </p:nvSpPr>
          <p:spPr>
            <a:xfrm>
              <a:off x="1317333" y="2941288"/>
              <a:ext cx="268713" cy="261257"/>
            </a:xfrm>
            <a:prstGeom prst="rightArrow">
              <a:avLst/>
            </a:prstGeom>
          </p:spPr>
          <p:style>
            <a:lnRef idx="0">
              <a:schemeClr val="accent2"/>
            </a:lnRef>
            <a:fillRef idx="3">
              <a:schemeClr val="accent2"/>
            </a:fillRef>
            <a:effectRef idx="3">
              <a:schemeClr val="accent2"/>
            </a:effectRef>
            <a:fontRef idx="minor">
              <a:schemeClr val="lt1"/>
            </a:fontRef>
          </p:style>
          <p:txBody>
            <a:bodyPr vert="horz" rtlCol="0" anchor="ctr"/>
            <a:lstStyle/>
            <a:p>
              <a:pPr algn="ctr"/>
              <a:endParaRPr lang="en-US" sz="3600">
                <a:latin typeface="NikoshBAN" panose="02000000000000000000" pitchFamily="2" charset="0"/>
                <a:cs typeface="NikoshBAN" panose="02000000000000000000" pitchFamily="2" charset="0"/>
              </a:endParaRPr>
            </a:p>
          </p:txBody>
        </p:sp>
        <p:sp>
          <p:nvSpPr>
            <p:cNvPr id="10" name="Right Arrow 9"/>
            <p:cNvSpPr/>
            <p:nvPr/>
          </p:nvSpPr>
          <p:spPr>
            <a:xfrm>
              <a:off x="1317334" y="4992157"/>
              <a:ext cx="268713" cy="261257"/>
            </a:xfrm>
            <a:prstGeom prst="rightArrow">
              <a:avLst/>
            </a:prstGeom>
          </p:spPr>
          <p:style>
            <a:lnRef idx="0">
              <a:schemeClr val="accent2"/>
            </a:lnRef>
            <a:fillRef idx="3">
              <a:schemeClr val="accent2"/>
            </a:fillRef>
            <a:effectRef idx="3">
              <a:schemeClr val="accent2"/>
            </a:effectRef>
            <a:fontRef idx="minor">
              <a:schemeClr val="lt1"/>
            </a:fontRef>
          </p:style>
          <p:txBody>
            <a:bodyPr vert="horz" rtlCol="0" anchor="ctr"/>
            <a:lstStyle/>
            <a:p>
              <a:pPr algn="ctr"/>
              <a:endParaRPr lang="en-US" sz="3600">
                <a:latin typeface="NikoshBAN" panose="02000000000000000000" pitchFamily="2" charset="0"/>
                <a:cs typeface="NikoshBAN" panose="02000000000000000000" pitchFamily="2" charset="0"/>
              </a:endParaRPr>
            </a:p>
          </p:txBody>
        </p:sp>
        <p:sp>
          <p:nvSpPr>
            <p:cNvPr id="11" name="TextBox 10"/>
            <p:cNvSpPr txBox="1"/>
            <p:nvPr/>
          </p:nvSpPr>
          <p:spPr>
            <a:xfrm>
              <a:off x="1813723" y="4234510"/>
              <a:ext cx="2114031" cy="467653"/>
            </a:xfrm>
            <a:prstGeom prst="rect">
              <a:avLst/>
            </a:prstGeom>
            <a:noFill/>
          </p:spPr>
          <p:txBody>
            <a:bodyPr vert="horz" wrap="square" rtlCol="0">
              <a:spAutoFit/>
            </a:bodyPr>
            <a:lstStyle/>
            <a:p>
              <a:r>
                <a:rPr lang="en-US" sz="3600" dirty="0">
                  <a:latin typeface="NikoshBAN" panose="02000000000000000000" pitchFamily="2" charset="0"/>
                  <a:cs typeface="NikoshBAN" pitchFamily="2" charset="0"/>
                </a:rPr>
                <a:t>01718789156</a:t>
              </a:r>
            </a:p>
          </p:txBody>
        </p:sp>
        <p:sp>
          <p:nvSpPr>
            <p:cNvPr id="12" name="Right Arrow 11"/>
            <p:cNvSpPr/>
            <p:nvPr/>
          </p:nvSpPr>
          <p:spPr>
            <a:xfrm>
              <a:off x="1317334" y="4378203"/>
              <a:ext cx="268713" cy="261257"/>
            </a:xfrm>
            <a:prstGeom prst="rightArrow">
              <a:avLst/>
            </a:prstGeom>
          </p:spPr>
          <p:style>
            <a:lnRef idx="0">
              <a:schemeClr val="accent2"/>
            </a:lnRef>
            <a:fillRef idx="3">
              <a:schemeClr val="accent2"/>
            </a:fillRef>
            <a:effectRef idx="3">
              <a:schemeClr val="accent2"/>
            </a:effectRef>
            <a:fontRef idx="minor">
              <a:schemeClr val="lt1"/>
            </a:fontRef>
          </p:style>
          <p:txBody>
            <a:bodyPr vert="horz" rtlCol="0" anchor="ctr"/>
            <a:lstStyle/>
            <a:p>
              <a:pPr algn="ctr"/>
              <a:endParaRPr lang="en-US" sz="3600">
                <a:latin typeface="NikoshBAN" panose="02000000000000000000" pitchFamily="2" charset="0"/>
                <a:cs typeface="NikoshBAN" panose="02000000000000000000" pitchFamily="2" charset="0"/>
              </a:endParaRPr>
            </a:p>
          </p:txBody>
        </p:sp>
        <p:sp>
          <p:nvSpPr>
            <p:cNvPr id="13" name="TextBox 12"/>
            <p:cNvSpPr txBox="1"/>
            <p:nvPr/>
          </p:nvSpPr>
          <p:spPr>
            <a:xfrm>
              <a:off x="1839848" y="4900717"/>
              <a:ext cx="4015042" cy="467653"/>
            </a:xfrm>
            <a:prstGeom prst="rect">
              <a:avLst/>
            </a:prstGeom>
            <a:noFill/>
          </p:spPr>
          <p:txBody>
            <a:bodyPr wrap="square" rtlCol="0">
              <a:spAutoFit/>
            </a:bodyPr>
            <a:lstStyle/>
            <a:p>
              <a:r>
                <a:rPr lang="en-US" sz="3600" dirty="0" smtClean="0">
                  <a:latin typeface="NikoshBAN" panose="02000000000000000000" pitchFamily="2" charset="0"/>
                  <a:cs typeface="NikoshBAN" pitchFamily="2" charset="0"/>
                </a:rPr>
                <a:t>raihan.mr61@gmail.com</a:t>
              </a:r>
              <a:endParaRPr lang="en-US" sz="3600" dirty="0">
                <a:latin typeface="NikoshBAN" pitchFamily="2" charset="0"/>
                <a:cs typeface="NikoshBAN" pitchFamily="2" charset="0"/>
              </a:endParaRPr>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7336" y="1771781"/>
            <a:ext cx="3983699" cy="4168701"/>
          </a:xfrm>
          <a:prstGeom prst="rect">
            <a:avLst/>
          </a:prstGeom>
          <a:ln>
            <a:noFill/>
          </a:ln>
          <a:effectLst>
            <a:softEdge rad="112500"/>
          </a:effectLst>
        </p:spPr>
      </p:pic>
    </p:spTree>
    <p:extLst>
      <p:ext uri="{BB962C8B-B14F-4D97-AF65-F5344CB8AC3E}">
        <p14:creationId xmlns:p14="http://schemas.microsoft.com/office/powerpoint/2010/main" val="218185800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mph" presetSubtype="0" fill="hold" grpId="1" nodeType="clickEffect">
                                  <p:stCondLst>
                                    <p:cond delay="0"/>
                                  </p:stCondLst>
                                  <p:childTnLst>
                                    <p:animClr clrSpc="hsl" dir="cw">
                                      <p:cBhvr override="childStyle">
                                        <p:cTn id="12" dur="2000" fill="hold"/>
                                        <p:tgtEl>
                                          <p:spTgt spid="2"/>
                                        </p:tgtEl>
                                        <p:attrNameLst>
                                          <p:attrName>style.color</p:attrName>
                                        </p:attrNameLst>
                                      </p:cBhvr>
                                      <p:by>
                                        <p:hsl h="-7200000" s="0" l="0"/>
                                      </p:by>
                                    </p:animClr>
                                    <p:animClr clrSpc="hsl" dir="cw">
                                      <p:cBhvr>
                                        <p:cTn id="13" dur="2000" fill="hold"/>
                                        <p:tgtEl>
                                          <p:spTgt spid="2"/>
                                        </p:tgtEl>
                                        <p:attrNameLst>
                                          <p:attrName>fillcolor</p:attrName>
                                        </p:attrNameLst>
                                      </p:cBhvr>
                                      <p:by>
                                        <p:hsl h="-7200000" s="0" l="0"/>
                                      </p:by>
                                    </p:animClr>
                                    <p:animClr clrSpc="hsl" dir="cw">
                                      <p:cBhvr>
                                        <p:cTn id="14" dur="2000" fill="hold"/>
                                        <p:tgtEl>
                                          <p:spTgt spid="2"/>
                                        </p:tgtEl>
                                        <p:attrNameLst>
                                          <p:attrName>stroke.color</p:attrName>
                                        </p:attrNameLst>
                                      </p:cBhvr>
                                      <p:by>
                                        <p:hsl h="-7200000" s="0" l="0"/>
                                      </p:by>
                                    </p:animClr>
                                    <p:set>
                                      <p:cBhvr>
                                        <p:cTn id="15" dur="2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4464" y="381000"/>
            <a:ext cx="4369802" cy="1107996"/>
          </a:xfrm>
          <a:prstGeom prst="rect">
            <a:avLst/>
          </a:prstGeom>
          <a:noFill/>
        </p:spPr>
        <p:txBody>
          <a:bodyPr wrap="square" rtlCol="0">
            <a:spAutoFit/>
          </a:bodyPr>
          <a:lstStyle/>
          <a:p>
            <a:pPr algn="ctr"/>
            <a:r>
              <a:rPr lang="en-US" sz="6600" dirty="0" err="1">
                <a:solidFill>
                  <a:srgbClr val="FF0000"/>
                </a:solidFill>
                <a:latin typeface="NikoshBAN" panose="02000000000000000000" pitchFamily="2" charset="0"/>
                <a:cs typeface="NikoshBAN" panose="02000000000000000000" pitchFamily="2" charset="0"/>
              </a:rPr>
              <a:t>পাঠ</a:t>
            </a:r>
            <a:r>
              <a:rPr lang="bn-BD" sz="6600" dirty="0">
                <a:solidFill>
                  <a:srgbClr val="FF0000"/>
                </a:solidFill>
                <a:latin typeface="NikoshBAN" panose="02000000000000000000" pitchFamily="2" charset="0"/>
                <a:cs typeface="NikoshBAN" panose="02000000000000000000" pitchFamily="2" charset="0"/>
              </a:rPr>
              <a:t> পরিচিতি</a:t>
            </a:r>
            <a:endParaRPr lang="en-US" sz="6600" dirty="0">
              <a:solidFill>
                <a:srgbClr val="FF0000"/>
              </a:solidFill>
              <a:latin typeface="NikoshBAN" panose="02000000000000000000" pitchFamily="2" charset="0"/>
              <a:cs typeface="NikoshBAN" panose="02000000000000000000" pitchFamily="2" charset="0"/>
            </a:endParaRPr>
          </a:p>
        </p:txBody>
      </p:sp>
      <p:sp>
        <p:nvSpPr>
          <p:cNvPr id="5" name="TextBox 4"/>
          <p:cNvSpPr txBox="1"/>
          <p:nvPr/>
        </p:nvSpPr>
        <p:spPr>
          <a:xfrm>
            <a:off x="3733800" y="4969791"/>
            <a:ext cx="4369802" cy="1754326"/>
          </a:xfrm>
          <a:prstGeom prst="rect">
            <a:avLst/>
          </a:prstGeom>
          <a:noFill/>
        </p:spPr>
        <p:txBody>
          <a:bodyPr wrap="square" rtlCol="0">
            <a:spAutoFit/>
          </a:bodyPr>
          <a:lstStyle/>
          <a:p>
            <a:pPr algn="ctr"/>
            <a:r>
              <a:rPr lang="bn-BD" sz="3600" dirty="0">
                <a:latin typeface="NikoshBAN" panose="02000000000000000000" pitchFamily="2" charset="0"/>
                <a:cs typeface="NikoshBAN" panose="02000000000000000000" pitchFamily="2" charset="0"/>
              </a:rPr>
              <a:t>একাদশ শ্রেণি</a:t>
            </a:r>
          </a:p>
          <a:p>
            <a:pPr algn="ctr"/>
            <a:r>
              <a:rPr lang="bn-BD" sz="3600" dirty="0">
                <a:latin typeface="NikoshBAN" panose="02000000000000000000" pitchFamily="2" charset="0"/>
                <a:cs typeface="NikoshBAN" panose="02000000000000000000" pitchFamily="2" charset="0"/>
              </a:rPr>
              <a:t>ভূগোল প্রথম পত্র</a:t>
            </a:r>
          </a:p>
          <a:p>
            <a:pPr algn="ctr"/>
            <a:r>
              <a:rPr lang="bn-BD" sz="3600" dirty="0">
                <a:latin typeface="NikoshBAN" panose="02000000000000000000" pitchFamily="2" charset="0"/>
                <a:cs typeface="NikoshBAN" panose="02000000000000000000" pitchFamily="2" charset="0"/>
              </a:rPr>
              <a:t>অধ্যায়- </a:t>
            </a:r>
            <a:r>
              <a:rPr lang="bn-IN" sz="3600" dirty="0">
                <a:latin typeface="NikoshBAN" panose="02000000000000000000" pitchFamily="2" charset="0"/>
                <a:cs typeface="NikoshBAN" panose="02000000000000000000" pitchFamily="2" charset="0"/>
              </a:rPr>
              <a:t>দ্বিতীয় </a:t>
            </a: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stretch>
            <a:fillRect/>
          </a:stretch>
        </p:blipFill>
        <p:spPr>
          <a:xfrm>
            <a:off x="4627604" y="1504918"/>
            <a:ext cx="2582194" cy="3178084"/>
          </a:xfrm>
          <a:prstGeom prst="rect">
            <a:avLst/>
          </a:prstGeom>
        </p:spPr>
      </p:pic>
    </p:spTree>
    <p:extLst>
      <p:ext uri="{BB962C8B-B14F-4D97-AF65-F5344CB8AC3E}">
        <p14:creationId xmlns:p14="http://schemas.microsoft.com/office/powerpoint/2010/main" val="3277609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6747"/>
            <a:ext cx="11811000" cy="1325563"/>
          </a:xfrm>
        </p:spPr>
        <p:txBody>
          <a:bodyPr>
            <a:normAutofit/>
          </a:bodyPr>
          <a:lstStyle/>
          <a:p>
            <a:r>
              <a:rPr lang="bn-BD" sz="3600" dirty="0">
                <a:solidFill>
                  <a:srgbClr val="FF0000"/>
                </a:solidFill>
                <a:latin typeface="NikoshBAN" pitchFamily="2" charset="0"/>
                <a:cs typeface="NikoshBAN" pitchFamily="2" charset="0"/>
              </a:rPr>
              <a:t>নিচের ছবি</a:t>
            </a:r>
            <a:r>
              <a:rPr lang="bn-IN" sz="3600" dirty="0">
                <a:solidFill>
                  <a:srgbClr val="FF0000"/>
                </a:solidFill>
                <a:latin typeface="NikoshBAN" pitchFamily="2" charset="0"/>
                <a:cs typeface="NikoshBAN" pitchFamily="2" charset="0"/>
              </a:rPr>
              <a:t>গুলো</a:t>
            </a:r>
            <a:r>
              <a:rPr lang="bn-BD" sz="3600" dirty="0">
                <a:solidFill>
                  <a:srgbClr val="FF0000"/>
                </a:solidFill>
                <a:latin typeface="NikoshBAN" pitchFamily="2" charset="0"/>
                <a:cs typeface="NikoshBAN" pitchFamily="2" charset="0"/>
              </a:rPr>
              <a:t> দেখে আজকের আলোচনার বিষয় কী হতে পারে তা বুঝার চেষ্টা কর  </a:t>
            </a:r>
            <a:endParaRPr lang="en-US" sz="3600" dirty="0">
              <a:solidFill>
                <a:srgbClr val="FF0000"/>
              </a:solidFill>
              <a:latin typeface="NikoshBAN" pitchFamily="2" charset="0"/>
              <a:cs typeface="NikoshBAN" pitchFamily="2" charset="0"/>
            </a:endParaRPr>
          </a:p>
        </p:txBody>
      </p:sp>
      <p:pic>
        <p:nvPicPr>
          <p:cNvPr id="4" name="Content Placeholder 3" descr="plateau2.jpg"/>
          <p:cNvPicPr>
            <a:picLocks noGrp="1" noChangeAspect="1"/>
          </p:cNvPicPr>
          <p:nvPr>
            <p:ph idx="1"/>
          </p:nvPr>
        </p:nvPicPr>
        <p:blipFill>
          <a:blip r:embed="rId2"/>
          <a:stretch>
            <a:fillRect/>
          </a:stretch>
        </p:blipFill>
        <p:spPr>
          <a:xfrm>
            <a:off x="1295400" y="1695237"/>
            <a:ext cx="3767926"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সমভুমি উন্নীত মালভিমি.jpg"/>
          <p:cNvPicPr>
            <a:picLocks noChangeAspect="1"/>
          </p:cNvPicPr>
          <p:nvPr/>
        </p:nvPicPr>
        <p:blipFill>
          <a:blip r:embed="rId3"/>
          <a:stretch>
            <a:fillRect/>
          </a:stretch>
        </p:blipFill>
        <p:spPr>
          <a:xfrm>
            <a:off x="6274988" y="1657137"/>
            <a:ext cx="3867150" cy="2247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plateau4.jpg"/>
          <p:cNvPicPr>
            <a:picLocks noChangeAspect="1"/>
          </p:cNvPicPr>
          <p:nvPr/>
        </p:nvPicPr>
        <p:blipFill>
          <a:blip r:embed="rId4"/>
          <a:stretch>
            <a:fillRect/>
          </a:stretch>
        </p:blipFill>
        <p:spPr>
          <a:xfrm>
            <a:off x="1453351" y="4330890"/>
            <a:ext cx="3609975"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ক্ষয়জাত মালভুমি ৮৭৬.jpg"/>
          <p:cNvPicPr>
            <a:picLocks noChangeAspect="1"/>
          </p:cNvPicPr>
          <p:nvPr/>
        </p:nvPicPr>
        <p:blipFill>
          <a:blip r:embed="rId5"/>
          <a:stretch>
            <a:fillRect/>
          </a:stretch>
        </p:blipFill>
        <p:spPr>
          <a:xfrm>
            <a:off x="6274988" y="4330890"/>
            <a:ext cx="3886200"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par>
                                <p:cTn id="8" presetID="21"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par>
                                <p:cTn id="11" presetID="21"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4)">
                                      <p:cBhvr>
                                        <p:cTn id="13" dur="2000"/>
                                        <p:tgtEl>
                                          <p:spTgt spid="8"/>
                                        </p:tgtEl>
                                      </p:cBhvr>
                                    </p:animEffect>
                                  </p:childTnLst>
                                </p:cTn>
                              </p:par>
                              <p:par>
                                <p:cTn id="14" presetID="21" presetClass="entr" presetSubtype="4"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4)">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8867"/>
            <a:ext cx="10515600" cy="1325563"/>
          </a:xfrm>
        </p:spPr>
        <p:txBody>
          <a:bodyPr>
            <a:normAutofit/>
          </a:bodyPr>
          <a:lstStyle/>
          <a:p>
            <a:r>
              <a:rPr lang="bn-BD" sz="3600" dirty="0">
                <a:latin typeface="NikoshBAN" pitchFamily="2" charset="0"/>
                <a:cs typeface="NikoshBAN" pitchFamily="2" charset="0"/>
              </a:rPr>
              <a:t>আজকের আলোচনার বিষয়ঃ </a:t>
            </a:r>
            <a:r>
              <a:rPr lang="bn-BD" sz="3600" dirty="0">
                <a:solidFill>
                  <a:srgbClr val="FF0000"/>
                </a:solidFill>
                <a:latin typeface="NikoshBAN" pitchFamily="2" charset="0"/>
                <a:cs typeface="NikoshBAN" pitchFamily="2" charset="0"/>
              </a:rPr>
              <a:t>মালভূমি</a:t>
            </a:r>
            <a:r>
              <a:rPr lang="bn-BD" sz="3600" dirty="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4" name="Content Placeholder 3" descr="মালভুমি ৯০.jpg"/>
          <p:cNvPicPr>
            <a:picLocks noGrp="1" noChangeAspect="1"/>
          </p:cNvPicPr>
          <p:nvPr>
            <p:ph idx="1"/>
          </p:nvPr>
        </p:nvPicPr>
        <p:blipFill>
          <a:blip r:embed="rId2"/>
          <a:stretch>
            <a:fillRect/>
          </a:stretch>
        </p:blipFill>
        <p:spPr>
          <a:xfrm>
            <a:off x="2286000" y="1524000"/>
            <a:ext cx="6781800" cy="50798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827" y="-152400"/>
            <a:ext cx="10515600" cy="2606675"/>
          </a:xfrm>
        </p:spPr>
        <p:txBody>
          <a:bodyPr>
            <a:normAutofit/>
          </a:bodyPr>
          <a:lstStyle/>
          <a:p>
            <a:r>
              <a:rPr lang="en-US" sz="3200" dirty="0" smtClean="0">
                <a:latin typeface="NikoshBAN" pitchFamily="2" charset="0"/>
                <a:cs typeface="NikoshBAN" pitchFamily="2" charset="0"/>
              </a:rPr>
              <a:t>                                         </a:t>
            </a:r>
            <a:r>
              <a:rPr lang="bn-IN" sz="5400" dirty="0" smtClean="0">
                <a:solidFill>
                  <a:srgbClr val="FF0000"/>
                </a:solidFill>
                <a:latin typeface="NikoshBAN" pitchFamily="2" charset="0"/>
                <a:cs typeface="NikoshBAN" pitchFamily="2" charset="0"/>
              </a:rPr>
              <a:t>শিক্ষ</a:t>
            </a:r>
            <a:r>
              <a:rPr lang="en-US" sz="5400" dirty="0" smtClean="0">
                <a:solidFill>
                  <a:srgbClr val="FF0000"/>
                </a:solidFill>
                <a:latin typeface="NikoshBAN" pitchFamily="2" charset="0"/>
                <a:cs typeface="NikoshBAN" pitchFamily="2" charset="0"/>
              </a:rPr>
              <a:t>ন</a:t>
            </a:r>
            <a:r>
              <a:rPr lang="bn-IN" sz="5400" dirty="0" smtClean="0">
                <a:solidFill>
                  <a:srgbClr val="FF0000"/>
                </a:solidFill>
                <a:latin typeface="NikoshBAN" pitchFamily="2" charset="0"/>
                <a:cs typeface="NikoshBAN" pitchFamily="2" charset="0"/>
              </a:rPr>
              <a:t> ফল</a:t>
            </a:r>
            <a:r>
              <a:rPr lang="en-US" sz="5400" dirty="0" smtClean="0">
                <a:solidFill>
                  <a:srgbClr val="FF0000"/>
                </a:solidFill>
                <a:latin typeface="NikoshBAN" pitchFamily="2" charset="0"/>
                <a:cs typeface="NikoshBAN" pitchFamily="2" charset="0"/>
              </a:rPr>
              <a:t>ঃ </a:t>
            </a:r>
            <a:r>
              <a:rPr lang="bn-IN" sz="3200" dirty="0">
                <a:latin typeface="NikoshBAN" pitchFamily="2" charset="0"/>
                <a:cs typeface="NikoshBAN" pitchFamily="2" charset="0"/>
              </a:rPr>
              <a:t/>
            </a:r>
            <a:br>
              <a:rPr lang="bn-IN"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bn-BD" sz="3600" dirty="0" smtClean="0">
                <a:latin typeface="NikoshBAN" pitchFamily="2" charset="0"/>
                <a:cs typeface="NikoshBAN" pitchFamily="2" charset="0"/>
              </a:rPr>
              <a:t>আজকের </a:t>
            </a:r>
            <a:r>
              <a:rPr lang="bn-BD" sz="3600" dirty="0">
                <a:latin typeface="NikoshBAN" pitchFamily="2" charset="0"/>
                <a:cs typeface="NikoshBAN" pitchFamily="2" charset="0"/>
              </a:rPr>
              <a:t>আলোচনা শেষে শিক্ষার্থীরা যা যা বলতে </a:t>
            </a:r>
            <a:r>
              <a:rPr lang="bn-BD" sz="3600" dirty="0" smtClean="0">
                <a:latin typeface="NikoshBAN" pitchFamily="2" charset="0"/>
                <a:cs typeface="NikoshBAN" pitchFamily="2" charset="0"/>
              </a:rPr>
              <a:t>পারবে</a:t>
            </a:r>
            <a:r>
              <a:rPr lang="en-US" sz="36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3" name="Content Placeholder 2"/>
          <p:cNvSpPr>
            <a:spLocks noGrp="1"/>
          </p:cNvSpPr>
          <p:nvPr>
            <p:ph idx="1"/>
          </p:nvPr>
        </p:nvSpPr>
        <p:spPr>
          <a:xfrm>
            <a:off x="685800" y="3124200"/>
            <a:ext cx="10515600" cy="4351338"/>
          </a:xfrm>
        </p:spPr>
        <p:txBody>
          <a:bodyPr>
            <a:normAutofit/>
          </a:bodyPr>
          <a:lstStyle/>
          <a:p>
            <a:r>
              <a:rPr lang="bn-BD" sz="3600" dirty="0">
                <a:latin typeface="NikoshBAN" pitchFamily="2" charset="0"/>
                <a:cs typeface="NikoshBAN" pitchFamily="2" charset="0"/>
              </a:rPr>
              <a:t>মালভূমি কাকে বলে তা বলতে পারবে </a:t>
            </a:r>
            <a:r>
              <a:rPr lang="en-US" sz="3600" dirty="0" smtClean="0">
                <a:latin typeface="NikoshBAN" pitchFamily="2" charset="0"/>
                <a:cs typeface="NikoshBAN" pitchFamily="2" charset="0"/>
              </a:rPr>
              <a:t>।</a:t>
            </a:r>
            <a:endParaRPr lang="bn-BD" sz="3600" dirty="0">
              <a:latin typeface="NikoshBAN" pitchFamily="2" charset="0"/>
              <a:cs typeface="NikoshBAN" pitchFamily="2" charset="0"/>
            </a:endParaRPr>
          </a:p>
          <a:p>
            <a:endParaRPr lang="en-US" sz="3600" dirty="0" smtClean="0">
              <a:latin typeface="NikoshBAN" pitchFamily="2" charset="0"/>
              <a:cs typeface="NikoshBAN" pitchFamily="2" charset="0"/>
            </a:endParaRPr>
          </a:p>
          <a:p>
            <a:r>
              <a:rPr lang="en-US" sz="3600" dirty="0" err="1" smtClean="0">
                <a:latin typeface="NikoshBAN" pitchFamily="2" charset="0"/>
                <a:cs typeface="NikoshBAN" pitchFamily="2" charset="0"/>
              </a:rPr>
              <a:t>গঠন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অনুযায়ী</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মালভূমির</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শ্রেণি বিভাগ</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bn-BD" sz="3600" dirty="0" smtClean="0">
                <a:latin typeface="NikoshBAN" pitchFamily="2" charset="0"/>
                <a:cs typeface="NikoshBAN" pitchFamily="2" charset="0"/>
              </a:rPr>
              <a:t> </a:t>
            </a:r>
            <a:r>
              <a:rPr lang="bn-BD" sz="3600" dirty="0">
                <a:latin typeface="NikoshBAN" pitchFamily="2" charset="0"/>
                <a:cs typeface="NikoshBAN" pitchFamily="2" charset="0"/>
              </a:rPr>
              <a:t>পারবে </a:t>
            </a:r>
            <a:r>
              <a:rPr lang="en-US" sz="3600" dirty="0" smtClean="0">
                <a:latin typeface="NikoshBAN" pitchFamily="2" charset="0"/>
                <a:cs typeface="NikoshBAN" pitchFamily="2" charset="0"/>
              </a:rPr>
              <a:t>।</a:t>
            </a:r>
            <a:endParaRPr lang="bn-BD"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4000" dirty="0">
                <a:solidFill>
                  <a:srgbClr val="FF0000"/>
                </a:solidFill>
                <a:latin typeface="NikoshBAN" pitchFamily="2" charset="0"/>
                <a:cs typeface="NikoshBAN" pitchFamily="2" charset="0"/>
              </a:rPr>
              <a:t>মালভূমি</a:t>
            </a:r>
            <a:r>
              <a:rPr lang="bn-BD" sz="3200" dirty="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3" name="Content Placeholder 2"/>
          <p:cNvSpPr>
            <a:spLocks noGrp="1"/>
          </p:cNvSpPr>
          <p:nvPr>
            <p:ph idx="1"/>
          </p:nvPr>
        </p:nvSpPr>
        <p:spPr>
          <a:xfrm>
            <a:off x="838200" y="1457129"/>
            <a:ext cx="10515600" cy="4351338"/>
          </a:xfrm>
        </p:spPr>
        <p:txBody>
          <a:bodyPr>
            <a:normAutofit/>
          </a:bodyPr>
          <a:lstStyle/>
          <a:p>
            <a:pPr algn="just"/>
            <a:r>
              <a:rPr lang="bn-BD" sz="3600" dirty="0">
                <a:latin typeface="NikoshBAN" pitchFamily="2" charset="0"/>
                <a:cs typeface="NikoshBAN" pitchFamily="2" charset="0"/>
              </a:rPr>
              <a:t>সমুদ্র সমতল হতে অতি উচ্চ বিস্তীর্ণ সমভূমিকে মালভূমি বলে। এর উচ্চতা কয়েক শত মিটার হতে কয়েক হাজার মিটার পর্যন্ত হয়ে থাকে। এর তিনটি বৈশিষ্ট্য আছে। ১) বিস্তীর্ণ উচ্চভূমি, ২)উপরিভাগ প্রায় সমতল এবং ৩) চারদিক হতে নিম্নভূমিতে নেমে গেছে।  </a:t>
            </a:r>
            <a:endParaRPr lang="en-US" sz="3600" dirty="0">
              <a:latin typeface="NikoshBAN" pitchFamily="2" charset="0"/>
              <a:cs typeface="NikoshBAN" pitchFamily="2" charset="0"/>
            </a:endParaRPr>
          </a:p>
        </p:txBody>
      </p:sp>
      <p:pic>
        <p:nvPicPr>
          <p:cNvPr id="4" name="Picture 3" descr="plateau2.jpg"/>
          <p:cNvPicPr>
            <a:picLocks noChangeAspect="1"/>
          </p:cNvPicPr>
          <p:nvPr/>
        </p:nvPicPr>
        <p:blipFill>
          <a:blip r:embed="rId2"/>
          <a:stretch>
            <a:fillRect/>
          </a:stretch>
        </p:blipFill>
        <p:spPr>
          <a:xfrm>
            <a:off x="6019801" y="3582928"/>
            <a:ext cx="4419600" cy="3026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সমভুমি উন্নিত মালভুমি ১২৩.jpg"/>
          <p:cNvPicPr>
            <a:picLocks noChangeAspect="1"/>
          </p:cNvPicPr>
          <p:nvPr/>
        </p:nvPicPr>
        <p:blipFill>
          <a:blip r:embed="rId3"/>
          <a:stretch>
            <a:fillRect/>
          </a:stretch>
        </p:blipFill>
        <p:spPr>
          <a:xfrm>
            <a:off x="1771752" y="3637137"/>
            <a:ext cx="4019448" cy="29873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6329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943" y="213434"/>
            <a:ext cx="7619999" cy="1320800"/>
          </a:xfrm>
        </p:spPr>
        <p:txBody>
          <a:bodyPr>
            <a:normAutofit/>
          </a:bodyPr>
          <a:lstStyle/>
          <a:p>
            <a:r>
              <a:rPr lang="bn-BD" sz="4000" dirty="0">
                <a:solidFill>
                  <a:srgbClr val="FF0000"/>
                </a:solidFill>
                <a:latin typeface="NikoshBAN" pitchFamily="2" charset="0"/>
                <a:cs typeface="NikoshBAN" pitchFamily="2" charset="0"/>
              </a:rPr>
              <a:t>গঠনপ্রনালী</a:t>
            </a:r>
            <a:r>
              <a:rPr lang="en-US" sz="4000" dirty="0">
                <a:solidFill>
                  <a:srgbClr val="FF0000"/>
                </a:solidFill>
                <a:latin typeface="NikoshBAN" pitchFamily="2" charset="0"/>
                <a:cs typeface="NikoshBAN" pitchFamily="2" charset="0"/>
              </a:rPr>
              <a:t> </a:t>
            </a:r>
            <a:r>
              <a:rPr lang="bn-BD" sz="4000" dirty="0">
                <a:solidFill>
                  <a:srgbClr val="FF0000"/>
                </a:solidFill>
                <a:latin typeface="NikoshBAN" pitchFamily="2" charset="0"/>
                <a:cs typeface="NikoshBAN" pitchFamily="2" charset="0"/>
              </a:rPr>
              <a:t> অনুসারে মালভূমির শ্রেণিবিভাগ </a:t>
            </a:r>
            <a:endParaRPr lang="en-US" sz="4000" dirty="0">
              <a:solidFill>
                <a:srgbClr val="FF0000"/>
              </a:solidFill>
              <a:latin typeface="NikoshBAN" pitchFamily="2" charset="0"/>
              <a:cs typeface="NikoshBAN" pitchFamily="2" charset="0"/>
            </a:endParaRPr>
          </a:p>
        </p:txBody>
      </p:sp>
      <p:sp>
        <p:nvSpPr>
          <p:cNvPr id="4" name="Rectangle 3"/>
          <p:cNvSpPr/>
          <p:nvPr/>
        </p:nvSpPr>
        <p:spPr>
          <a:xfrm>
            <a:off x="4495800" y="1808327"/>
            <a:ext cx="2133600" cy="6096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bn-BD" sz="4400" dirty="0">
                <a:latin typeface="NikoshBAN" pitchFamily="2" charset="0"/>
                <a:cs typeface="NikoshBAN" pitchFamily="2" charset="0"/>
              </a:rPr>
              <a:t>মালভূমি </a:t>
            </a:r>
            <a:endParaRPr lang="en-US" sz="4400" dirty="0">
              <a:latin typeface="NikoshBAN" pitchFamily="2" charset="0"/>
              <a:cs typeface="NikoshBAN" pitchFamily="2" charset="0"/>
            </a:endParaRPr>
          </a:p>
        </p:txBody>
      </p:sp>
      <p:cxnSp>
        <p:nvCxnSpPr>
          <p:cNvPr id="6" name="Straight Connector 5"/>
          <p:cNvCxnSpPr/>
          <p:nvPr/>
        </p:nvCxnSpPr>
        <p:spPr>
          <a:xfrm flipV="1">
            <a:off x="2590800" y="3047999"/>
            <a:ext cx="706590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372497" y="2780903"/>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381897" y="3238103"/>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6984070" y="3242084"/>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400697" y="3238103"/>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9466600" y="3238103"/>
            <a:ext cx="381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838200" y="3733800"/>
            <a:ext cx="2438400" cy="13306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latin typeface="NikoshBAN" pitchFamily="2" charset="0"/>
                <a:cs typeface="NikoshBAN" pitchFamily="2" charset="0"/>
              </a:rPr>
              <a:t>সমভূমি উন্নীত মালভূমি </a:t>
            </a:r>
            <a:endParaRPr lang="en-US" sz="4000" dirty="0">
              <a:latin typeface="NikoshBAN" pitchFamily="2" charset="0"/>
              <a:cs typeface="NikoshBAN" pitchFamily="2" charset="0"/>
            </a:endParaRPr>
          </a:p>
        </p:txBody>
      </p:sp>
      <p:sp>
        <p:nvSpPr>
          <p:cNvPr id="31" name="Rectangle 30"/>
          <p:cNvSpPr/>
          <p:nvPr/>
        </p:nvSpPr>
        <p:spPr>
          <a:xfrm>
            <a:off x="3505200" y="3733800"/>
            <a:ext cx="2133600" cy="13306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latin typeface="NikoshBAN" pitchFamily="2" charset="0"/>
                <a:cs typeface="NikoshBAN" pitchFamily="2" charset="0"/>
              </a:rPr>
              <a:t>লাভা গঠিত মালভূমি </a:t>
            </a:r>
            <a:endParaRPr lang="en-US" sz="4000" dirty="0">
              <a:latin typeface="NikoshBAN" pitchFamily="2" charset="0"/>
              <a:cs typeface="NikoshBAN" pitchFamily="2" charset="0"/>
            </a:endParaRPr>
          </a:p>
        </p:txBody>
      </p:sp>
      <p:sp>
        <p:nvSpPr>
          <p:cNvPr id="32" name="Rectangle 31"/>
          <p:cNvSpPr/>
          <p:nvPr/>
        </p:nvSpPr>
        <p:spPr>
          <a:xfrm>
            <a:off x="5878773" y="3733799"/>
            <a:ext cx="2590801" cy="13306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latin typeface="NikoshBAN" pitchFamily="2" charset="0"/>
                <a:cs typeface="NikoshBAN" pitchFamily="2" charset="0"/>
              </a:rPr>
              <a:t>ক্ষয়জাত মালভূমি </a:t>
            </a:r>
            <a:endParaRPr lang="en-US" sz="4000" dirty="0">
              <a:latin typeface="NikoshBAN" pitchFamily="2" charset="0"/>
              <a:cs typeface="NikoshBAN" pitchFamily="2" charset="0"/>
            </a:endParaRPr>
          </a:p>
        </p:txBody>
      </p:sp>
      <p:sp>
        <p:nvSpPr>
          <p:cNvPr id="33" name="Rectangle 32"/>
          <p:cNvSpPr/>
          <p:nvPr/>
        </p:nvSpPr>
        <p:spPr>
          <a:xfrm>
            <a:off x="8915400" y="3733798"/>
            <a:ext cx="2057401" cy="13306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bn-BD" sz="4000" dirty="0">
                <a:latin typeface="NikoshBAN" pitchFamily="2" charset="0"/>
                <a:cs typeface="NikoshBAN" pitchFamily="2" charset="0"/>
              </a:rPr>
              <a:t>ব্যবচ্ছিন্ন মালভূমি </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ppt_x"/>
                                          </p:val>
                                        </p:tav>
                                        <p:tav tm="100000">
                                          <p:val>
                                            <p:strVal val="#ppt_x"/>
                                          </p:val>
                                        </p:tav>
                                      </p:tavLst>
                                    </p:anim>
                                    <p:anim calcmode="lin" valueType="num">
                                      <p:cBhvr additive="base">
                                        <p:cTn id="3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animBg="1"/>
      <p:bldP spid="31" grpId="0" animBg="1"/>
      <p:bldP spid="32"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9"/>
            <a:ext cx="10515600" cy="1325563"/>
          </a:xfrm>
        </p:spPr>
        <p:txBody>
          <a:bodyPr>
            <a:normAutofit/>
          </a:bodyPr>
          <a:lstStyle/>
          <a:p>
            <a:pPr algn="ctr"/>
            <a:r>
              <a:rPr lang="bn-BD" sz="4800" dirty="0">
                <a:solidFill>
                  <a:srgbClr val="FF0000"/>
                </a:solidFill>
                <a:latin typeface="NikoshBAN" pitchFamily="2" charset="0"/>
                <a:cs typeface="NikoshBAN" pitchFamily="2" charset="0"/>
              </a:rPr>
              <a:t>সমভূমি উন্নীত মালভূমি </a:t>
            </a:r>
            <a:endParaRPr lang="en-US" sz="4800" dirty="0">
              <a:solidFill>
                <a:srgbClr val="FF0000"/>
              </a:solidFill>
              <a:latin typeface="NikoshBAN" pitchFamily="2" charset="0"/>
              <a:cs typeface="NikoshBAN" pitchFamily="2" charset="0"/>
            </a:endParaRPr>
          </a:p>
        </p:txBody>
      </p:sp>
      <p:sp>
        <p:nvSpPr>
          <p:cNvPr id="3" name="Content Placeholder 2"/>
          <p:cNvSpPr>
            <a:spLocks noGrp="1"/>
          </p:cNvSpPr>
          <p:nvPr>
            <p:ph idx="1"/>
          </p:nvPr>
        </p:nvSpPr>
        <p:spPr>
          <a:xfrm>
            <a:off x="114300" y="1676399"/>
            <a:ext cx="11963400" cy="2432713"/>
          </a:xfrm>
        </p:spPr>
        <p:txBody>
          <a:bodyPr>
            <a:noAutofit/>
          </a:bodyPr>
          <a:lstStyle/>
          <a:p>
            <a:pPr algn="just"/>
            <a:r>
              <a:rPr lang="bn-BD" sz="3600" dirty="0">
                <a:latin typeface="NikoshBAN" pitchFamily="2" charset="0"/>
                <a:cs typeface="NikoshBAN" pitchFamily="2" charset="0"/>
              </a:rPr>
              <a:t>পাত সঞ্চালন এবং ভূ-আন্দোলনের ফলে ভূ-পৃষ্ঠে ভঙ্গিল পর্বত গঠিত হবার সময় তাদের মধ্যবর্তী নিম্ন সমভূমি উঁচু হয়ে যে মালভূমি সৃষ্টি হয় তাকে সমভূমি উন্নীত মালভূমি বলে। যেমন- তিব্বতের মালভুমি,ইরানের মালভূমি এ জাতীয় মালভূমি।  </a:t>
            </a:r>
            <a:endParaRPr lang="en-US" sz="3600" dirty="0">
              <a:latin typeface="NikoshBAN" panose="02000000000000000000" pitchFamily="2" charset="0"/>
              <a:cs typeface="NikoshBAN" panose="02000000000000000000" pitchFamily="2" charset="0"/>
            </a:endParaRPr>
          </a:p>
        </p:txBody>
      </p:sp>
      <p:pic>
        <p:nvPicPr>
          <p:cNvPr id="6" name="Picture 5" descr="সমভুমি উন্নীত মালভুমি ৩২.jpg"/>
          <p:cNvPicPr>
            <a:picLocks noChangeAspect="1"/>
          </p:cNvPicPr>
          <p:nvPr/>
        </p:nvPicPr>
        <p:blipFill>
          <a:blip r:embed="rId2"/>
          <a:stretch>
            <a:fillRect/>
          </a:stretch>
        </p:blipFill>
        <p:spPr>
          <a:xfrm>
            <a:off x="6096001" y="4109113"/>
            <a:ext cx="5105400" cy="2567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সমভুমি উন্নিত মালভুমি৪৫.jpg"/>
          <p:cNvPicPr>
            <a:picLocks noChangeAspect="1"/>
          </p:cNvPicPr>
          <p:nvPr/>
        </p:nvPicPr>
        <p:blipFill>
          <a:blip r:embed="rId3"/>
          <a:stretch>
            <a:fillRect/>
          </a:stretch>
        </p:blipFill>
        <p:spPr>
          <a:xfrm>
            <a:off x="838200" y="4114800"/>
            <a:ext cx="4962976" cy="2567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368</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vt:lpstr>
      <vt:lpstr>NikoshBAN</vt:lpstr>
      <vt:lpstr>Office Theme</vt:lpstr>
      <vt:lpstr>PowerPoint Presentation</vt:lpstr>
      <vt:lpstr>PowerPoint Presentation</vt:lpstr>
      <vt:lpstr>PowerPoint Presentation</vt:lpstr>
      <vt:lpstr>নিচের ছবিগুলো দেখে আজকের আলোচনার বিষয় কী হতে পারে তা বুঝার চেষ্টা কর  </vt:lpstr>
      <vt:lpstr>আজকের আলোচনার বিষয়ঃ মালভূমি </vt:lpstr>
      <vt:lpstr>                                         শিক্ষন ফলঃ   আজকের আলোচনা শেষে শিক্ষার্থীরা যা যা বলতে পারবে….. </vt:lpstr>
      <vt:lpstr>মালভূমি </vt:lpstr>
      <vt:lpstr>গঠনপ্রনালী  অনুসারে মালভূমির শ্রেণিবিভাগ </vt:lpstr>
      <vt:lpstr>সমভূমি উন্নীত মালভূমি </vt:lpstr>
      <vt:lpstr>লাভা গঠিত মালভূমি </vt:lpstr>
      <vt:lpstr>ক্ষয়জাত মালভূমি </vt:lpstr>
      <vt:lpstr>ব্যবচ্ছিন্ন মালভূমি </vt:lpstr>
      <vt:lpstr>মূল্যায়ন </vt:lpstr>
      <vt:lpstr>দলীয় কাজ </vt:lpstr>
      <vt:lpstr>বাড়ির কাজ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মালভূমি</dc:title>
  <dc:creator>5000 Series</dc:creator>
  <cp:lastModifiedBy>user</cp:lastModifiedBy>
  <cp:revision>103</cp:revision>
  <dcterms:created xsi:type="dcterms:W3CDTF">2016-03-20T12:41:50Z</dcterms:created>
  <dcterms:modified xsi:type="dcterms:W3CDTF">2021-01-01T05:05:44Z</dcterms:modified>
</cp:coreProperties>
</file>