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80" r:id="rId5"/>
    <p:sldId id="258" r:id="rId6"/>
    <p:sldId id="259" r:id="rId7"/>
    <p:sldId id="260" r:id="rId8"/>
    <p:sldId id="261" r:id="rId9"/>
    <p:sldId id="262" r:id="rId10"/>
    <p:sldId id="275" r:id="rId11"/>
    <p:sldId id="276" r:id="rId12"/>
    <p:sldId id="263" r:id="rId13"/>
    <p:sldId id="277" r:id="rId14"/>
    <p:sldId id="265" r:id="rId15"/>
    <p:sldId id="266" r:id="rId16"/>
    <p:sldId id="26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492A-2512-48A8-AB8C-6F97DA6AB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3FF6C-E525-4289-88D7-A2A732FC3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A26B1-8222-43CB-B447-081EA1EA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5DD2D-6622-41F1-86A7-5CF7413B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A248D-DBC9-41C2-8B03-5791D72B1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0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A7465-18BD-4434-B370-B47AF1824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8A495-C807-40E7-A89D-6DB6E25F4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DB311-28D4-4742-B947-CD39D06B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65D79-C5C3-46ED-9697-01AD98FC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80C8-98CC-4EBE-9B28-EC49FBF2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5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CA6169-C9DE-4794-BA70-2C5472FFF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3BA62-0D3A-4F16-AD85-D39A6364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1E528-E6F1-43FA-8940-32E1DDB5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E7357-8135-4079-9B29-2EDA312D7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4525B-481C-4072-B323-D149197E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1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A29D-99AD-440F-A117-26743BC0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0181-098A-415C-A623-6BCC88E2C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E7B6F-77B9-44AC-BB65-12B0E672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0CEF0-EC6E-4D83-BA71-DA39FE1F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D6AD5-8F1F-40AC-A068-04273BC3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3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7F06-C9B1-4B3F-9967-69DF38452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A2C1C-1F40-428C-8008-AEF7FCFA5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EC60E-F873-42CD-BA10-5D944500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4637B-9C8A-4D25-B9D6-93CA0BF4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44FFA-2844-4AD2-BA1E-058875D8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8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C12C-07E0-473B-BE0C-C7228868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4FF03-D708-4722-BC2A-B73DE30F2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889D0-9F23-435A-82F5-76B0884C2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3705E-9E0F-45F1-9612-E535D2A9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F3CC6-9E2A-40D3-A576-5BD69ACA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4C6E1-9873-415F-AEE4-9A672656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1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67F56-B131-4D2C-AD56-CF03683D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C91B1-2FC8-4252-9EB5-F4434B56D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0D125-C6A2-403B-AB41-A5A865B3A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7F6BA-BC4A-4995-B383-03F1E43016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B5D82-3354-48FA-8969-9F75AEA6C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C754E1-C5DE-44F3-936E-F73BCDF9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06D09-B97C-495D-B673-99280A0DD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25973-E0BB-43C9-AB2E-B49336DB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2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F1CCA-F74E-4638-A798-A76C95AE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FD2C0-94CF-424D-9D9A-CED518F9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2938F-1886-4029-A3F3-B39488D6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FE7AE-871E-4481-A2AD-15471E80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5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71ECD-9002-4969-B256-957042BF6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3073B0-9FF5-44BF-A61D-ECA2797C1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64179-D4D7-482F-9A46-FF2FA2115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8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E05E-1757-4763-8E4F-23380180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064E7-9CE8-4FF4-8C96-58EDA081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9F6DD-EB51-4F48-8145-E34D50023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6D6AC-3101-4A16-9A47-39A62E480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C94CA-2A6A-447C-8C04-C0C98D16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0E39F-74EE-4B7F-B5C6-B1AE371C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2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931DE-C77B-4737-8C93-05B78AD1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58A144-4EEF-4A99-9B42-8A70D43A6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A0D34-26ED-4A89-9F2D-2F3A6F984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49FA3-081A-4ECF-9C66-43AFB019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79E76-A462-4201-A8BA-8BB81BCB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B8010-0CAE-43BE-B4B9-029A0A48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5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E0F51-5E3D-4292-9951-01AF524B9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90E73-89C6-468C-B0C6-FE21461BF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6AB81-6372-428C-8887-F6ED9EE33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EF02-F607-4D1B-A7F7-9582DA32BE3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FB181-E91C-4B6F-A452-DBCE1E7D8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E35FC-8849-4D15-87A6-A0BFECCA0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9C50-99E5-438E-9AB7-24DF70A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4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3.jpe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g"/><Relationship Id="rId5" Type="http://schemas.openxmlformats.org/officeDocument/2006/relationships/image" Target="../media/image23.jpe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g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g"/><Relationship Id="rId5" Type="http://schemas.openxmlformats.org/officeDocument/2006/relationships/image" Target="../media/image30.jpeg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32.jpg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ehedulislam190179@gmail.com" TargetMode="External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1.jpg"/><Relationship Id="rId7" Type="http://schemas.openxmlformats.org/officeDocument/2006/relationships/image" Target="../media/image18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3.jpeg"/><Relationship Id="rId10" Type="http://schemas.microsoft.com/office/2007/relationships/hdphoto" Target="../media/hdphoto1.wdp"/><Relationship Id="rId4" Type="http://schemas.openxmlformats.org/officeDocument/2006/relationships/image" Target="../media/image12.jp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17.jpe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e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71B617C1-052F-449B-851B-4D4FC82234DE}"/>
              </a:ext>
            </a:extLst>
          </p:cNvPr>
          <p:cNvSpPr/>
          <p:nvPr/>
        </p:nvSpPr>
        <p:spPr>
          <a:xfrm>
            <a:off x="4639994" y="344660"/>
            <a:ext cx="2912012" cy="886264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 স্লাইড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3D13D9-0F72-4236-B710-4A751BE6AF5D}"/>
              </a:ext>
            </a:extLst>
          </p:cNvPr>
          <p:cNvSpPr/>
          <p:nvPr/>
        </p:nvSpPr>
        <p:spPr>
          <a:xfrm>
            <a:off x="2715065" y="1378637"/>
            <a:ext cx="7208711" cy="43609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1406D-5D0F-45CF-88EE-59B9D6B38CAF}"/>
              </a:ext>
            </a:extLst>
          </p:cNvPr>
          <p:cNvSpPr txBox="1"/>
          <p:nvPr/>
        </p:nvSpPr>
        <p:spPr>
          <a:xfrm>
            <a:off x="3910819" y="2180492"/>
            <a:ext cx="50784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পাঠটি শ্রেণীকক্ষে উপস্থাপনের সময় প্রয়োজনীয় নির্দেশনা অনুযায়ী স্লাইডের  নিচে অর্থ্যাৎ slide Note-এ সংযোজন করা হয়েছে। আশা করি সম্মানিত শিক্ষকগণ পাঠটি উপস্থাপনের পূর্বে উল্লেখিত Note দেহে নিবেন ।এছাড়া ও শিক্ষক প্রয়োজনবোধে তার নিজস্ব কৌশল প্রয়োগ করতে পারবেন।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576564-2940-4830-A41D-0A491302D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7" y="267949"/>
            <a:ext cx="1669065" cy="11106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04C45F-3A31-486F-A6C6-C9E5CA403B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327" y="323558"/>
            <a:ext cx="1804866" cy="11106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2FFC6D-D629-4429-AB65-F4ED987C81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7" y="5841315"/>
            <a:ext cx="11536385" cy="7810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BBEF502-A72C-4A08-85F6-92FD36135C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6" y="1547447"/>
            <a:ext cx="1061671" cy="462826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13E69BF-2F07-4999-8492-C5B92E716A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47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9AA021-605A-4F35-9E76-BAFC633BAAD1}"/>
              </a:ext>
            </a:extLst>
          </p:cNvPr>
          <p:cNvSpPr txBox="1"/>
          <p:nvPr/>
        </p:nvSpPr>
        <p:spPr>
          <a:xfrm>
            <a:off x="3221502" y="548640"/>
            <a:ext cx="5598941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সার্কের গঠন ও উদ্দেশ্য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B6379F-89C4-4821-B5D9-3656E05339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82" y="1486893"/>
            <a:ext cx="4811150" cy="24801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A770AC8-ABB0-4687-8E1C-B9AD2BE7FDAB}"/>
              </a:ext>
            </a:extLst>
          </p:cNvPr>
          <p:cNvSpPr txBox="1"/>
          <p:nvPr/>
        </p:nvSpPr>
        <p:spPr>
          <a:xfrm>
            <a:off x="667042" y="4147216"/>
            <a:ext cx="10663311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সার্কের প্রাতিষ্ঠানিক কাঠামোতে পাঁচটি স্তর আছে।এগুলো হলো -১) রাষ্ট্র ও সরকারের প্রধান্দের শীর্ষ সম্মেলন ২) পররাষ্ট্রমন্ত্রীদের সম্মেলন,৩) স্ট্যান্ডিংকমিটি,৪) টেকনিক্যাল কমিটি এবং ৫) সার্ক সচিবালয়। এগুলোর মাধ্যমে সার্কের  বিভিন্ন কর্মকান্ড সম্পাদন করা  হয়ে থাকে।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9AA021-605A-4F35-9E76-BAFC633BAAD1}"/>
              </a:ext>
            </a:extLst>
          </p:cNvPr>
          <p:cNvSpPr txBox="1"/>
          <p:nvPr/>
        </p:nvSpPr>
        <p:spPr>
          <a:xfrm>
            <a:off x="3221502" y="548640"/>
            <a:ext cx="5598941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সার্কের গঠন ও উদ্দেশ্য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00565E-6659-4C9B-A5C5-BA60CA25BC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015" y="1436008"/>
            <a:ext cx="4086662" cy="22269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5C3320-B5DB-44D5-99EE-D845C09A5E45}"/>
              </a:ext>
            </a:extLst>
          </p:cNvPr>
          <p:cNvSpPr txBox="1"/>
          <p:nvPr/>
        </p:nvSpPr>
        <p:spPr>
          <a:xfrm>
            <a:off x="604911" y="3801914"/>
            <a:ext cx="1094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220780-D7E0-4F2C-88AF-958BAF86050D}"/>
              </a:ext>
            </a:extLst>
          </p:cNvPr>
          <p:cNvSpPr txBox="1"/>
          <p:nvPr/>
        </p:nvSpPr>
        <p:spPr>
          <a:xfrm>
            <a:off x="604911" y="3801914"/>
            <a:ext cx="1098217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সারক সচিবালয় নেপালের রাজধানী কাঠমুন্ডুতে  অবস্থিত । এর প্রধানকে  বলা হয় সেক্রেটারি জেনারেল । প্রতি বছর সার্কভুক্ত দেশগুলোর প্রধানদের নিয়ে সার্ক শীর্ষ সম্মেলন অনুষ্টিত হয়। সার্ক দক্ষিন এশিয়ার  দেশগুলোর প্রায় ১৫০ কোটি জনগনের আশা-আকাঙ্গার প্রতীক।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4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407528-3E2A-4B79-9696-8FD627413A0C}"/>
              </a:ext>
            </a:extLst>
          </p:cNvPr>
          <p:cNvSpPr txBox="1"/>
          <p:nvPr/>
        </p:nvSpPr>
        <p:spPr>
          <a:xfrm>
            <a:off x="3362177" y="364661"/>
            <a:ext cx="4318783" cy="923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জোড়ায়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2E1EEB-EF0C-4B19-AC75-5CEFECF79075}"/>
              </a:ext>
            </a:extLst>
          </p:cNvPr>
          <p:cNvSpPr txBox="1"/>
          <p:nvPr/>
        </p:nvSpPr>
        <p:spPr>
          <a:xfrm>
            <a:off x="7906043" y="1287991"/>
            <a:ext cx="239150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সময়-৭মিনিট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A99303-F1FA-4BD2-A9FC-67011988BD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03" y="1577721"/>
            <a:ext cx="4895557" cy="2417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6D85148-3F53-48A5-A009-E3BD6766F8A1}"/>
              </a:ext>
            </a:extLst>
          </p:cNvPr>
          <p:cNvSpPr txBox="1"/>
          <p:nvPr/>
        </p:nvSpPr>
        <p:spPr>
          <a:xfrm>
            <a:off x="731520" y="4572000"/>
            <a:ext cx="1059297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সম্মেলন সম্পর্কে কি জান লিখ?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3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9AA021-605A-4F35-9E76-BAFC633BAAD1}"/>
              </a:ext>
            </a:extLst>
          </p:cNvPr>
          <p:cNvSpPr txBox="1"/>
          <p:nvPr/>
        </p:nvSpPr>
        <p:spPr>
          <a:xfrm>
            <a:off x="3727938" y="395320"/>
            <a:ext cx="4698609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সার্কের   উদ্দেশ্য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5C3320-B5DB-44D5-99EE-D845C09A5E45}"/>
              </a:ext>
            </a:extLst>
          </p:cNvPr>
          <p:cNvSpPr txBox="1"/>
          <p:nvPr/>
        </p:nvSpPr>
        <p:spPr>
          <a:xfrm>
            <a:off x="604911" y="3801914"/>
            <a:ext cx="1094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4D35BC-2ED0-4282-97F1-541271AAFFEC}"/>
              </a:ext>
            </a:extLst>
          </p:cNvPr>
          <p:cNvSpPr txBox="1"/>
          <p:nvPr/>
        </p:nvSpPr>
        <p:spPr>
          <a:xfrm>
            <a:off x="464234" y="1600643"/>
            <a:ext cx="11085341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 গঠনের নিদিষ্ট কিছু উদ্দেশ্য আছে সেগুলো নিম্নরুপ;  </a:t>
            </a:r>
          </a:p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১-সার্কভুক্ত দেশগুলোর মধ্যে জনগনের জীবনযাত্রার মানোন্ন্যন করা;</a:t>
            </a:r>
          </a:p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২- এ অঞ্চলের অর্থনৈতিক ও সামাজিক উন্নয়ন এবং সাংস্কৃতির বিকাশ করা।</a:t>
            </a:r>
          </a:p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৩- দক্ষিন  এশিয়ার দেশগুলোরকে জাতীয়ভাবে আত্তনির্ভরশীল করে তোলে ।</a:t>
            </a:r>
          </a:p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৪- এ অঞ্চলের রাষ্ট্রগুলোর সাধারন স্বাথে শানুভুত ও সহযোগতা বৃদ্ধি করা।</a:t>
            </a:r>
          </a:p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৫-বিভিন্ন আন্তজার্তিক সংস্থার সাথে সহযোগিতার সম্পর্ক স্থাপন ;</a:t>
            </a:r>
          </a:p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৬- সার্কভুক্ত দেশগুলোর মধ্যে ব্রাজমান বিরোধ ও সমস্যা দূর করে ;</a:t>
            </a:r>
          </a:p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৭- দেশগুলোর সার্বভৌমত্ব ও ভৌগোলিক অখন্ডতার নীতি মেনে চলা;</a:t>
            </a:r>
          </a:p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৮-অন্য দেশের অভ্যন্তরীণ বিষয়ে হস্তক্ষেপ না করা;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2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1BC3728-AED8-47E9-8E00-E77F77826275}"/>
              </a:ext>
            </a:extLst>
          </p:cNvPr>
          <p:cNvSpPr txBox="1"/>
          <p:nvPr/>
        </p:nvSpPr>
        <p:spPr>
          <a:xfrm>
            <a:off x="3882683" y="364661"/>
            <a:ext cx="3460653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8DE0D9-E29C-4EAE-939B-4B3563045C0E}"/>
              </a:ext>
            </a:extLst>
          </p:cNvPr>
          <p:cNvSpPr txBox="1"/>
          <p:nvPr/>
        </p:nvSpPr>
        <p:spPr>
          <a:xfrm>
            <a:off x="942535" y="4159241"/>
            <a:ext cx="10185010" cy="707886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জাতিসংঘ কোন ধরনের সংস্থা বুঝিয়ে লখ?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BCF5EA-3F68-438C-BD9B-7A5B0BE2ED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30" y="1723292"/>
            <a:ext cx="5936566" cy="20407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B5E89B-6823-4F7C-9B7D-86647C29535D}"/>
              </a:ext>
            </a:extLst>
          </p:cNvPr>
          <p:cNvSpPr txBox="1"/>
          <p:nvPr/>
        </p:nvSpPr>
        <p:spPr>
          <a:xfrm>
            <a:off x="9073662" y="2067951"/>
            <a:ext cx="256032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সময়-১০মিনিট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8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397B0E-C21C-4F47-A750-0290188AAF2A}"/>
              </a:ext>
            </a:extLst>
          </p:cNvPr>
          <p:cNvSpPr txBox="1"/>
          <p:nvPr/>
        </p:nvSpPr>
        <p:spPr>
          <a:xfrm>
            <a:off x="4002258" y="373742"/>
            <a:ext cx="3615397" cy="110799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 মূল্যায়ন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86C438-2617-49A4-A38F-09612891721D}"/>
              </a:ext>
            </a:extLst>
          </p:cNvPr>
          <p:cNvSpPr txBox="1"/>
          <p:nvPr/>
        </p:nvSpPr>
        <p:spPr>
          <a:xfrm>
            <a:off x="1477108" y="1790409"/>
            <a:ext cx="9312812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সার্কের পুরো নাম কি ?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সার্কের প্রধানকে কি বলা হয়? 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সার্ক কবে প্রতিষ্টিত হয়?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কত সালে কমনওয়েলথ প্রতিষ্ঠিত  হয়?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৫)কমনওয়েলথের প্রধানকে কি বলা হয় ?</a:t>
            </a:r>
          </a:p>
          <a:p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৬)বর্তমানে জাতি সংঘের সদস্যসংখ্যা কত ?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৭)সার্কের সচিবালয় কোথায় অবস্থিত? </a:t>
            </a:r>
          </a:p>
          <a:p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৮)জাতি সঙ্ঘের কয়টি শাখা আছে ? </a:t>
            </a:r>
          </a:p>
        </p:txBody>
      </p:sp>
    </p:spTree>
    <p:extLst>
      <p:ext uri="{BB962C8B-B14F-4D97-AF65-F5344CB8AC3E}">
        <p14:creationId xmlns:p14="http://schemas.microsoft.com/office/powerpoint/2010/main" val="5700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D608EB-348E-4168-AA01-C8FB76CCFDCB}"/>
              </a:ext>
            </a:extLst>
          </p:cNvPr>
          <p:cNvSpPr txBox="1"/>
          <p:nvPr/>
        </p:nvSpPr>
        <p:spPr>
          <a:xfrm>
            <a:off x="3938954" y="316854"/>
            <a:ext cx="4037428" cy="923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বাড়ির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84A71F-6956-4104-A3B3-C3DC4C38FE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71" y="1408996"/>
            <a:ext cx="6928926" cy="34690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CA995C-9B92-404C-87E8-53BC8311ED5F}"/>
              </a:ext>
            </a:extLst>
          </p:cNvPr>
          <p:cNvSpPr txBox="1"/>
          <p:nvPr/>
        </p:nvSpPr>
        <p:spPr>
          <a:xfrm>
            <a:off x="1814733" y="4878002"/>
            <a:ext cx="92987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=OIC  এর উদ্দেশ্য সম্পর্কে তোমরা কি জান লিখে নিয়ে আসবে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9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D608EB-348E-4168-AA01-C8FB76CCFDCB}"/>
              </a:ext>
            </a:extLst>
          </p:cNvPr>
          <p:cNvSpPr txBox="1"/>
          <p:nvPr/>
        </p:nvSpPr>
        <p:spPr>
          <a:xfrm>
            <a:off x="1139483" y="364661"/>
            <a:ext cx="935501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মাল্টিমিডিয়া ক্লাস শেষে সবাইকে ধন্যবাদ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EDBE63C-3BE2-4354-9AAF-D49B49ACA7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93" y="1483840"/>
            <a:ext cx="7451776" cy="37563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F0B376-C596-4917-9D3F-F84242C784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1" y="1408884"/>
            <a:ext cx="8422446" cy="40707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5688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43A8D1-50F3-4B8C-946F-B8CE925ED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2" y="295422"/>
            <a:ext cx="11577710" cy="63937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3643532" y="1779563"/>
            <a:ext cx="4881489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60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6000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60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6000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8A628E-04A1-458E-AF3C-7332808AF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717" y="2964038"/>
            <a:ext cx="8707901" cy="28318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17139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5555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ibbon: Tilted Down 12">
            <a:extLst>
              <a:ext uri="{FF2B5EF4-FFF2-40B4-BE49-F238E27FC236}">
                <a16:creationId xmlns:a16="http://schemas.microsoft.com/office/drawing/2014/main" id="{B4EC4EEA-B7BB-4A57-942C-969475DAF92A}"/>
              </a:ext>
            </a:extLst>
          </p:cNvPr>
          <p:cNvSpPr/>
          <p:nvPr/>
        </p:nvSpPr>
        <p:spPr>
          <a:xfrm>
            <a:off x="3784209" y="364661"/>
            <a:ext cx="4445391" cy="1358631"/>
          </a:xfrm>
          <a:prstGeom prst="ribbon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sz="4800" dirty="0"/>
              <a:t> </a:t>
            </a:r>
            <a:endParaRPr lang="en-US" sz="4800" dirty="0"/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6BA7562A-53F1-4EFB-8A27-F13B2D438464}"/>
              </a:ext>
            </a:extLst>
          </p:cNvPr>
          <p:cNvSpPr/>
          <p:nvPr/>
        </p:nvSpPr>
        <p:spPr>
          <a:xfrm>
            <a:off x="5992837" y="1723292"/>
            <a:ext cx="309489" cy="4106166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53855C4-EFFB-4933-BF7E-E3FE4F1C29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14" y="894618"/>
            <a:ext cx="2222695" cy="21873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DCD5E1-52B6-41E2-9DE0-F40372C975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894618"/>
            <a:ext cx="2090224" cy="19048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F28E804-3BDC-465D-840F-573357D0004B}"/>
              </a:ext>
            </a:extLst>
          </p:cNvPr>
          <p:cNvSpPr txBox="1"/>
          <p:nvPr/>
        </p:nvSpPr>
        <p:spPr>
          <a:xfrm>
            <a:off x="450166" y="3081923"/>
            <a:ext cx="53504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0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 ইসলাম</a:t>
            </a:r>
          </a:p>
          <a:p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BD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শারীরিক শিক্ষক</a:t>
            </a:r>
          </a:p>
          <a:p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 উচ্চ বিদ্যালয়,ক্ষেতলাল,জয়পুরহাট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b="1" i="1" dirty="0">
                <a:solidFill>
                  <a:srgbClr val="0563C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mehedulislam190179@gmail.com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01725998477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51E87F-5448-4BA5-8BD4-7FDB56881F0B}"/>
              </a:ext>
            </a:extLst>
          </p:cNvPr>
          <p:cNvSpPr txBox="1"/>
          <p:nvPr/>
        </p:nvSpPr>
        <p:spPr>
          <a:xfrm>
            <a:off x="6611814" y="3081923"/>
            <a:ext cx="51300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i="1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2800" b="1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শ্রেণী- নবম/দশম</a:t>
            </a:r>
          </a:p>
          <a:p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    বিষয়-  পৌরনীতি ও নাগরিকতা</a:t>
            </a:r>
          </a:p>
          <a:p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8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 একাদশ</a:t>
            </a:r>
          </a:p>
          <a:p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   পাঠ-     ১ম-সার্ক</a:t>
            </a:r>
          </a:p>
          <a:p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  ৫০মিনিট</a:t>
            </a:r>
          </a:p>
          <a:p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  ০১/০১/২০২১</a:t>
            </a:r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86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FE37C250-E57E-44CB-A028-9EAF1444A89F}"/>
              </a:ext>
            </a:extLst>
          </p:cNvPr>
          <p:cNvSpPr/>
          <p:nvPr/>
        </p:nvSpPr>
        <p:spPr>
          <a:xfrm>
            <a:off x="2504048" y="429065"/>
            <a:ext cx="7484013" cy="1055077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 তোমরা কি দেখতে পাচ্ছো?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EF2311-1FBE-439F-9583-BDEDFB4BBA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57" y="316523"/>
            <a:ext cx="1553788" cy="1033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87B20B-CA50-48CE-A00A-0900C57869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718" y="1744395"/>
            <a:ext cx="5092504" cy="33199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3F3D64-ECDE-437F-BBA0-B18E70201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61" y="1744395"/>
            <a:ext cx="4096043" cy="33199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C4D0F7-1789-478C-9DCC-EAF204D900FD}"/>
              </a:ext>
            </a:extLst>
          </p:cNvPr>
          <p:cNvSpPr txBox="1"/>
          <p:nvPr/>
        </p:nvSpPr>
        <p:spPr>
          <a:xfrm>
            <a:off x="2264898" y="5486400"/>
            <a:ext cx="8384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সার্কভুক্ত আটটি দেশের  নামের চিত্র?  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52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Display 3">
            <a:extLst>
              <a:ext uri="{FF2B5EF4-FFF2-40B4-BE49-F238E27FC236}">
                <a16:creationId xmlns:a16="http://schemas.microsoft.com/office/drawing/2014/main" id="{4EF4CEB8-7D7F-4812-B662-966F281A2824}"/>
              </a:ext>
            </a:extLst>
          </p:cNvPr>
          <p:cNvSpPr/>
          <p:nvPr/>
        </p:nvSpPr>
        <p:spPr>
          <a:xfrm>
            <a:off x="3179299" y="296239"/>
            <a:ext cx="4994030" cy="1306160"/>
          </a:xfrm>
          <a:prstGeom prst="flowChartDisplay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0CF3BF-9075-469E-A25B-38DC2B2C7D91}"/>
              </a:ext>
            </a:extLst>
          </p:cNvPr>
          <p:cNvSpPr txBox="1"/>
          <p:nvPr/>
        </p:nvSpPr>
        <p:spPr>
          <a:xfrm>
            <a:off x="2067951" y="2250831"/>
            <a:ext cx="711825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 বাংলাদেশ ও আন্তজার্তিক সংগঠন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6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25117B96-A8FC-47EF-A9F8-B8F9DEF96ABE}"/>
              </a:ext>
            </a:extLst>
          </p:cNvPr>
          <p:cNvSpPr/>
          <p:nvPr/>
        </p:nvSpPr>
        <p:spPr>
          <a:xfrm>
            <a:off x="4242274" y="364661"/>
            <a:ext cx="3154711" cy="890283"/>
          </a:xfrm>
          <a:prstGeom prst="flowChartTerminator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Stored Data 4">
            <a:extLst>
              <a:ext uri="{FF2B5EF4-FFF2-40B4-BE49-F238E27FC236}">
                <a16:creationId xmlns:a16="http://schemas.microsoft.com/office/drawing/2014/main" id="{F5B1D9AF-CDC4-4B6B-8812-E55F5BD4ED82}"/>
              </a:ext>
            </a:extLst>
          </p:cNvPr>
          <p:cNvSpPr/>
          <p:nvPr/>
        </p:nvSpPr>
        <p:spPr>
          <a:xfrm>
            <a:off x="1814733" y="1856935"/>
            <a:ext cx="8285870" cy="703385"/>
          </a:xfrm>
          <a:prstGeom prst="flowChartOnlineStorage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 সম্পর্কে শিক্ষার্থীরা বলতে পারবে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Stored Data 10">
            <a:extLst>
              <a:ext uri="{FF2B5EF4-FFF2-40B4-BE49-F238E27FC236}">
                <a16:creationId xmlns:a16="http://schemas.microsoft.com/office/drawing/2014/main" id="{26985651-83D2-4836-9E08-645D80816A6F}"/>
              </a:ext>
            </a:extLst>
          </p:cNvPr>
          <p:cNvSpPr/>
          <p:nvPr/>
        </p:nvSpPr>
        <p:spPr>
          <a:xfrm>
            <a:off x="1601378" y="2772009"/>
            <a:ext cx="8499225" cy="703385"/>
          </a:xfrm>
          <a:prstGeom prst="flowChartOnlineStorage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সার্কের গঠন ও উদ্দেশ্য সম্পর্কে ব্যাখ্যা করতে পারবে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400" dirty="0"/>
              <a:t> </a:t>
            </a:r>
            <a:endParaRPr lang="en-US" sz="2400" dirty="0"/>
          </a:p>
        </p:txBody>
      </p:sp>
      <p:sp>
        <p:nvSpPr>
          <p:cNvPr id="13" name="Flowchart: Stored Data 12">
            <a:extLst>
              <a:ext uri="{FF2B5EF4-FFF2-40B4-BE49-F238E27FC236}">
                <a16:creationId xmlns:a16="http://schemas.microsoft.com/office/drawing/2014/main" id="{9898562E-D33C-46E7-A12F-909A7C8EE09D}"/>
              </a:ext>
            </a:extLst>
          </p:cNvPr>
          <p:cNvSpPr/>
          <p:nvPr/>
        </p:nvSpPr>
        <p:spPr>
          <a:xfrm>
            <a:off x="1814733" y="3763107"/>
            <a:ext cx="8285870" cy="703385"/>
          </a:xfrm>
          <a:prstGeom prst="flowChartOnlineStorage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সার্কের সাথে বাংলাদেশের সম্পর্কে বিশ্লেষন করতে পারবে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3FDCCC9-2F86-4D15-A945-DE0A813D9090}"/>
              </a:ext>
            </a:extLst>
          </p:cNvPr>
          <p:cNvSpPr/>
          <p:nvPr/>
        </p:nvSpPr>
        <p:spPr>
          <a:xfrm>
            <a:off x="1659988" y="1856934"/>
            <a:ext cx="1069144" cy="7033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/>
              <a:t>১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0DEFDB1-F207-4A6A-A090-DA7C9F9003F8}"/>
              </a:ext>
            </a:extLst>
          </p:cNvPr>
          <p:cNvSpPr/>
          <p:nvPr/>
        </p:nvSpPr>
        <p:spPr>
          <a:xfrm>
            <a:off x="1622476" y="2772008"/>
            <a:ext cx="1069144" cy="70338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/>
              <a:t>২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3E6113-299F-4970-AE60-90E38B8A62E1}"/>
              </a:ext>
            </a:extLst>
          </p:cNvPr>
          <p:cNvSpPr/>
          <p:nvPr/>
        </p:nvSpPr>
        <p:spPr>
          <a:xfrm>
            <a:off x="1601378" y="3766669"/>
            <a:ext cx="1069144" cy="7033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/>
              <a:t>৩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8CDE06E-D058-46EE-B668-1AFCEFF97A06}"/>
              </a:ext>
            </a:extLst>
          </p:cNvPr>
          <p:cNvGrpSpPr/>
          <p:nvPr/>
        </p:nvGrpSpPr>
        <p:grpSpPr>
          <a:xfrm>
            <a:off x="4051495" y="149792"/>
            <a:ext cx="4684542" cy="1600200"/>
            <a:chOff x="2878245" y="-118167"/>
            <a:chExt cx="4447284" cy="1871005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3FE954B-509A-435E-B36E-B9AA43CBC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98222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78245" y="-118167"/>
              <a:ext cx="3424672" cy="1871005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C4A8FC9-0383-4A8B-AC86-2FFDAE63FA5E}"/>
                </a:ext>
              </a:extLst>
            </p:cNvPr>
            <p:cNvSpPr/>
            <p:nvPr/>
          </p:nvSpPr>
          <p:spPr>
            <a:xfrm>
              <a:off x="5309160" y="768930"/>
              <a:ext cx="2016369" cy="656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75000"/>
                </a:lnSpc>
              </a:pPr>
              <a:endPara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85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0A8372-FD51-4731-8C7E-4AE6D0B2359D}"/>
              </a:ext>
            </a:extLst>
          </p:cNvPr>
          <p:cNvSpPr txBox="1"/>
          <p:nvPr/>
        </p:nvSpPr>
        <p:spPr>
          <a:xfrm>
            <a:off x="4450666" y="407107"/>
            <a:ext cx="3516924" cy="70788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সার্ক কি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CDE26F-17EC-4B7C-9A3C-F2646E8EF6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215" y="1293240"/>
            <a:ext cx="2390189" cy="13762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2D5D99-A2A6-436A-A6E3-77168F19CE23}"/>
              </a:ext>
            </a:extLst>
          </p:cNvPr>
          <p:cNvSpPr txBox="1"/>
          <p:nvPr/>
        </p:nvSpPr>
        <p:spPr>
          <a:xfrm>
            <a:off x="539848" y="2993448"/>
            <a:ext cx="1133856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সার্কের পুরো নাম এশীয় আঞ্চলিক সহযোগিতা সংস্থা (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South Asian Association for Regional Cooperation)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 শুরুতে এটি দক্ষিন এশিয়ার সাতটি উন্নয়নশীল রাষ্ট্র নিয়ে গঠিত হয় । পরবর্তীকালে আফগানিস্থান এর সদস্যভুক্ত হয়। সদস্য রাষ্ট্রগুলোর পারস্পারিক সহযোগিতায় ভিত্তিতে তাদের অর্থনৈতিক, সামাজিক্‌ সাংস্কৃতিক ও রাজনৈতিক অগ্রগতি সাধনের লক্ষ্যে এটি প্রতিষ্ঠিত হয়েছে।সার্ক এটি আঞ্চলিক উন্নয়ন সংস্থা।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10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Preparation 3">
            <a:extLst>
              <a:ext uri="{FF2B5EF4-FFF2-40B4-BE49-F238E27FC236}">
                <a16:creationId xmlns:a16="http://schemas.microsoft.com/office/drawing/2014/main" id="{9EEBB7A0-8C68-475D-9209-0AFA3DAE62E8}"/>
              </a:ext>
            </a:extLst>
          </p:cNvPr>
          <p:cNvSpPr/>
          <p:nvPr/>
        </p:nvSpPr>
        <p:spPr>
          <a:xfrm>
            <a:off x="3502855" y="296739"/>
            <a:ext cx="4346917" cy="1182785"/>
          </a:xfrm>
          <a:prstGeom prst="flowChartPreparation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A3306-1465-4041-B27A-CE2D4DDC9CE1}"/>
              </a:ext>
            </a:extLst>
          </p:cNvPr>
          <p:cNvSpPr txBox="1"/>
          <p:nvPr/>
        </p:nvSpPr>
        <p:spPr>
          <a:xfrm>
            <a:off x="8384345" y="2208628"/>
            <a:ext cx="303862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সময়-৫মিনিট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85ADFB-3A81-46FC-9E4B-339B834EEC41}"/>
              </a:ext>
            </a:extLst>
          </p:cNvPr>
          <p:cNvSpPr txBox="1"/>
          <p:nvPr/>
        </p:nvSpPr>
        <p:spPr>
          <a:xfrm>
            <a:off x="2433711" y="4462039"/>
            <a:ext cx="572555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SAARC-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পুর্নরুপ কী লিখ?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CA2C9B5-3041-4142-9F74-FF73F57B33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961" y="1757698"/>
            <a:ext cx="3501554" cy="23343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5236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0C4D012-9971-4146-931E-DBA09FCFB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15EF529-1DA6-46AC-8D8D-B3BE91349533}"/>
              </a:ext>
            </a:extLst>
          </p:cNvPr>
          <p:cNvSpPr/>
          <p:nvPr/>
        </p:nvSpPr>
        <p:spPr>
          <a:xfrm>
            <a:off x="196949" y="168812"/>
            <a:ext cx="11802794" cy="6513342"/>
          </a:xfrm>
          <a:prstGeom prst="frame">
            <a:avLst>
              <a:gd name="adj1" fmla="val 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C83F-60DB-4539-9825-3EAD24404A03}"/>
              </a:ext>
            </a:extLst>
          </p:cNvPr>
          <p:cNvSpPr txBox="1"/>
          <p:nvPr/>
        </p:nvSpPr>
        <p:spPr>
          <a:xfrm>
            <a:off x="2433711" y="1723292"/>
            <a:ext cx="67524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B7D09-28B6-46FF-B279-E588153F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9489" y="5361110"/>
            <a:ext cx="11563643" cy="1200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6DCD8-4C91-4FFD-A17C-EB0A23F2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26" y="364661"/>
            <a:ext cx="2271346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E0F8D4-E76A-4E7C-9014-5DF93030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9" y="296739"/>
            <a:ext cx="1495864" cy="95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9AA021-605A-4F35-9E76-BAFC633BAAD1}"/>
              </a:ext>
            </a:extLst>
          </p:cNvPr>
          <p:cNvSpPr txBox="1"/>
          <p:nvPr/>
        </p:nvSpPr>
        <p:spPr>
          <a:xfrm>
            <a:off x="3221502" y="548640"/>
            <a:ext cx="5598941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সার্কের গঠন ও উদ্দেশ্য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CBEEA0-C423-4510-9D9A-8BE02ED22B3E}"/>
              </a:ext>
            </a:extLst>
          </p:cNvPr>
          <p:cNvSpPr txBox="1"/>
          <p:nvPr/>
        </p:nvSpPr>
        <p:spPr>
          <a:xfrm>
            <a:off x="555673" y="3954175"/>
            <a:ext cx="1093059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১৯৮৫ সালের ৮ই ডিসেম্বরে ঢাকায় সার্কের প্রথম সম্মেলনে অনুষ্ঠানের মধ্য দিয়ে এর যাত্রা শুরু হয়। বর্তমানে এর সদস্য রাষ্টের সংখ্যা আটটি। রাষ্ট্রগুলোর হলো-বাংলাদেশ,নেপাল,কাঠমুন্ডু,মালদ্বীপ,ভুটান,ভারত,পাকিস্থান,শ্রীলংকা,ও আফগানিস্থান।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513C7D-6C61-4E26-89BF-08B52ABF2C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858" y="1486893"/>
            <a:ext cx="6527409" cy="24672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302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7 0 L 0.21 0.167 L -0.04 0.167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567</Words>
  <Application>Microsoft Office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User</dc:creator>
  <cp:lastModifiedBy>Hp User</cp:lastModifiedBy>
  <cp:revision>30</cp:revision>
  <dcterms:created xsi:type="dcterms:W3CDTF">2020-12-24T11:18:08Z</dcterms:created>
  <dcterms:modified xsi:type="dcterms:W3CDTF">2020-12-31T23:21:35Z</dcterms:modified>
</cp:coreProperties>
</file>