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7" r:id="rId2"/>
    <p:sldId id="323" r:id="rId3"/>
    <p:sldId id="322" r:id="rId4"/>
    <p:sldId id="324" r:id="rId5"/>
    <p:sldId id="262" r:id="rId6"/>
    <p:sldId id="263" r:id="rId7"/>
    <p:sldId id="264" r:id="rId8"/>
    <p:sldId id="265" r:id="rId9"/>
    <p:sldId id="266" r:id="rId10"/>
    <p:sldId id="281" r:id="rId11"/>
    <p:sldId id="268" r:id="rId12"/>
    <p:sldId id="325" r:id="rId13"/>
    <p:sldId id="272" r:id="rId14"/>
    <p:sldId id="28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3" r:id="rId23"/>
    <p:sldId id="284" r:id="rId24"/>
    <p:sldId id="285" r:id="rId25"/>
    <p:sldId id="286" r:id="rId26"/>
  </p:sldIdLst>
  <p:sldSz cx="10402888" cy="7315200"/>
  <p:notesSz cx="6858000" cy="9144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6" autoAdjust="0"/>
    <p:restoredTop sz="94394" autoAdjust="0"/>
  </p:normalViewPr>
  <p:slideViewPr>
    <p:cSldViewPr snapToGrid="0">
      <p:cViewPr>
        <p:scale>
          <a:sx n="50" d="100"/>
          <a:sy n="50" d="100"/>
        </p:scale>
        <p:origin x="150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13DB2-F616-44B1-9A37-97C0EA74332F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FCE5B-66C7-4776-9C77-A28BEFE20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14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হাদিস কী? হাদিস কেন প্রয়োজন?</a:t>
            </a:r>
            <a:r>
              <a:rPr lang="bn-BD" baseline="0" dirty="0"/>
              <a:t> ইত্যাদি প্রশ্ন করা যেতে পারে। হাদিসের গুরুত্ব সহজভাবে বুঝিয়ে দিতে পারেন। </a:t>
            </a:r>
            <a:r>
              <a:rPr lang="bn-BD" dirty="0"/>
              <a:t>হাদিস কী? হাদিস কেন প্রয়োজন?</a:t>
            </a:r>
            <a:r>
              <a:rPr lang="bn-BD" baseline="0" dirty="0"/>
              <a:t> ইত্যাদি প্রশ্ন করা যেতে পারে। হাদিসের গুরুত্ব সহজভাবে বুঝিয়ে দিতে পারেন। </a:t>
            </a:r>
            <a:r>
              <a:rPr lang="bn-BD" dirty="0"/>
              <a:t>হাদিস কী? হাদিস কেন প্রয়োজন?</a:t>
            </a:r>
            <a:r>
              <a:rPr lang="bn-BD" baseline="0" dirty="0"/>
              <a:t> ইত্যাদি প্রশ্ন করা যেতে পারে। হাদিসের গুরুত্ব সহজভাবে বুঝিয়ে দিতে পারেন। </a:t>
            </a:r>
            <a:r>
              <a:rPr lang="bn-BD" dirty="0"/>
              <a:t>হাদিস কী? হাদিস কেন প্রয়োজন?</a:t>
            </a:r>
            <a:r>
              <a:rPr lang="bn-BD" baseline="0" dirty="0"/>
              <a:t> ইত্যাদি প্রশ্ন করা যেতে পারে। হাদিসের গুরুত্ব সহজভাবে বুঝিয়ে দিতে পারেন। </a:t>
            </a:r>
            <a:r>
              <a:rPr lang="bn-BD" dirty="0"/>
              <a:t>হাদিস কী? হাদিস কেন প্রয়োজন?</a:t>
            </a:r>
            <a:r>
              <a:rPr lang="bn-BD" baseline="0" dirty="0"/>
              <a:t> ইত্যাদি প্রশ্ন করা যেতে পারে। হাদিসের গুরুত্ব সহজভাবে বুঝিয়ে দিতে পারেন।</a:t>
            </a:r>
            <a:endParaRPr lang="en-US" dirty="0"/>
          </a:p>
          <a:p>
            <a:endParaRPr lang="en-US" dirty="0"/>
          </a:p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00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হাদিস কেন প্রয়োজন?</a:t>
            </a:r>
            <a:r>
              <a:rPr lang="bn-BD" baseline="0" dirty="0"/>
              <a:t> হাদিস সম্পর্কে আল্লাহপাক কী বলেছেন? ইত্যাদি প্রশ্ন করা যেতে পারে। হাদিসের গুরুত্ব সহজভাবে বুঝিয়ে দিতে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63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>
                <a:cs typeface="+mn-cs"/>
              </a:rPr>
              <a:t>উত্তর হতে পারে- </a:t>
            </a:r>
            <a:r>
              <a:rPr lang="bn-BD" sz="1400" dirty="0">
                <a:solidFill>
                  <a:schemeClr val="tx1"/>
                </a:solidFill>
                <a:latin typeface="NikoshBAN" pitchFamily="2" charset="0"/>
                <a:cs typeface="+mn-cs"/>
              </a:rPr>
              <a:t>পূণ্য ও ন্যায়ের পথে চলার জন্য হাদিস শরিফের প্রয়োজন,</a:t>
            </a:r>
            <a:r>
              <a:rPr lang="bn-BD" sz="1400" baseline="0" dirty="0">
                <a:solidFill>
                  <a:schemeClr val="tx1"/>
                </a:solidFill>
                <a:latin typeface="NikoshBAN" pitchFamily="2" charset="0"/>
                <a:cs typeface="+mn-cs"/>
              </a:rPr>
              <a:t> </a:t>
            </a:r>
            <a:r>
              <a:rPr lang="bn-BD" sz="14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হাদিস হল- নবি করিম (সাঃ) এর জীবনের সকল কাজ-কর্মের সংরক্ষক,</a:t>
            </a:r>
            <a:r>
              <a:rPr lang="bn-BD" sz="1400" baseline="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 </a:t>
            </a:r>
            <a:r>
              <a:rPr lang="bn-BD" sz="14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হাদিস ইসলামি জীবন ব্যবস্থার দ্বিতীয় উৎস,</a:t>
            </a:r>
            <a:r>
              <a:rPr lang="bn-BD" sz="1400" baseline="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 </a:t>
            </a:r>
            <a:r>
              <a:rPr lang="bn-BD" sz="1400" dirty="0">
                <a:solidFill>
                  <a:schemeClr val="tx1"/>
                </a:solidFill>
                <a:latin typeface="NikoshBAN" pitchFamily="2" charset="0"/>
                <a:cs typeface="+mn-cs"/>
              </a:rPr>
              <a:t>হাদিস আল কুরআনের ব্যাখ্যা</a:t>
            </a:r>
            <a:r>
              <a:rPr lang="bn-BD" sz="1400" baseline="0" dirty="0">
                <a:solidFill>
                  <a:schemeClr val="tx1"/>
                </a:solidFill>
                <a:latin typeface="NikoshBAN" pitchFamily="2" charset="0"/>
                <a:cs typeface="+mn-cs"/>
              </a:rPr>
              <a:t> ইত্যাদি।</a:t>
            </a:r>
            <a:endParaRPr lang="en-US" sz="14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+mn-cs"/>
            </a:endParaRPr>
          </a:p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tx1"/>
              </a:solidFill>
              <a:latin typeface="NikoshBAN" pitchFamily="2" charset="0"/>
              <a:cs typeface="+mn-cs"/>
            </a:endParaRPr>
          </a:p>
          <a:p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53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সিহাহ শব্দের</a:t>
            </a:r>
            <a:r>
              <a:rPr lang="bn-BD" baseline="0" dirty="0"/>
              <a:t> অর্থ কী? সিত্তাহ শব্দের অর্থ কী? সিহাহ সিত্তাহ কাকে বলে?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78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সহিহ বুখারি</a:t>
            </a:r>
            <a:r>
              <a:rPr lang="bn-BD" baseline="0" dirty="0"/>
              <a:t> কে সংকলন করেন? এটি কয় পারায় বিভক্ত? এটির মর্যাদা কতটুকু? ইত্যাদি প্রশ্ন ক্রা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58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সিহাহ সিত্তাহর দ্বিতীয়</a:t>
            </a:r>
            <a:r>
              <a:rPr lang="bn-BD" baseline="0" dirty="0"/>
              <a:t> গ্রন্থ কোনটি? এটি কে সংকলন করেন?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89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জামি তিরমিযি</a:t>
            </a:r>
            <a:r>
              <a:rPr lang="bn-BD" baseline="0" dirty="0"/>
              <a:t> কে সংকলন করেন? এ কিতাব সম্পর্কে কী বলা হয়ে থাকে?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08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সুনানে আবু দাউদ এর সংকলকের</a:t>
            </a:r>
            <a:r>
              <a:rPr lang="bn-BD" baseline="0" dirty="0"/>
              <a:t> নাম কী? তিন কত হাদিস যাচাই-বাচাই করে এ কিতাব সংকলন করেন?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7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সুনানে নাসাঈ কে সংকলন</a:t>
            </a:r>
            <a:r>
              <a:rPr lang="bn-BD" baseline="0" dirty="0"/>
              <a:t> করেন? এর বিন্যাস পদ্ধতি কেমন?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8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>
                <a:solidFill>
                  <a:schemeClr val="tx1"/>
                </a:solidFill>
                <a:latin typeface="NikoshBAN" pitchFamily="2" charset="0"/>
                <a:cs typeface="+mn-cs"/>
              </a:rPr>
              <a:t>সিহাহ সিত্তাহর সর্বশেষ কিতাব</a:t>
            </a:r>
            <a:r>
              <a:rPr lang="bn-BD" sz="1400" baseline="0" dirty="0">
                <a:solidFill>
                  <a:schemeClr val="tx1"/>
                </a:solidFill>
                <a:latin typeface="NikoshBAN" pitchFamily="2" charset="0"/>
                <a:cs typeface="+mn-cs"/>
              </a:rPr>
              <a:t> কোনটি? এটি কে সংকলন করেন? ইত্যাদি প্রশ্ন করা যেতে পারে।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+mn-cs"/>
            </a:endParaRPr>
          </a:p>
          <a:p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3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প্রথমে</a:t>
            </a:r>
            <a:r>
              <a:rPr lang="bn-BD" baseline="0" dirty="0"/>
              <a:t> একটা ছবি দেওয়া আছে এ কারণে যে, যেন শিক্ষার্থীরা এ ছবি দেখার মাধ্যমে এ পাঠে মনোযোগ দিতে পারে।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40955-E774-4F39-8F7C-79AD6B561D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12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cs typeface="+mn-cs"/>
              </a:rPr>
              <a:t>উত্তর হতে পারে- ছয়টি</a:t>
            </a:r>
            <a:r>
              <a:rPr lang="bn-BD" baseline="0" dirty="0">
                <a:cs typeface="+mn-cs"/>
              </a:rPr>
              <a:t> বিশুদ্ধ হাদিস গ্রন্থ ও সংকলকের নামঃ </a:t>
            </a:r>
          </a:p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>
                <a:cs typeface="+mn-cs"/>
              </a:rPr>
              <a:t>সহিহ বুখারি- </a:t>
            </a:r>
            <a:r>
              <a:rPr lang="bn-BD" sz="14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আবু আব্দুল্লাহ মুহাম্মাদ ইবনে ইসমাঈল বুখারি (রঃ)</a:t>
            </a:r>
            <a:r>
              <a:rPr lang="bn-BD" baseline="0" dirty="0">
                <a:cs typeface="+mn-cs"/>
              </a:rPr>
              <a:t>, সহিহ মুসলিম- </a:t>
            </a:r>
            <a:r>
              <a:rPr lang="bn-BD" sz="14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আবুল হুসাইন মুসলিম ইবনে হাজ্জাজ আল কুশাইরি (রঃ)</a:t>
            </a:r>
            <a:r>
              <a:rPr lang="bn-BD" baseline="0" dirty="0">
                <a:cs typeface="+mn-cs"/>
              </a:rPr>
              <a:t>, </a:t>
            </a:r>
          </a:p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>
                <a:cs typeface="+mn-cs"/>
              </a:rPr>
              <a:t>জামি তিরমিযি- </a:t>
            </a:r>
            <a:r>
              <a:rPr lang="bn-BD" sz="14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আবু ঈসা মুহাম্মাদ ইবনে ঈসা আত-তিরমিযি (রঃ)</a:t>
            </a:r>
            <a:r>
              <a:rPr lang="bn-BD" baseline="0" dirty="0">
                <a:cs typeface="+mn-cs"/>
              </a:rPr>
              <a:t>, সুনানে আবু দাউদ- </a:t>
            </a:r>
            <a:r>
              <a:rPr lang="bn-BD" sz="14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আবু দাউদ সুলায়মান ইবনে আশআছ (রঃ)</a:t>
            </a:r>
            <a:r>
              <a:rPr lang="bn-BD" baseline="0" dirty="0">
                <a:cs typeface="+mn-cs"/>
              </a:rPr>
              <a:t>, </a:t>
            </a:r>
          </a:p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>
                <a:cs typeface="+mn-cs"/>
              </a:rPr>
              <a:t>সুনানে নাসাই- </a:t>
            </a:r>
            <a:r>
              <a:rPr lang="bn-BD" sz="14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আহমদ ইবনে শুআইব আন-নাসাই (রঃ)</a:t>
            </a:r>
            <a:r>
              <a:rPr lang="bn-BD" baseline="0" dirty="0">
                <a:cs typeface="+mn-cs"/>
              </a:rPr>
              <a:t>, সুনানে ইবনে মাজাহ- </a:t>
            </a:r>
            <a:r>
              <a:rPr lang="bn-BD" sz="14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আবু আব্দুল্লাহ মুহাম্মাদ ইবনে ইয়াযিদ ইবনে মাজাহ (রঃ)।</a:t>
            </a:r>
            <a:endParaRPr lang="en-US" sz="14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+mn-cs"/>
            </a:endParaRPr>
          </a:p>
          <a:p>
            <a:r>
              <a:rPr lang="bn-BD" baseline="0" dirty="0">
                <a:cs typeface="+mn-cs"/>
              </a:rPr>
              <a:t> </a:t>
            </a:r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6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cs typeface="+mn-cs"/>
              </a:rPr>
              <a:t>১. কথা</a:t>
            </a:r>
            <a:r>
              <a:rPr lang="bn-BD" baseline="0" dirty="0">
                <a:cs typeface="+mn-cs"/>
              </a:rPr>
              <a:t> বা বাণী। ২. </a:t>
            </a:r>
            <a:r>
              <a:rPr lang="bn-BD" sz="12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হাদিস ইসলামি জীবন ব্যবস্থার দ্বিতীয় উৎস,</a:t>
            </a:r>
            <a:r>
              <a:rPr lang="bn-BD" sz="1200" baseline="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 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+mn-cs"/>
              </a:rPr>
              <a:t>হাদিস আল কুরআনের ব্যাখ্যা</a:t>
            </a:r>
            <a:r>
              <a:rPr lang="bn-BD" sz="1200" baseline="0" dirty="0">
                <a:solidFill>
                  <a:schemeClr val="tx1"/>
                </a:solidFill>
                <a:latin typeface="NikoshBAN" pitchFamily="2" charset="0"/>
                <a:cs typeface="+mn-cs"/>
              </a:rPr>
              <a:t> ইত্যাদি। ৩. </a:t>
            </a:r>
            <a:r>
              <a:rPr lang="bn-BD" sz="12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বিশুদ্ধ ছয়টি হাদিস গ্রন্থকে একত্রে সিহাহ সিত্তাহ বলা হয়। ৪. আবু আব্দুল্লাহ মুহাম্মাদ ইবনে ইসমাঈল বুখারি (রঃ)</a:t>
            </a:r>
            <a:r>
              <a:rPr lang="bn-BD" sz="1200" baseline="0" dirty="0">
                <a:solidFill>
                  <a:schemeClr val="tx1"/>
                </a:solidFill>
                <a:effectLst/>
                <a:latin typeface="+mn-lt"/>
                <a:cs typeface="+mn-cs"/>
              </a:rPr>
              <a:t>। ৫. সহিহ বুখারি।</a:t>
            </a:r>
            <a:endParaRPr lang="en-US" sz="12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818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উত্তর</a:t>
            </a:r>
            <a:r>
              <a:rPr lang="bn-BD" baseline="0" dirty="0"/>
              <a:t> হতে পারে- 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+mn-cs"/>
              </a:rPr>
              <a:t>পূণ্য ও ন্যায়ের পথে চলার জন্য হাদিস শরিফের প্রয়োজন,</a:t>
            </a:r>
            <a:r>
              <a:rPr lang="bn-BD" sz="1200" baseline="0" dirty="0">
                <a:solidFill>
                  <a:schemeClr val="tx1"/>
                </a:solidFill>
                <a:latin typeface="NikoshBAN" pitchFamily="2" charset="0"/>
                <a:cs typeface="+mn-cs"/>
              </a:rPr>
              <a:t> </a:t>
            </a:r>
            <a:r>
              <a:rPr lang="bn-BD" sz="12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হাদিস হল- নবি করিম (সাঃ) এর জীবনের সকল কাজ-কর্মের সংরক্ষক,</a:t>
            </a:r>
            <a:r>
              <a:rPr lang="bn-BD" sz="1200" baseline="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 </a:t>
            </a:r>
            <a:r>
              <a:rPr lang="bn-BD" sz="12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হাদিস ইসলামি জীবন ব্যবস্থার দ্বিতীয় উৎস,</a:t>
            </a:r>
            <a:r>
              <a:rPr lang="bn-BD" sz="1200" baseline="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 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+mn-cs"/>
              </a:rPr>
              <a:t>হাদিস আল কুরআনের ব্যাখ্যা</a:t>
            </a:r>
            <a:r>
              <a:rPr lang="bn-BD" sz="1200" baseline="0" dirty="0">
                <a:solidFill>
                  <a:schemeClr val="tx1"/>
                </a:solidFill>
                <a:latin typeface="NikoshBAN" pitchFamily="2" charset="0"/>
                <a:cs typeface="+mn-cs"/>
              </a:rPr>
              <a:t> ইত্যাদি।</a:t>
            </a:r>
            <a:endParaRPr lang="en-US" sz="12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50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/>
              <a:t>সবাইকে </a:t>
            </a:r>
            <a:r>
              <a:rPr lang="bn-BD" baseline="0" dirty="0"/>
              <a:t>ধন্যবাদ জানিয়ে পাঠ শেষ করতে </a:t>
            </a:r>
            <a:r>
              <a:rPr lang="bn-BD" baseline="0"/>
              <a:t>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04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8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পাঠ</a:t>
            </a:r>
            <a:r>
              <a:rPr lang="bn-BD" baseline="0" dirty="0"/>
              <a:t> ঘোষণার জন্য এই </a:t>
            </a:r>
            <a:r>
              <a:rPr lang="en-US" baseline="0" dirty="0"/>
              <a:t>Slide </a:t>
            </a:r>
            <a:r>
              <a:rPr lang="bn-BD" baseline="0" dirty="0"/>
              <a:t>টি। এখানে কী দেখা যাচ্ছে? এগুলো কী? ইত্যাদি প্রশ্ন করা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4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এই ছবিটি</a:t>
            </a:r>
            <a:r>
              <a:rPr lang="bn-BD" baseline="0" dirty="0"/>
              <a:t> দেখিয়েও পাঠ ঘোষণা করতে পারেন। এক্ষেত্রে শিক্ষক মহোদয় পাঠ ঘোষণা করে তা বোর্ডে লিখে দিবেন।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42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শিখনফল</a:t>
            </a:r>
            <a:r>
              <a:rPr lang="bn-BD" baseline="0" dirty="0"/>
              <a:t> চাইলে শিক্ষার্থীদের দেখাতেও পারেন আবার নাও দেখাতে পারেন। তবে শিখনফল নিয়ে আলোচনার তেমন প্রয়োজন নেই।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53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হাদিস শব্দটি</a:t>
            </a:r>
            <a:r>
              <a:rPr lang="bn-BD" baseline="0" dirty="0"/>
              <a:t> কোন ভাষার? এর অর্থ কী?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3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হাদিস</a:t>
            </a:r>
            <a:r>
              <a:rPr lang="bn-BD" baseline="0" dirty="0"/>
              <a:t> এর পারিভাষিক সংজ্ঞা সহজভাবে বুঝিয়ে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0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cs typeface="+mj-cs"/>
              </a:rPr>
              <a:t>উত্তর হতে পারে- হাদিস শব্দের</a:t>
            </a:r>
            <a:r>
              <a:rPr lang="bn-BD" baseline="0" dirty="0">
                <a:cs typeface="+mj-cs"/>
              </a:rPr>
              <a:t> অর্থ কথা বা বাণী। </a:t>
            </a:r>
            <a:r>
              <a:rPr lang="bn-BD" sz="14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j-cs"/>
              </a:rPr>
              <a:t>মহানবি (সাঃ) এর বাণী, কর্ম ও মৌনসম্মতিকে হাদিস বলা হয়।</a:t>
            </a:r>
            <a:endParaRPr lang="en-US" sz="14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+mj-cs"/>
            </a:endParaRPr>
          </a:p>
          <a:p>
            <a:endParaRPr lang="en-US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17" y="2272454"/>
            <a:ext cx="8842455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433" y="4145280"/>
            <a:ext cx="7282022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E0D4E-1165-4513-BDA2-094B3FA3697A}" type="datetime12">
              <a:rPr lang="en-US" smtClean="0"/>
              <a:t>6:37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69B2-ADE9-4BAE-B4D7-3FB2F74DC7BD}" type="datetime12">
              <a:rPr lang="en-US" smtClean="0"/>
              <a:t>6:37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292948"/>
            <a:ext cx="234065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144" y="292948"/>
            <a:ext cx="6848568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F5E3-4843-4BBA-8C7A-FCC201B32B55}" type="datetime12">
              <a:rPr lang="en-US" smtClean="0"/>
              <a:t>6:37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A49C-7AF3-4427-8922-EBB19F15344B}" type="datetime12">
              <a:rPr lang="en-US" smtClean="0"/>
              <a:t>6:37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6" y="4700694"/>
            <a:ext cx="884245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756" y="3100495"/>
            <a:ext cx="8842455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24C6-7674-4690-99E6-C082F210CCC7}" type="datetime12">
              <a:rPr lang="en-US" smtClean="0"/>
              <a:t>6:37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4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135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5287-4261-4DAE-ACBE-EB32C8E6D222}" type="datetime12">
              <a:rPr lang="en-US" smtClean="0"/>
              <a:t>6:37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637454"/>
            <a:ext cx="459641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145" y="2319867"/>
            <a:ext cx="4596415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523" y="1637454"/>
            <a:ext cx="4598221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523" y="2319867"/>
            <a:ext cx="4598221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E34C-EDB5-47CA-973C-804B77177613}" type="datetime12">
              <a:rPr lang="en-US" smtClean="0"/>
              <a:t>6:37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E3A1-9E1B-4EFF-B6C2-5F14616762C3}" type="datetime12">
              <a:rPr lang="en-US" smtClean="0"/>
              <a:t>6:37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d. Yunus Azad\Desktop\Frame\bord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91" y="0"/>
            <a:ext cx="10489579" cy="73152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xfrm>
            <a:off x="4668044" y="6918909"/>
            <a:ext cx="990600" cy="389467"/>
          </a:xfrm>
        </p:spPr>
        <p:txBody>
          <a:bodyPr/>
          <a:lstStyle>
            <a:lvl1pPr algn="ct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C3ED1FD0-8982-43BE-A0FC-84AB85414586}" type="datetime12">
              <a:rPr lang="en-US" smtClean="0"/>
              <a:t>6:37 AM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291253"/>
            <a:ext cx="342247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240" y="291254"/>
            <a:ext cx="581550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145" y="1530774"/>
            <a:ext cx="3422478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F8AE-730A-4970-8ED1-59445A109E67}" type="datetime12">
              <a:rPr lang="en-US" smtClean="0"/>
              <a:t>6:37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039" y="5120640"/>
            <a:ext cx="624173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039" y="653627"/>
            <a:ext cx="624173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039" y="5725161"/>
            <a:ext cx="624173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CB1D-8CCE-495B-9AD4-78FC95A150E4}" type="datetime12">
              <a:rPr lang="en-US" smtClean="0"/>
              <a:t>6:37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  <a:prstGeom prst="rect">
            <a:avLst/>
          </a:prstGeom>
        </p:spPr>
        <p:txBody>
          <a:bodyPr vert="horz" lIns="101242" tIns="50621" rIns="101242" bIns="5062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706880"/>
            <a:ext cx="9362599" cy="4827694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144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480B9-FBC1-422E-8B26-04B2C398F87E}" type="datetime12">
              <a:rPr lang="en-US" smtClean="0"/>
              <a:t>6:37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4320" y="6780107"/>
            <a:ext cx="3294248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10124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59" indent="-379659" algn="l" defTabSz="10124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defTabSz="10124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defTabSz="10124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defTabSz="10124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763" y="406401"/>
            <a:ext cx="9709362" cy="203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4" tIns="50617" rIns="101234" bIns="50617" rtlCol="0" anchor="ctr"/>
          <a:lstStyle/>
          <a:p>
            <a:pPr algn="ctr"/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4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763" y="2743200"/>
            <a:ext cx="9709362" cy="39014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4" tIns="50617" rIns="101234" bIns="50617" rtlCol="0" anchor="ctr"/>
          <a:lstStyle/>
          <a:p>
            <a:pPr algn="just"/>
            <a:r>
              <a:rPr lang="bn-BD" sz="40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এই পাঠটি উপস্থাপনের জন্য স্লাইডের নিচে প্রয়োজনীয় নির্দেশনা দেয়া আছে। পাঠটি উপস্থাপনের পূর্বে নির্দেশনাবলী দেখে নিবেন এবং পাঠটি পাঠ্যবইয়ের সাথে মিলিয়ে নিবেন। এক্ষেত্রে শিক্ষক নিজস্ব কৌশল প্রয়োগ করতে পারেন।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প্রেজেন্টেশনটি 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A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Key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7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514030" y="152400"/>
            <a:ext cx="5354746" cy="103632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1010444" y="5107753"/>
            <a:ext cx="8382000" cy="144272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 কাকে বলে?</a:t>
            </a:r>
            <a:endParaRPr lang="en-US" sz="7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4626FAB-BB27-4C88-80B0-0308BCC7E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21" y="1568152"/>
            <a:ext cx="3143246" cy="320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3" y="1063211"/>
            <a:ext cx="3502002" cy="3862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49975" y="1070392"/>
            <a:ext cx="3274551" cy="443020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পূণ্য ও ন্যায়ের পথে চলার জন্য হাদিস শরিফের প্রয়োজন।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444" y="76200"/>
            <a:ext cx="4572000" cy="10255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হাদিসের গুরুত্ব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Md. Yunus Azad\Desktop\Mobile pic\IMG_27691022881106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" b="28278"/>
          <a:stretch/>
        </p:blipFill>
        <p:spPr bwMode="auto">
          <a:xfrm>
            <a:off x="-86018" y="1331456"/>
            <a:ext cx="6692481" cy="3119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7503" y="5617558"/>
            <a:ext cx="9448800" cy="13333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হাদিস হল- নবি করিম (সাঃ) এর জীবনের সকল 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কাজ-কর্মের সংরক্ষক।</a:t>
            </a:r>
            <a:endParaRPr lang="en-US" sz="40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8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CA3D18-8C34-4ED1-941B-3B1AA2AF85B2}"/>
              </a:ext>
            </a:extLst>
          </p:cNvPr>
          <p:cNvSpPr txBox="1"/>
          <p:nvPr/>
        </p:nvSpPr>
        <p:spPr>
          <a:xfrm>
            <a:off x="2915444" y="76200"/>
            <a:ext cx="4572000" cy="10255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হাদিসের গুরুত্ব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9C677-A167-41CA-ABC7-4350FEAB6363}"/>
              </a:ext>
            </a:extLst>
          </p:cNvPr>
          <p:cNvSpPr txBox="1"/>
          <p:nvPr/>
        </p:nvSpPr>
        <p:spPr>
          <a:xfrm>
            <a:off x="13109" y="4573275"/>
            <a:ext cx="9448800" cy="8408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 কুরআনের পরেই হাদিসের স্থান।</a:t>
            </a:r>
            <a:endParaRPr lang="en-US" sz="48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15804C-204D-4179-BAF1-C2BDB58FE9F2}"/>
              </a:ext>
            </a:extLst>
          </p:cNvPr>
          <p:cNvSpPr/>
          <p:nvPr/>
        </p:nvSpPr>
        <p:spPr>
          <a:xfrm>
            <a:off x="3262850" y="1548352"/>
            <a:ext cx="2949318" cy="25336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 আল কুরআনের ব্যাখ্যা।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কুরআন হাদীসের মানদন্ডে কথিত আহলে হাদীস, পর্ব ১২ ফজরের জামাত চলা অবস্থায়  দুই রাকাত সুন্নত পড়ার দলিল নিচে রেফারেন্স সহ বর্ণনা করা হলো ...">
            <a:extLst>
              <a:ext uri="{FF2B5EF4-FFF2-40B4-BE49-F238E27FC236}">
                <a16:creationId xmlns:a16="http://schemas.microsoft.com/office/drawing/2014/main" id="{A7466D4B-EC4C-4CE5-BE6F-63014919F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6" y="1684741"/>
            <a:ext cx="3030034" cy="226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ইসলামের ইতিহাস দ্বিতীয় খণ্ড - Ahsan Publication">
            <a:extLst>
              <a:ext uri="{FF2B5EF4-FFF2-40B4-BE49-F238E27FC236}">
                <a16:creationId xmlns:a16="http://schemas.microsoft.com/office/drawing/2014/main" id="{10AC9547-C669-45EF-B7D7-7399DA10F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117" y="1123949"/>
            <a:ext cx="2316791" cy="32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5D73AC-E6C0-4356-9C38-E26759E06470}"/>
              </a:ext>
            </a:extLst>
          </p:cNvPr>
          <p:cNvSpPr txBox="1"/>
          <p:nvPr/>
        </p:nvSpPr>
        <p:spPr>
          <a:xfrm>
            <a:off x="477044" y="6041831"/>
            <a:ext cx="9448800" cy="8408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হাদিস ইসলামি জীবন ব্যবস্থার দ্বিতীয় উৎস।</a:t>
            </a:r>
            <a:endParaRPr lang="en-US" sz="48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7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444" y="1216506"/>
            <a:ext cx="4572000" cy="8408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আল্লাহ তায়ালা বলেন-</a:t>
            </a:r>
            <a:endParaRPr lang="en-US" sz="48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044" y="5181600"/>
            <a:ext cx="9448800" cy="19488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অর্থ- রাসুল তোমাদের যা দেন তা তোমরা গ্রহণ কর এবং যা তোমাদের নিষেধ করেন তা থেকে বিরত থাক।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(সুরা আল-হাশর, আয়াত-৭)</a:t>
            </a:r>
            <a:endParaRPr lang="en-US" sz="32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444" y="76200"/>
            <a:ext cx="4572000" cy="10255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হাদিসের গুরুত্ব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39322CA-A7DF-4597-823E-AF17CBBA4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06" y="2438400"/>
            <a:ext cx="85248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4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524071" y="99600"/>
            <a:ext cx="5354746" cy="1119599"/>
          </a:xfrm>
          <a:prstGeom prst="round2Same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359711" y="4348480"/>
            <a:ext cx="9683465" cy="219456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জীবনে হাদিসের তিনটি গুরুত্ব উল্লেখ কর।</a:t>
            </a:r>
            <a:endParaRPr lang="en-US" sz="7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19200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EEBFF61-D327-4C0C-B924-34373BD57C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3614269" y="1771831"/>
            <a:ext cx="2683443" cy="2446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664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2190749" y="2247626"/>
            <a:ext cx="1371600" cy="183879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046809" y="2185987"/>
            <a:ext cx="1534155" cy="192881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58168" y="4114800"/>
            <a:ext cx="3309938" cy="10255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শুদ্ধ, সঠিক</a:t>
            </a:r>
            <a:endParaRPr lang="en-US" sz="60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844" y="4114800"/>
            <a:ext cx="3429000" cy="10255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ছয়</a:t>
            </a:r>
            <a:endParaRPr lang="en-US" sz="60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268" y="5398576"/>
            <a:ext cx="9629775" cy="17642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বিশুদ্ধ ছয়টি হাদিস গ্রন্থকে একত্রে সিহাহ সিত্তাহ বলা হয়।</a:t>
            </a:r>
            <a:endParaRPr lang="en-US" sz="54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4630" y="95427"/>
            <a:ext cx="6400800" cy="10255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পরিচয়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6" name="Picture 12" descr="Facebook">
            <a:extLst>
              <a:ext uri="{FF2B5EF4-FFF2-40B4-BE49-F238E27FC236}">
                <a16:creationId xmlns:a16="http://schemas.microsoft.com/office/drawing/2014/main" id="{AD6465D9-2DA6-44E7-9C24-4665DF7A9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44" y="137920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4A5B01-9A7E-4A6C-8BDA-EC7FCA7C871A}"/>
              </a:ext>
            </a:extLst>
          </p:cNvPr>
          <p:cNvSpPr txBox="1"/>
          <p:nvPr/>
        </p:nvSpPr>
        <p:spPr>
          <a:xfrm>
            <a:off x="1338658" y="1369998"/>
            <a:ext cx="1704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3E9C14-6F34-40C8-B8E5-609198EDC96A}"/>
              </a:ext>
            </a:extLst>
          </p:cNvPr>
          <p:cNvSpPr txBox="1"/>
          <p:nvPr/>
        </p:nvSpPr>
        <p:spPr>
          <a:xfrm>
            <a:off x="4932619" y="1315432"/>
            <a:ext cx="1534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ত্তাহ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4D3FE-D78E-4E4E-A343-9D9EBFF76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15"/>
            <a:ext cx="5043064" cy="105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0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29644" y="76200"/>
            <a:ext cx="64008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সিহাহ সিত্তাহ গ্রন্থের পরিচয়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সিহাহ সিত্তাহ – |নিঃসন্দেহে আল্লাহর নিকট গ্রহণযোগ্য দ্বীন একমাত্র ইসলাম।  [3:19]">
            <a:extLst>
              <a:ext uri="{FF2B5EF4-FFF2-40B4-BE49-F238E27FC236}">
                <a16:creationId xmlns:a16="http://schemas.microsoft.com/office/drawing/2014/main" id="{16F15406-10B5-44B1-93E9-27CF943D8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40" y="1009427"/>
            <a:ext cx="4593210" cy="401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48E366-458C-494A-8C2F-59197EB49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10022"/>
            <a:ext cx="10402888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2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29644" y="76200"/>
            <a:ext cx="64008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সিহাহ সিত্তাহ গ্রন্থের পরিচয়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সহীহ মুসলিম শরীফ (সকল খণ্ড একত্রে): হাফেজ মাওলানা মুফতী জাকারিয়া - Sohih  Muslim Shorif (Sokol Khondo Akotra): Hafej Maolana Mufti Jakaria |  Rokomari.com">
            <a:extLst>
              <a:ext uri="{FF2B5EF4-FFF2-40B4-BE49-F238E27FC236}">
                <a16:creationId xmlns:a16="http://schemas.microsoft.com/office/drawing/2014/main" id="{7FD29C4A-F991-42DF-92C2-FAB7F9B62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13" y="1295403"/>
            <a:ext cx="1781461" cy="255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2882E8-4423-4CCA-848F-642A2D6DC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52" y="4075826"/>
            <a:ext cx="10051383" cy="284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7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29644" y="76200"/>
            <a:ext cx="64008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সিহাহ সিত্তাহ গ্রন্থের পরিচয়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জামে আত-তিরমিজী শরীফ - সমকালীন মুসলিম বিশ্ব">
            <a:extLst>
              <a:ext uri="{FF2B5EF4-FFF2-40B4-BE49-F238E27FC236}">
                <a16:creationId xmlns:a16="http://schemas.microsoft.com/office/drawing/2014/main" id="{6082CB9C-EF55-4DE4-98BF-959BEF44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7" y="1124176"/>
            <a:ext cx="2973383" cy="297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A32EE8-F33E-445C-8A09-8D6B4CB75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23391"/>
            <a:ext cx="10153095" cy="277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5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29644" y="76200"/>
            <a:ext cx="64008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সিহাহ সিত্তাহ গ্রন্থের পরিচয়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আবু দাউদ শরীফ ~ Abu daud sharif in Bengali – Apps on Google Play">
            <a:extLst>
              <a:ext uri="{FF2B5EF4-FFF2-40B4-BE49-F238E27FC236}">
                <a16:creationId xmlns:a16="http://schemas.microsoft.com/office/drawing/2014/main" id="{2C2DE8B4-860D-4C4D-ACF5-6D9EC87F3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24176"/>
            <a:ext cx="26479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EAEE88-E9C7-4348-A448-B472351AC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" y="3829499"/>
            <a:ext cx="9915525" cy="264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5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725DC00-3A77-4972-B013-7BB4D3982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85" y="0"/>
            <a:ext cx="10542373" cy="7315200"/>
          </a:xfrm>
          <a:prstGeom prst="rect">
            <a:avLst/>
          </a:prstGeom>
        </p:spPr>
      </p:pic>
      <p:sp>
        <p:nvSpPr>
          <p:cNvPr id="3" name="8-Point Star 29">
            <a:extLst>
              <a:ext uri="{FF2B5EF4-FFF2-40B4-BE49-F238E27FC236}">
                <a16:creationId xmlns:a16="http://schemas.microsoft.com/office/drawing/2014/main" id="{DADEBAB5-5D39-4CD4-AF0D-0BD2C7685C67}"/>
              </a:ext>
            </a:extLst>
          </p:cNvPr>
          <p:cNvSpPr/>
          <p:nvPr/>
        </p:nvSpPr>
        <p:spPr>
          <a:xfrm>
            <a:off x="893604" y="4514427"/>
            <a:ext cx="2194560" cy="1869440"/>
          </a:xfrm>
          <a:prstGeom prst="star8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4720" dirty="0">
                <a:latin typeface="Nikosh" panose="02000000000000000000" pitchFamily="2" charset="0"/>
                <a:cs typeface="Nikosh" panose="02000000000000000000" pitchFamily="2" charset="0"/>
              </a:rPr>
              <a:t>স্বা</a:t>
            </a:r>
            <a:r>
              <a:rPr lang="bn-BD" sz="2133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133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12-Point Star 30">
            <a:extLst>
              <a:ext uri="{FF2B5EF4-FFF2-40B4-BE49-F238E27FC236}">
                <a16:creationId xmlns:a16="http://schemas.microsoft.com/office/drawing/2014/main" id="{04B67957-C054-460F-A16C-9C93445ED033}"/>
              </a:ext>
            </a:extLst>
          </p:cNvPr>
          <p:cNvSpPr/>
          <p:nvPr/>
        </p:nvSpPr>
        <p:spPr>
          <a:xfrm>
            <a:off x="3169444" y="4514427"/>
            <a:ext cx="2032000" cy="1853184"/>
          </a:xfrm>
          <a:prstGeom prst="star12">
            <a:avLst/>
          </a:prstGeom>
          <a:solidFill>
            <a:srgbClr val="0066FF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472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endParaRPr lang="en-US" sz="1472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12-Point Star 31">
            <a:extLst>
              <a:ext uri="{FF2B5EF4-FFF2-40B4-BE49-F238E27FC236}">
                <a16:creationId xmlns:a16="http://schemas.microsoft.com/office/drawing/2014/main" id="{E28AFE7E-EF13-4A01-92E9-DD89CB2168E9}"/>
              </a:ext>
            </a:extLst>
          </p:cNvPr>
          <p:cNvSpPr/>
          <p:nvPr/>
        </p:nvSpPr>
        <p:spPr>
          <a:xfrm>
            <a:off x="5201444" y="4514427"/>
            <a:ext cx="2194560" cy="1853184"/>
          </a:xfrm>
          <a:prstGeom prst="star12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472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endParaRPr lang="en-US" sz="1472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8-Point Star 32">
            <a:extLst>
              <a:ext uri="{FF2B5EF4-FFF2-40B4-BE49-F238E27FC236}">
                <a16:creationId xmlns:a16="http://schemas.microsoft.com/office/drawing/2014/main" id="{131C912A-2229-488F-B508-42690525748A}"/>
              </a:ext>
            </a:extLst>
          </p:cNvPr>
          <p:cNvSpPr/>
          <p:nvPr/>
        </p:nvSpPr>
        <p:spPr>
          <a:xfrm>
            <a:off x="7396004" y="4514427"/>
            <a:ext cx="2275840" cy="1853184"/>
          </a:xfrm>
          <a:prstGeom prst="star8">
            <a:avLst/>
          </a:prstGeom>
          <a:solidFill>
            <a:srgbClr val="0D95B5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472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bn-BD" sz="21227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1227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6203DB5F-B260-461B-A002-6D3F762A382C}"/>
              </a:ext>
            </a:extLst>
          </p:cNvPr>
          <p:cNvSpPr/>
          <p:nvPr/>
        </p:nvSpPr>
        <p:spPr>
          <a:xfrm>
            <a:off x="1706404" y="2861734"/>
            <a:ext cx="6339840" cy="79586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6400" dirty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rgbClr val="0DB35C">
                      <a:alpha val="40000"/>
                    </a:srgb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আজকের পাঠে</a:t>
            </a:r>
            <a:r>
              <a:rPr lang="en-US" sz="2987" dirty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rgbClr val="0DB35C">
                      <a:alpha val="40000"/>
                    </a:srgb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400" dirty="0" err="1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rgbClr val="0DB35C">
                      <a:alpha val="40000"/>
                    </a:srgb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5760" dirty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rgbClr val="0DB35C">
                      <a:alpha val="40000"/>
                    </a:srgb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3ABD41-FFB1-4B9D-B576-23C2F3263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64" y="819573"/>
            <a:ext cx="8036560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837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29644" y="76200"/>
            <a:ext cx="64008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সিহাহ সিত্তাহ গ্রন্থের পরিচয়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সুনানে নাসায়ী শরীফ ১ম খন্ড pdf বই ডাউনলোড — Goonok - Islamic Book Download">
            <a:extLst>
              <a:ext uri="{FF2B5EF4-FFF2-40B4-BE49-F238E27FC236}">
                <a16:creationId xmlns:a16="http://schemas.microsoft.com/office/drawing/2014/main" id="{53483736-E91D-44A5-B0EB-FECB1E4AA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364" y="1124176"/>
            <a:ext cx="2440560" cy="230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503872-234E-4A89-AF8A-17D92CFB0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18" y="3657600"/>
            <a:ext cx="9933781" cy="25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1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540" y="6248400"/>
            <a:ext cx="9629775" cy="717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আবু আব্দুল্লাহ মুহাম্মাদ ইবনে ইয়াযিদ ইবনে মাজাহ (রঃ)।</a:t>
            </a:r>
            <a:endParaRPr lang="en-US" sz="40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3844" y="1219200"/>
            <a:ext cx="4800600" cy="4800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সিহাহ সিত্তাহর সর্বশেষ কিতাব।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9644" y="76200"/>
            <a:ext cx="64008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সিহাহ সিত্তাহ গ্রন্থের পরিচয়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সুনানে ইবনে মাজাহ | almodina.com">
            <a:extLst>
              <a:ext uri="{FF2B5EF4-FFF2-40B4-BE49-F238E27FC236}">
                <a16:creationId xmlns:a16="http://schemas.microsoft.com/office/drawing/2014/main" id="{0BC301E8-A81C-4EC2-A71C-E038ABBA5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1" y="1295402"/>
            <a:ext cx="2714625" cy="382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22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514030" y="114590"/>
            <a:ext cx="5354746" cy="1104609"/>
          </a:xfrm>
          <a:prstGeom prst="round2Same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359711" y="3657600"/>
            <a:ext cx="9683465" cy="342392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ছয়টি বিশুদ্ধ হাদিস গ্রন্থ ও এগুলোর সংকলকগণের নামের একটি তালিকা তৈরি কর।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19200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শ্রেণিতে দলীয় কাজ দিয়ে শিক্ষার্থীদের... - Arpara Model Govt Primary  School | Facebook">
            <a:extLst>
              <a:ext uri="{FF2B5EF4-FFF2-40B4-BE49-F238E27FC236}">
                <a16:creationId xmlns:a16="http://schemas.microsoft.com/office/drawing/2014/main" id="{B693A16F-275C-41C0-BA03-CF043FF6C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03" y="1219199"/>
            <a:ext cx="365760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9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696052" y="152400"/>
            <a:ext cx="3294248" cy="1056640"/>
          </a:xfrm>
          <a:prstGeom prst="round2Diag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835" y="2113280"/>
            <a:ext cx="9102527" cy="3487773"/>
          </a:xfrm>
          <a:prstGeom prst="rect">
            <a:avLst/>
          </a:prstGeom>
          <a:noFill/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 শব্দের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হাদিসের ২টি গুরুত্ব বল।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সিহাহ সিত্তাহ কাকে বলে?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সহিহ বুখারি কে সংকলন করেন?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কুরআনের পর সর্বাধিক বিশুদ্ধ গ্রন্থ কোনটি?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71600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83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38166" y="144206"/>
            <a:ext cx="4681300" cy="12273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6624" y="4781550"/>
            <a:ext cx="9504383" cy="205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 শরিয়তের দ্বিতীয় উৎস হিসেবে হাদিসের গুরুত্ব বিশ্লেষণ কর।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71600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গ্রামের আধুনিক টিনশেড(আধা পাকা) বাড়ির ডিজাইন || tin shed house image ||  EhAn Tv دیدئو dideo">
            <a:extLst>
              <a:ext uri="{FF2B5EF4-FFF2-40B4-BE49-F238E27FC236}">
                <a16:creationId xmlns:a16="http://schemas.microsoft.com/office/drawing/2014/main" id="{5C831EAF-A92E-4453-8B23-3D81F4225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1609726"/>
            <a:ext cx="3729037" cy="279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6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0643" y="4762501"/>
            <a:ext cx="10403031" cy="2441333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5200" b="1" spc="50" dirty="0">
                <a:ln w="76200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  <p:pic>
        <p:nvPicPr>
          <p:cNvPr id="5122" name="Picture 2" descr="ইসলামি ভিডিও - Home | Facebook">
            <a:extLst>
              <a:ext uri="{FF2B5EF4-FFF2-40B4-BE49-F238E27FC236}">
                <a16:creationId xmlns:a16="http://schemas.microsoft.com/office/drawing/2014/main" id="{35071EDD-B793-44C8-89BE-3C33407E2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97" y="378067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4567FB-F63C-4891-A63F-2FC168906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39" y="2647809"/>
            <a:ext cx="7240010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1545235" y="322070"/>
            <a:ext cx="7013419" cy="668832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8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84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84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8604" y="3733642"/>
            <a:ext cx="4285679" cy="317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267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" panose="02000000000000000000" pitchFamily="2" charset="0"/>
                <a:cs typeface="Nikosh" panose="02000000000000000000" pitchFamily="2" charset="0"/>
              </a:rPr>
              <a:t>আবু</a:t>
            </a:r>
            <a:r>
              <a:rPr lang="en-US" sz="4267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267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" panose="02000000000000000000" pitchFamily="2" charset="0"/>
                <a:cs typeface="Nikosh" panose="02000000000000000000" pitchFamily="2" charset="0"/>
              </a:rPr>
              <a:t>হানিফ</a:t>
            </a:r>
            <a:r>
              <a:rPr lang="en-US" sz="4267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256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" panose="02000000000000000000" pitchFamily="2" charset="0"/>
                <a:cs typeface="Nikosh" panose="02000000000000000000" pitchFamily="2" charset="0"/>
              </a:rPr>
              <a:t>Abu Hanif</a:t>
            </a:r>
            <a:endParaRPr lang="bn-BD" sz="256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>
              <a:defRPr/>
            </a:pPr>
            <a:r>
              <a:rPr lang="en-US" sz="2133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2133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2133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2133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133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2133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bn-BD" sz="2133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শিক্ষক</a:t>
            </a:r>
          </a:p>
          <a:p>
            <a:pPr algn="ctr">
              <a:defRPr/>
            </a:pPr>
            <a:r>
              <a:rPr lang="en-US" sz="256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256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56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256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256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256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256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256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56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bn-BD" sz="256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উচ্চ বিদ্যালয়</a:t>
            </a:r>
            <a:r>
              <a:rPr lang="en-US" sz="256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  <a:p>
            <a:pPr algn="ctr">
              <a:defRPr/>
            </a:pPr>
            <a:r>
              <a:rPr lang="en-US" sz="2133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EIIN:113559</a:t>
            </a:r>
            <a:endParaRPr lang="bn-BD" sz="256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>
              <a:defRPr/>
            </a:pPr>
            <a:r>
              <a:rPr lang="en-US" sz="2560" b="1" dirty="0" err="1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গোসাইরহাট</a:t>
            </a:r>
            <a:r>
              <a:rPr lang="en-US" sz="2560" b="1" dirty="0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560" b="1" dirty="0" err="1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শরী</a:t>
            </a:r>
            <a:r>
              <a:rPr lang="as-IN" sz="2560" b="1" dirty="0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2560" b="1" dirty="0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2560" b="1" dirty="0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2560" b="1" dirty="0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2560" b="1" dirty="0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bn-BD" sz="2560" b="1" dirty="0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>
              <a:defRPr/>
            </a:pPr>
            <a:r>
              <a:rPr lang="bn-BD" sz="2133" b="1" dirty="0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মোবাইল-</a:t>
            </a:r>
            <a:r>
              <a:rPr lang="en-US" sz="2133" b="1" dirty="0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01736-766486</a:t>
            </a:r>
            <a:r>
              <a:rPr lang="bn-BD" sz="2133" b="1" dirty="0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2133" b="1" dirty="0">
              <a:ln w="11430"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>
              <a:defRPr/>
            </a:pPr>
            <a:r>
              <a:rPr lang="en-US" sz="2133" dirty="0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Email-abuhanif92sh</a:t>
            </a:r>
            <a:r>
              <a:rPr lang="bn-BD" sz="2133" dirty="0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@gmail.com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2C48C6-E9C7-4B00-89F4-446C795CBCC0}"/>
              </a:ext>
            </a:extLst>
          </p:cNvPr>
          <p:cNvGrpSpPr/>
          <p:nvPr/>
        </p:nvGrpSpPr>
        <p:grpSpPr>
          <a:xfrm>
            <a:off x="-152400" y="0"/>
            <a:ext cx="10555288" cy="7315200"/>
            <a:chOff x="-2" y="-1"/>
            <a:chExt cx="9144002" cy="685800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E62DED-CB36-4449-9137-7A0CC9770396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067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12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7207EA-8509-466A-8F25-63DE05797F4A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067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12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33F92C6-35AB-4D05-8948-F961038D2CDA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067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12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FF86149-1372-4505-9D62-030DE17C4FCA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067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12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770ED3C-7E6B-42C4-A8AE-81613CA2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03" y="1245630"/>
            <a:ext cx="2305280" cy="23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9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C5B7F174-966E-4A54-805A-D8F203454BE2}"/>
              </a:ext>
            </a:extLst>
          </p:cNvPr>
          <p:cNvSpPr txBox="1">
            <a:spLocks/>
          </p:cNvSpPr>
          <p:nvPr/>
        </p:nvSpPr>
        <p:spPr>
          <a:xfrm>
            <a:off x="209550" y="406400"/>
            <a:ext cx="9983788" cy="65024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65771" indent="-365771" algn="ctr">
              <a:spcBef>
                <a:spcPct val="20000"/>
              </a:spcBef>
              <a:defRPr/>
            </a:pPr>
            <a:r>
              <a:rPr lang="bn-BD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365771" indent="-365771" algn="ctr" defTabSz="975390">
              <a:spcBef>
                <a:spcPct val="20000"/>
              </a:spcBef>
              <a:defRPr/>
            </a:pPr>
            <a:endParaRPr lang="en-US" sz="4400" b="1" dirty="0">
              <a:ln/>
              <a:latin typeface="NikoshBAN" pitchFamily="2" charset="0"/>
              <a:cs typeface="NikoshBAN" pitchFamily="2" charset="0"/>
            </a:endParaRPr>
          </a:p>
          <a:p>
            <a:pPr marL="365771" indent="-365771" algn="ctr" defTabSz="975390">
              <a:spcBef>
                <a:spcPct val="20000"/>
              </a:spcBef>
              <a:defRPr/>
            </a:pPr>
            <a:endParaRPr lang="en-US" sz="3413" b="1" dirty="0">
              <a:ln/>
              <a:latin typeface="NikoshBAN" pitchFamily="2" charset="0"/>
              <a:cs typeface="NikoshBAN" pitchFamily="2" charset="0"/>
            </a:endParaRPr>
          </a:p>
          <a:p>
            <a:pPr marL="365771" indent="-365771" algn="ctr" defTabSz="975390">
              <a:spcBef>
                <a:spcPct val="20000"/>
              </a:spcBef>
              <a:defRPr/>
            </a:pPr>
            <a:endParaRPr lang="en-US" sz="3413" b="1" dirty="0">
              <a:ln/>
              <a:latin typeface="NikoshBAN" pitchFamily="2" charset="0"/>
              <a:cs typeface="NikoshBAN" pitchFamily="2" charset="0"/>
            </a:endParaRPr>
          </a:p>
          <a:p>
            <a:pPr marL="365771" indent="-365771" algn="ctr" defTabSz="975390">
              <a:spcBef>
                <a:spcPct val="20000"/>
              </a:spcBef>
              <a:defRPr/>
            </a:pPr>
            <a:endParaRPr lang="en-US" sz="3413" b="1" dirty="0">
              <a:ln/>
              <a:latin typeface="NikoshBAN" pitchFamily="2" charset="0"/>
              <a:cs typeface="NikoshBAN" pitchFamily="2" charset="0"/>
            </a:endParaRPr>
          </a:p>
          <a:p>
            <a:pPr marL="365771" indent="-365771" algn="ctr" defTabSz="975390">
              <a:spcBef>
                <a:spcPct val="20000"/>
              </a:spcBef>
              <a:defRPr/>
            </a:pPr>
            <a:endParaRPr lang="en-US" sz="1173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65771" indent="-365771" algn="ctr" defTabSz="975390">
              <a:spcBef>
                <a:spcPct val="20000"/>
              </a:spcBef>
              <a:defRPr/>
            </a:pPr>
            <a:endParaRPr lang="en-US" sz="2987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65771" indent="-365771" algn="ctr" defTabSz="975390">
              <a:spcBef>
                <a:spcPct val="20000"/>
              </a:spcBef>
              <a:defRPr/>
            </a:pPr>
            <a:endParaRPr lang="en-US" sz="2987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7BCF8-D4C3-4804-9164-6974AC516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159480"/>
            <a:ext cx="4500537" cy="5470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305D3B-D924-4C57-84ED-4875E7E29FE2}"/>
              </a:ext>
            </a:extLst>
          </p:cNvPr>
          <p:cNvSpPr/>
          <p:nvPr/>
        </p:nvSpPr>
        <p:spPr>
          <a:xfrm>
            <a:off x="5051412" y="2816174"/>
            <a:ext cx="4800600" cy="16828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2095" tIns="56048" rIns="112095" bIns="5604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4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তৃতীয় অধ্যায়</a:t>
            </a:r>
            <a:endParaRPr lang="en-US" sz="44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১২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আল-হাদিস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)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2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44" y="0"/>
            <a:ext cx="5201444" cy="720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FA63AA-0772-4A33-BAD1-A0D6F6E26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30974" cy="72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3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3" y="228600"/>
            <a:ext cx="9829801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73382" y="-22169"/>
            <a:ext cx="10205863" cy="479552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lIns="101242" tIns="50621" rIns="101242" bIns="50621" numCol="1">
            <a:prstTxWarp prst="textTriangle">
              <a:avLst/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8000" b="1" cap="all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হাদিস শরিফ</a:t>
            </a:r>
            <a:endParaRPr lang="en-US" sz="8000" b="1" cap="all" dirty="0">
              <a:ln>
                <a:solidFill>
                  <a:srgbClr val="FFFF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" y="4773351"/>
            <a:ext cx="9904862" cy="180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901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9444" y="1828800"/>
            <a:ext cx="9194074" cy="41187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9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8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 এর পরিচয় 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 এর গুরুত্ব ব্যাখ্যা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সিহাহ সিত্তাহ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 গ্রন্থগুলোর পরিচয় বর্ণনা করতে পারবে।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1244" y="76200"/>
            <a:ext cx="3010863" cy="1117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58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7144" y="5966085"/>
            <a:ext cx="2819400" cy="10255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6844" y="5943600"/>
            <a:ext cx="2743200" cy="10255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বাণী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25044" y="48021"/>
            <a:ext cx="2971800" cy="10081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endParaRPr lang="en-US" sz="5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9"/>
          <a:stretch/>
        </p:blipFill>
        <p:spPr bwMode="auto">
          <a:xfrm>
            <a:off x="4248944" y="5947873"/>
            <a:ext cx="2247900" cy="92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Yunus\Desktop\Islam-and-Peace_Seminar_PICNA-Minhaj-USA_20120414_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44" y="1294892"/>
            <a:ext cx="7144544" cy="45725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13861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Yunus Azad\Desktop\Mobile pic\IMG_224119104549993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4" y="1447800"/>
            <a:ext cx="8686800" cy="4483510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963" y="6277971"/>
            <a:ext cx="9448800" cy="6562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মহানবি (সাঃ) এর বাণী, কর্ম ও মৌনসম্মতিকে হাদিস বলা হয়।</a:t>
            </a:r>
            <a:endParaRPr lang="en-US" sz="36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25044" y="48021"/>
            <a:ext cx="2971800" cy="10081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endParaRPr lang="en-US" sz="5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42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1188</Words>
  <Application>Microsoft Office PowerPoint</Application>
  <PresentationFormat>Custom</PresentationFormat>
  <Paragraphs>136</Paragraphs>
  <Slides>25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Nikosh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Hanif.sh</dc:creator>
  <cp:lastModifiedBy>Abu Hanif.sh</cp:lastModifiedBy>
  <cp:revision>68</cp:revision>
  <dcterms:modified xsi:type="dcterms:W3CDTF">2021-01-01T00:49:54Z</dcterms:modified>
</cp:coreProperties>
</file>