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BC16-BBA7-4950-B4CD-718F75C9FA06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97C4A-F73B-4F84-A939-8FE85A0A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97C4A-F73B-4F84-A939-8FE85A0A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0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00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62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6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7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CFFD79-A6A0-4388-B2BA-29BDE375363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2E917B-3687-4F0A-97D5-640E929E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5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crdownload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690" y="1548579"/>
            <a:ext cx="10554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2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6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41" y="3897396"/>
            <a:ext cx="8534400" cy="1507067"/>
          </a:xfrm>
        </p:spPr>
        <p:txBody>
          <a:bodyPr>
            <a:normAutofit/>
          </a:bodyPr>
          <a:lstStyle/>
          <a:p>
            <a:r>
              <a:rPr lang="bn-IN" sz="2400" dirty="0" smtClean="0"/>
              <a:t>অর্থোপোডা পর্বের প্রজাপতি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46839" cy="4113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9" y="-1"/>
            <a:ext cx="6163237" cy="4237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8154" y="4466263"/>
            <a:ext cx="477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এনেলিডা পর্বের কেঁচো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0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/>
              <a:t>মলাস্কা পর্বের শামুক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6839" cy="47637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9" y="0"/>
            <a:ext cx="6145161" cy="4763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5114" y="5010032"/>
            <a:ext cx="436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একাইনোডার্মাটা পর্বের তারা মাছ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5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902" y="44627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bn-IN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19" y="2426110"/>
            <a:ext cx="8534400" cy="3615267"/>
          </a:xfrm>
        </p:spPr>
        <p:txBody>
          <a:bodyPr>
            <a:noAutofit/>
          </a:bodyPr>
          <a:lstStyle/>
          <a:p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শ্রেণি বিন্যাস কাকে বলে?</a:t>
            </a:r>
          </a:p>
          <a:p>
            <a:endParaRPr lang="bn-IN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এনিমেলিয়া জগতের শ্রেণি বিন্যাসের পর্ব গুলোর নাম বল।</a:t>
            </a:r>
          </a:p>
          <a:p>
            <a:endParaRPr lang="bn-IN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পরিফেরা পর্বের দুটি সাধারণ বৈশিষ্ট বলো।</a:t>
            </a:r>
          </a:p>
          <a:p>
            <a:endParaRPr lang="bn-IN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নেমাটোডা পর্বের স্বভাব ও বাসস্থান সম্পর্কে যা জানো বলো।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142" y="46102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b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115" y="1762431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৮ , ৯ ও ১০ নং স্লাইডের প্রাণিগুলোর সাধারণ বৈশিষ্ট্য সুন্দর করে খাতায় লিখে নিয়ে আসবে।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2" y="2570042"/>
            <a:ext cx="10811438" cy="1507067"/>
          </a:xfrm>
        </p:spPr>
        <p:txBody>
          <a:bodyPr>
            <a:noAutofit/>
          </a:bodyPr>
          <a:lstStyle/>
          <a:p>
            <a:pPr algn="ctr"/>
            <a:r>
              <a:rPr lang="bn-IN" sz="22000" dirty="0" smtClean="0"/>
              <a:t>ধন্যবাদ</a:t>
            </a:r>
            <a:endParaRPr lang="en-US" sz="22000" dirty="0"/>
          </a:p>
        </p:txBody>
      </p:sp>
    </p:spTree>
    <p:extLst>
      <p:ext uri="{BB962C8B-B14F-4D97-AF65-F5344CB8AC3E}">
        <p14:creationId xmlns:p14="http://schemas.microsoft.com/office/powerpoint/2010/main" val="19997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>
            <a:off x="1887794" y="1032387"/>
            <a:ext cx="7433186" cy="5161935"/>
          </a:xfrm>
          <a:prstGeom prst="bentConnector3">
            <a:avLst/>
          </a:prstGeom>
          <a:ln>
            <a:solidFill>
              <a:schemeClr val="bg1">
                <a:lumMod val="85000"/>
                <a:lumOff val="1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5407" y="1327355"/>
            <a:ext cx="467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 পরিচিতি</a:t>
            </a:r>
          </a:p>
          <a:p>
            <a:endParaRPr lang="bn-IN" sz="2800" dirty="0" smtClean="0">
              <a:solidFill>
                <a:schemeClr val="bg1"/>
              </a:solidFill>
            </a:endParaRPr>
          </a:p>
          <a:p>
            <a:endParaRPr lang="bn-IN" sz="2800" dirty="0" smtClean="0">
              <a:solidFill>
                <a:schemeClr val="bg1"/>
              </a:solidFill>
            </a:endParaRPr>
          </a:p>
          <a:p>
            <a:r>
              <a:rPr lang="bn-IN" sz="2800" dirty="0" smtClean="0">
                <a:solidFill>
                  <a:schemeClr val="bg1"/>
                </a:solidFill>
              </a:rPr>
              <a:t>নামঃ জান্নাত আরা তামান্না</a:t>
            </a:r>
          </a:p>
          <a:p>
            <a:r>
              <a:rPr lang="bn-IN" sz="2800" dirty="0" smtClean="0">
                <a:solidFill>
                  <a:schemeClr val="bg1"/>
                </a:solidFill>
              </a:rPr>
              <a:t>পদবীঃ সহকারি শিক্ষক, কৃষি শিক্ষা,</a:t>
            </a:r>
          </a:p>
          <a:p>
            <a:r>
              <a:rPr lang="bn-IN" sz="2800" dirty="0" smtClean="0">
                <a:solidFill>
                  <a:schemeClr val="bg1"/>
                </a:solidFill>
              </a:rPr>
              <a:t>কানাইয়া দারুস সুন্নাহ দাখিল মাদরাসা।</a:t>
            </a:r>
          </a:p>
          <a:p>
            <a:r>
              <a:rPr lang="bn-IN" sz="2800" dirty="0" smtClean="0">
                <a:solidFill>
                  <a:schemeClr val="bg1"/>
                </a:solidFill>
              </a:rPr>
              <a:t>গাজীপুর সদর, গাজীপুর।</a:t>
            </a:r>
            <a:endParaRPr lang="bn-IN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8916" y="1268362"/>
            <a:ext cx="53979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i="1" u="sng" dirty="0" smtClean="0">
                <a:solidFill>
                  <a:schemeClr val="bg1"/>
                </a:solidFill>
              </a:rPr>
              <a:t>পাঠ পরিচিতি</a:t>
            </a:r>
          </a:p>
          <a:p>
            <a:endParaRPr lang="bn-IN" sz="2800" dirty="0" smtClean="0">
              <a:solidFill>
                <a:schemeClr val="bg1"/>
              </a:solidFill>
            </a:endParaRPr>
          </a:p>
          <a:p>
            <a:endParaRPr lang="bn-IN" sz="2800" dirty="0" smtClean="0">
              <a:solidFill>
                <a:schemeClr val="bg1"/>
              </a:solidFill>
            </a:endParaRPr>
          </a:p>
          <a:p>
            <a:r>
              <a:rPr lang="bn-IN" sz="2800" dirty="0" smtClean="0">
                <a:solidFill>
                  <a:schemeClr val="bg1"/>
                </a:solidFill>
              </a:rPr>
              <a:t>	সাধারণ বিজ্ঞান </a:t>
            </a:r>
          </a:p>
          <a:p>
            <a:endParaRPr lang="bn-IN" sz="2800" dirty="0" smtClean="0">
              <a:solidFill>
                <a:schemeClr val="bg1"/>
              </a:solidFill>
            </a:endParaRPr>
          </a:p>
          <a:p>
            <a:endParaRPr lang="bn-IN" sz="2800" dirty="0" smtClean="0">
              <a:solidFill>
                <a:schemeClr val="bg1"/>
              </a:solidFill>
            </a:endParaRPr>
          </a:p>
          <a:p>
            <a:r>
              <a:rPr lang="bn-IN" sz="2800" dirty="0" smtClean="0">
                <a:solidFill>
                  <a:schemeClr val="bg1"/>
                </a:solidFill>
              </a:rPr>
              <a:t>	৮ম শ্রেণি</a:t>
            </a:r>
            <a:endParaRPr lang="b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892"/>
          </a:xfrm>
        </p:spPr>
      </p:pic>
    </p:spTree>
    <p:extLst>
      <p:ext uri="{BB962C8B-B14F-4D97-AF65-F5344CB8AC3E}">
        <p14:creationId xmlns:p14="http://schemas.microsoft.com/office/powerpoint/2010/main" val="12794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4" y="58994"/>
            <a:ext cx="9860885" cy="6799006"/>
          </a:xfrm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অধ্যায়-০১</a:t>
            </a:r>
            <a:br>
              <a:rPr lang="bn-IN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প্রাণি জগতের শ্রেণিবিন্যাস</a:t>
            </a:r>
            <a:r>
              <a:rPr lang="b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পাঠ-০১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 প্রাণি জগতের শ্রেণিবিন্যাস)</a:t>
            </a:r>
            <a: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sz="32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IN" sz="32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 ০২-০৫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 অমেরুদন্ডি প্রাণির শ্রেণিবিন্যাস)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64" y="372531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bn-IN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864" y="2271253"/>
            <a:ext cx="9011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প্রাণি জগতের শ্রেণী বিন্যাস করতে পারবো।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অমেরুদন্ডী প্রাণির শ্রেণি বিন্যাস করতে পারবো।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অমেরুদন্ডী প্রাণির স্বভাব ও বাসস্থান এবং সাধারণ বৈশিষ্ট্য সম্পর্কে ব্যাখা প্রদান করতে পারবো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24" y="494071"/>
            <a:ext cx="10819531" cy="5420032"/>
          </a:xfrm>
        </p:spPr>
        <p:txBody>
          <a:bodyPr>
            <a:noAutofit/>
          </a:bodyPr>
          <a:lstStyle/>
          <a:p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শ্রেণি বিন্যাসঃ বিশাল এই প্রাণি জগত সম্পর্কে জানা অত্যন্ত কষ্টসাধ্য।</a:t>
            </a:r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সহজে সুশৃঙ্খল</a:t>
            </a:r>
            <a:r>
              <a:rPr lang="bn-I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ভাবে, বিশাল প্রাণি জগতকে জানার জন্য এর বিন্যস্তকরণ প্রয়োজন, আর বিন্যস্ত করার পদ্ধতিকে শ্রেণি বিন্যাস করে। যেমনঃ মানুষ ,  কুনো ব্যাঙ, গরু , ছাগল ইত্যাদি।</a:t>
            </a:r>
          </a:p>
          <a:p>
            <a:endParaRPr lang="bn-IN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বৈজ্ঞানিক নামঃ একটি জীবের বৈজ্ঞানিক নাম ২ অংশ বা পদ বিশিষ্ট হয়। এই নাম করণকে দ্বিপদ বা বৈজ্ঞানিক নামকরণ বলে।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bn-IN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যেমনঃ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Homo Sapiens </a:t>
            </a:r>
            <a:endParaRPr lang="bn-IN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223" y="-74885"/>
            <a:ext cx="8534400" cy="1071730"/>
          </a:xfrm>
        </p:spPr>
        <p:txBody>
          <a:bodyPr>
            <a:normAutofit/>
          </a:bodyPr>
          <a:lstStyle/>
          <a:p>
            <a:pPr algn="ctr"/>
            <a:r>
              <a:rPr lang="bn-IN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এনিমেলিয়া জগতের শ্রেণি বিন্যাস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6560" y="1043077"/>
            <a:ext cx="1696065" cy="485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66560" y="1678737"/>
            <a:ext cx="1696065" cy="471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66560" y="2299264"/>
            <a:ext cx="1696065" cy="47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66559" y="4201640"/>
            <a:ext cx="1696065" cy="540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73941" y="2906833"/>
            <a:ext cx="1696065" cy="486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66559" y="3508204"/>
            <a:ext cx="1696065" cy="52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66559" y="5574266"/>
            <a:ext cx="1954160" cy="513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92382" y="6205492"/>
            <a:ext cx="1696065" cy="568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59183" y="4882428"/>
            <a:ext cx="1703441" cy="50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799" y="1214262"/>
            <a:ext cx="154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পরিফেরা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6283" y="1785604"/>
            <a:ext cx="175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নিডারিয়া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1" y="2430718"/>
            <a:ext cx="19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প্লাটিহেলমিনথেস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918027" y="3033072"/>
            <a:ext cx="134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নেমাটোডা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57446" y="3610652"/>
            <a:ext cx="187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এনেলিডা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1436" y="4345021"/>
            <a:ext cx="176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আর্থোপোডা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68106" y="5003632"/>
            <a:ext cx="108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মালাস্কা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92382" y="5746179"/>
            <a:ext cx="202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একাইনোডারমাটা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78786" y="6323267"/>
            <a:ext cx="23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কর্ডাটা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2094998" y="665574"/>
            <a:ext cx="109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/>
                </a:solidFill>
              </a:rPr>
              <a:t>পর্ব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634730" y="6348973"/>
            <a:ext cx="1091381" cy="284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56904" y="3828830"/>
            <a:ext cx="297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 পর্ব</a:t>
            </a:r>
            <a:endParaRPr lang="en-US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02135" y="4345021"/>
            <a:ext cx="1921336" cy="639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202135" y="5170587"/>
            <a:ext cx="1921336" cy="691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202135" y="5970731"/>
            <a:ext cx="1921336" cy="659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82355" y="4557072"/>
            <a:ext cx="146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ইউরোকর্ডাটা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02135" y="5372964"/>
            <a:ext cx="214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সেফালোকর্ডাটা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51707" y="6205492"/>
            <a:ext cx="17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ভার্টিবাটা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7454038" y="5970732"/>
            <a:ext cx="1145532" cy="53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8656737" y="1759647"/>
            <a:ext cx="2072891" cy="567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700937" y="5490673"/>
            <a:ext cx="1997251" cy="58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8669499" y="1044094"/>
            <a:ext cx="2060129" cy="607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704887" y="4686996"/>
            <a:ext cx="2024741" cy="595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633173" y="2515021"/>
            <a:ext cx="2096456" cy="602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678274" y="3979492"/>
            <a:ext cx="2051354" cy="577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669499" y="3267326"/>
            <a:ext cx="2103742" cy="517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flipH="1">
            <a:off x="8865183" y="1226286"/>
            <a:ext cx="173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সাইক্লোস্টোমাটা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981768" y="1870934"/>
            <a:ext cx="161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কনড্রিকথিস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054534" y="2637317"/>
            <a:ext cx="167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ওসটিকথিস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170308" y="3362552"/>
            <a:ext cx="154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উ</a:t>
            </a:r>
            <a:r>
              <a:rPr lang="bn-IN" dirty="0" smtClean="0"/>
              <a:t>ভচর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212831" y="4106841"/>
            <a:ext cx="115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সরীসৃপ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054534" y="4799736"/>
            <a:ext cx="227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পক্ষীকূল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142160" y="5601399"/>
            <a:ext cx="145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স্তন্যপায়ী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9" y="-44246"/>
            <a:ext cx="5968181" cy="44248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223819" cy="4380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836172" y="4542504"/>
            <a:ext cx="25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নিডারিয়া পর্ব ( হাইড্রা)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6142" y="4542504"/>
            <a:ext cx="573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পরিফেরা পর্ব ( স্পঞ্জজিলা)</a:t>
            </a:r>
            <a:br>
              <a:rPr lang="bn-I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705667"/>
            <a:ext cx="4454013" cy="1507067"/>
          </a:xfrm>
        </p:spPr>
        <p:txBody>
          <a:bodyPr>
            <a:normAutofit/>
          </a:bodyPr>
          <a:lstStyle/>
          <a:p>
            <a:r>
              <a:rPr lang="bn-IN" sz="2800" dirty="0" smtClean="0"/>
              <a:t>নেমাটোডা পর্বের গোল কৃমি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122820" cy="3937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20" y="-1"/>
            <a:ext cx="5069180" cy="3937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6427" y="4274533"/>
            <a:ext cx="513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প্লাটিহেলমিনথেস পর্বের ফিতা কৃমি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1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238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 অধ্যায়-০১  প্রাণি জগতের শ্রেণিবিন্যাস  পাঠ-০১  ( প্রাণি জগতের শ্রেণিবিন্যাস)   পাঠঃ ০২-০৫  ( অমেরুদন্ডি প্রাণির শ্রেণিবিন্যাস)</vt:lpstr>
      <vt:lpstr>শিখনফল</vt:lpstr>
      <vt:lpstr>PowerPoint Presentation</vt:lpstr>
      <vt:lpstr>এনিমেলিয়া জগতের শ্রেণি বিন্যাস</vt:lpstr>
      <vt:lpstr>PowerPoint Presentation</vt:lpstr>
      <vt:lpstr>নেমাটোডা পর্বের গোল কৃমি</vt:lpstr>
      <vt:lpstr>অর্থোপোডা পর্বের প্রজাপতি</vt:lpstr>
      <vt:lpstr>মলাস্কা পর্বের শামুক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10</cp:revision>
  <dcterms:created xsi:type="dcterms:W3CDTF">2021-01-01T13:53:21Z</dcterms:created>
  <dcterms:modified xsi:type="dcterms:W3CDTF">2021-01-01T15:17:49Z</dcterms:modified>
</cp:coreProperties>
</file>