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10"/>
  </p:notesMasterIdLst>
  <p:sldIdLst>
    <p:sldId id="256" r:id="rId2"/>
    <p:sldId id="260" r:id="rId3"/>
    <p:sldId id="259" r:id="rId4"/>
    <p:sldId id="261" r:id="rId5"/>
    <p:sldId id="258" r:id="rId6"/>
    <p:sldId id="262" r:id="rId7"/>
    <p:sldId id="263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783C0-05BF-436C-A197-10572E08DF90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466C4-C394-4946-AB04-92EC1BD07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5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432-C49C-4899-BB66-F120D7FE40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0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0887-EECE-4B78-AF49-781FE1B41302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F50E342-BF51-4262-B85D-098ECD3A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0887-EECE-4B78-AF49-781FE1B41302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50E342-BF51-4262-B85D-098ECD3A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0887-EECE-4B78-AF49-781FE1B41302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50E342-BF51-4262-B85D-098ECD3A337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09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0887-EECE-4B78-AF49-781FE1B41302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50E342-BF51-4262-B85D-098ECD3A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3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0887-EECE-4B78-AF49-781FE1B41302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50E342-BF51-4262-B85D-098ECD3A337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8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0887-EECE-4B78-AF49-781FE1B41302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50E342-BF51-4262-B85D-098ECD3A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0887-EECE-4B78-AF49-781FE1B41302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E342-BF51-4262-B85D-098ECD3A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0887-EECE-4B78-AF49-781FE1B41302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E342-BF51-4262-B85D-098ECD3A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0887-EECE-4B78-AF49-781FE1B41302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E342-BF51-4262-B85D-098ECD3A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0887-EECE-4B78-AF49-781FE1B41302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50E342-BF51-4262-B85D-098ECD3A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0887-EECE-4B78-AF49-781FE1B41302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F50E342-BF51-4262-B85D-098ECD3A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0887-EECE-4B78-AF49-781FE1B41302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F50E342-BF51-4262-B85D-098ECD3A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6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0887-EECE-4B78-AF49-781FE1B41302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E342-BF51-4262-B85D-098ECD3A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0887-EECE-4B78-AF49-781FE1B41302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E342-BF51-4262-B85D-098ECD3A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0887-EECE-4B78-AF49-781FE1B41302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E342-BF51-4262-B85D-098ECD3A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0887-EECE-4B78-AF49-781FE1B41302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50E342-BF51-4262-B85D-098ECD3A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7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E0887-EECE-4B78-AF49-781FE1B41302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F50E342-BF51-4262-B85D-098ECD3A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4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05" y="518845"/>
            <a:ext cx="7592100" cy="6086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82" y="4475747"/>
            <a:ext cx="2597504" cy="1448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370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496" y="339387"/>
            <a:ext cx="4237087" cy="927618"/>
          </a:xfrm>
          <a:prstGeom prst="ellipse">
            <a:avLst/>
          </a:prstGeom>
          <a:ln w="63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83289" y="1731661"/>
            <a:ext cx="6759852" cy="42165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wkÿK</a:t>
            </a:r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cwiwPwZ</a:t>
            </a:r>
            <a:endParaRPr lang="en-US" sz="8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ট্রেড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ইন্সট্রাক্টর</a:t>
            </a:r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</a:endParaRPr>
          </a:p>
          <a:p>
            <a:pPr algn="ctr"/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(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জেনারেল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ইলেকট্রিক্যাল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ওয়ার্কস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)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ফুলকোট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নবোদয়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কারিগরি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উচ্চ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বিদ্যালয়</a:t>
            </a:r>
            <a:endParaRPr lang="en-US" sz="2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2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শাজাহানপুর,বগুড়া</a:t>
            </a:r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।</a:t>
            </a:r>
          </a:p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01716727788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00" y="4360700"/>
            <a:ext cx="4519889" cy="64633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127000"/>
          </a:effectLst>
          <a:scene3d>
            <a:camera prst="isometricOffAxis1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মোঃ</a:t>
            </a:r>
            <a:r>
              <a:rPr lang="en-US" sz="3600" dirty="0" smtClean="0"/>
              <a:t> </a:t>
            </a:r>
            <a:r>
              <a:rPr lang="en-US" sz="3600" dirty="0" err="1" smtClean="0"/>
              <a:t>আতিকুর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রহমান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700" r="61067" b="-18337"/>
          <a:stretch/>
        </p:blipFill>
        <p:spPr>
          <a:xfrm rot="10800000" flipH="1">
            <a:off x="794057" y="803196"/>
            <a:ext cx="2600963" cy="6560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844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93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716" y="304463"/>
            <a:ext cx="5383693" cy="94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161" y="1662624"/>
            <a:ext cx="8412120" cy="720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501" y="2250297"/>
            <a:ext cx="8412122" cy="9787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9159" y="3268059"/>
            <a:ext cx="1665936" cy="54485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পাঠ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0149" y="3265863"/>
            <a:ext cx="6511132" cy="54704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99159" y="4076966"/>
            <a:ext cx="1665936" cy="54485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অধ্যায়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0149" y="4074770"/>
            <a:ext cx="6511132" cy="54704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799159" y="4885873"/>
            <a:ext cx="1665936" cy="54485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সময়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00149" y="4883677"/>
            <a:ext cx="6511132" cy="54704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799159" y="5694780"/>
            <a:ext cx="1665936" cy="54485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তারিখ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00149" y="5692584"/>
            <a:ext cx="6511132" cy="54704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48726" y="3389843"/>
            <a:ext cx="454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বৈদ্যুতিক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পরিমাপ</a:t>
            </a:r>
            <a:r>
              <a:rPr lang="en-US" sz="2000" dirty="0" smtClean="0"/>
              <a:t> ও </a:t>
            </a:r>
            <a:r>
              <a:rPr lang="en-US" sz="2000" dirty="0" err="1" smtClean="0"/>
              <a:t>পরিমাপক</a:t>
            </a:r>
            <a:r>
              <a:rPr lang="en-US" sz="2000" dirty="0" smtClean="0"/>
              <a:t> </a:t>
            </a:r>
            <a:r>
              <a:rPr lang="en-US" sz="2000" dirty="0" err="1" smtClean="0"/>
              <a:t>যন্ত্র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427621" y="4139564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১৫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25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3958388" y="336882"/>
            <a:ext cx="4319338" cy="770021"/>
          </a:xfrm>
          <a:prstGeom prst="cloud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শিখনফল</a:t>
            </a:r>
            <a:endParaRPr lang="en-US" sz="2400" dirty="0"/>
          </a:p>
        </p:txBody>
      </p:sp>
      <p:sp>
        <p:nvSpPr>
          <p:cNvPr id="2" name="Hexagon 1"/>
          <p:cNvSpPr/>
          <p:nvPr/>
        </p:nvSpPr>
        <p:spPr>
          <a:xfrm>
            <a:off x="2093495" y="2093495"/>
            <a:ext cx="1034716" cy="818147"/>
          </a:xfrm>
          <a:prstGeom prst="hexagon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০১</a:t>
            </a:r>
            <a:endParaRPr lang="en-US" sz="2800" dirty="0"/>
          </a:p>
        </p:txBody>
      </p:sp>
      <p:sp>
        <p:nvSpPr>
          <p:cNvPr id="3" name="Flowchart: Manual Input 2"/>
          <p:cNvSpPr/>
          <p:nvPr/>
        </p:nvSpPr>
        <p:spPr>
          <a:xfrm>
            <a:off x="3090079" y="1961147"/>
            <a:ext cx="7206916" cy="866274"/>
          </a:xfrm>
          <a:prstGeom prst="flowChartManualInpu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7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অ্যামিটারের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সংযোগ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endParaRPr lang="en-US" sz="2800" dirty="0"/>
          </a:p>
        </p:txBody>
      </p:sp>
      <p:sp>
        <p:nvSpPr>
          <p:cNvPr id="8" name="Hexagon 7"/>
          <p:cNvSpPr/>
          <p:nvPr/>
        </p:nvSpPr>
        <p:spPr>
          <a:xfrm>
            <a:off x="2093495" y="3368844"/>
            <a:ext cx="1034716" cy="818147"/>
          </a:xfrm>
          <a:prstGeom prst="hexagon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০১</a:t>
            </a:r>
            <a:endParaRPr lang="en-US" sz="2800" dirty="0"/>
          </a:p>
        </p:txBody>
      </p:sp>
      <p:sp>
        <p:nvSpPr>
          <p:cNvPr id="9" name="Flowchart: Manual Input 8"/>
          <p:cNvSpPr/>
          <p:nvPr/>
        </p:nvSpPr>
        <p:spPr>
          <a:xfrm>
            <a:off x="3090079" y="3236496"/>
            <a:ext cx="7206916" cy="866274"/>
          </a:xfrm>
          <a:prstGeom prst="flowChartManualInp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অ্যামিটারের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রিডিং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38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77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21040" y="597877"/>
            <a:ext cx="548640" cy="99880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60652" y="562708"/>
            <a:ext cx="4860388" cy="99880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অ্যামিটার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982351" y="562708"/>
            <a:ext cx="492368" cy="99880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7767" y="1819915"/>
            <a:ext cx="7362092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000" b="1" dirty="0"/>
              <a:t>অ্যামিটার</a:t>
            </a:r>
            <a:r>
              <a:rPr lang="as-IN" sz="2000" dirty="0"/>
              <a:t> </a:t>
            </a:r>
            <a:r>
              <a:rPr lang="as-IN" sz="2400" dirty="0"/>
              <a:t>একটি বৈদ্যুতিক যন্ত্র। এর সাহায্যে বর্তনীর তড়িৎ প্রবাহ সরাসরি অ্যাম্পিয়ার এককে পরিমাপ করা যায়। অ্যামিটার বর্তনীর সাথে শ্রেণি </a:t>
            </a:r>
            <a:r>
              <a:rPr lang="as-IN" sz="2400" dirty="0" smtClean="0"/>
              <a:t>সং</a:t>
            </a:r>
            <a:r>
              <a:rPr lang="en-US" sz="2000" dirty="0" err="1" smtClean="0"/>
              <a:t>যোগ</a:t>
            </a:r>
            <a:r>
              <a:rPr lang="as-IN" sz="2400" dirty="0" smtClean="0"/>
              <a:t> </a:t>
            </a:r>
            <a:r>
              <a:rPr lang="as-IN" sz="2400" dirty="0"/>
              <a:t>যুক্ত থাকে। এই যন্ত্রে একটি </a:t>
            </a:r>
            <a:r>
              <a:rPr lang="as-IN" sz="2400" dirty="0" smtClean="0"/>
              <a:t>গ্যালভা</a:t>
            </a:r>
            <a:r>
              <a:rPr lang="en-US" sz="2000" dirty="0" err="1" smtClean="0"/>
              <a:t>নো</a:t>
            </a:r>
            <a:r>
              <a:rPr lang="as-IN" sz="2400" dirty="0" smtClean="0"/>
              <a:t>মিটার </a:t>
            </a:r>
            <a:r>
              <a:rPr lang="as-IN" sz="2400" dirty="0"/>
              <a:t>থাকে। </a:t>
            </a:r>
            <a:r>
              <a:rPr lang="as-IN" sz="2400" dirty="0" smtClean="0"/>
              <a:t>গ্যালভানামিটার </a:t>
            </a:r>
            <a:r>
              <a:rPr lang="as-IN" sz="2400" dirty="0"/>
              <a:t>হচ্ছে সেই যন্ত্র যার সাহায্যে বর্তনীতে তড়িৎ প্রবাহের অস্তিত্ব ও পরিমাণ নির্ণয় করা যায়। এই </a:t>
            </a:r>
            <a:r>
              <a:rPr lang="as-IN" sz="2400" dirty="0" smtClean="0"/>
              <a:t>গ্যালভা</a:t>
            </a:r>
            <a:r>
              <a:rPr lang="en-US" sz="2000" dirty="0" err="1" smtClean="0"/>
              <a:t>নো</a:t>
            </a:r>
            <a:r>
              <a:rPr lang="as-IN" sz="2400" dirty="0" smtClean="0"/>
              <a:t>মিটারে </a:t>
            </a:r>
            <a:r>
              <a:rPr lang="as-IN" sz="2400" dirty="0"/>
              <a:t>বিক্ষেপ নির্ণয়ের জন্য একটি সূচক বা কাটা </a:t>
            </a:r>
            <a:r>
              <a:rPr lang="as-IN" sz="2400" dirty="0" smtClean="0"/>
              <a:t>লাগা</a:t>
            </a:r>
            <a:r>
              <a:rPr lang="en-US" sz="2400" dirty="0" err="1" smtClean="0"/>
              <a:t>নো</a:t>
            </a:r>
            <a:r>
              <a:rPr lang="as-IN" sz="2400" dirty="0" smtClean="0"/>
              <a:t> </a:t>
            </a:r>
            <a:r>
              <a:rPr lang="as-IN" sz="2400" dirty="0"/>
              <a:t>থাকে। সূচকটি অ্যাম্পিয়ার, মিলিঅ্যাম্পিয়ার বা মাইক্রোঅ্যাম্পিয়ার এককে দাগকাটা একটি স্কেলের উপর ঘুরতে পারে। বিদ্যুৎ কোষের </a:t>
            </a:r>
            <a:r>
              <a:rPr lang="as-IN" sz="2400" dirty="0" smtClean="0"/>
              <a:t>ম</a:t>
            </a:r>
            <a:r>
              <a:rPr lang="en-US" sz="2400" dirty="0" err="1" smtClean="0"/>
              <a:t>তো</a:t>
            </a:r>
            <a:r>
              <a:rPr lang="as-IN" sz="2400" dirty="0" smtClean="0"/>
              <a:t> </a:t>
            </a:r>
            <a:r>
              <a:rPr lang="as-IN" sz="2400" dirty="0"/>
              <a:t>অ্যামিটারেও দুটি </a:t>
            </a:r>
            <a:r>
              <a:rPr lang="as-IN" sz="2400" dirty="0" smtClean="0"/>
              <a:t>সংযা</a:t>
            </a:r>
            <a:r>
              <a:rPr lang="en-US" sz="2400" dirty="0" smtClean="0"/>
              <a:t>গ</a:t>
            </a:r>
            <a:r>
              <a:rPr lang="as-IN" sz="2400" dirty="0" smtClean="0"/>
              <a:t> </a:t>
            </a:r>
            <a:r>
              <a:rPr lang="as-IN" sz="2400" dirty="0"/>
              <a:t>প্রান্ত থাকে, একটি ধনাত্মক ও একটি ঋণাত্মক প্রান্ত। সাধারণত ধনাত্মক প্রান্ত লাল এবং ঋণাত্মক প্রান্ত </a:t>
            </a:r>
            <a:r>
              <a:rPr lang="as-IN" sz="2400" dirty="0" smtClean="0"/>
              <a:t>কা</a:t>
            </a:r>
            <a:r>
              <a:rPr lang="en-US" sz="2400" dirty="0" err="1" smtClean="0"/>
              <a:t>লো</a:t>
            </a:r>
            <a:r>
              <a:rPr lang="as-IN" sz="2400" dirty="0" smtClean="0"/>
              <a:t> </a:t>
            </a:r>
            <a:r>
              <a:rPr lang="as-IN" sz="2400" dirty="0"/>
              <a:t>রঙের হয়।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1985651"/>
            <a:ext cx="3692769" cy="43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54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3681663" y="228600"/>
            <a:ext cx="4559968" cy="902369"/>
          </a:xfrm>
          <a:prstGeom prst="triangle">
            <a:avLst>
              <a:gd name="adj" fmla="val 82058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641432" y="1010653"/>
            <a:ext cx="24063" cy="36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>
            <a:off x="3814011" y="279674"/>
            <a:ext cx="4559968" cy="902369"/>
          </a:xfrm>
          <a:prstGeom prst="triangle">
            <a:avLst>
              <a:gd name="adj" fmla="val 82058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0780" y="730859"/>
            <a:ext cx="249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কারেন্ট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617785" y="1955410"/>
            <a:ext cx="7526215" cy="2246769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Nirmala UI" panose="020B0502040204020203" pitchFamily="34" charset="0"/>
                <a:ea typeface="Times New Roman" panose="02020603050405020304" pitchFamily="18" charset="0"/>
              </a:rPr>
              <a:t>কারেন্ট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(Current)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পরিবাহীর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মধ্যকার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ইলেকট্রন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সমূহ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নির্দিষ্ট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দিকে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প্রবাহিত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হওয়ার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হারকে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কারেন্ট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বলে</a:t>
            </a:r>
            <a:r>
              <a:rPr lang="en-US" sz="2800" dirty="0"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অর্থা</a:t>
            </a:r>
            <a:r>
              <a:rPr lang="en-US" sz="2800" dirty="0">
                <a:latin typeface="Nirmala UI" panose="020B0502040204020203" pitchFamily="34" charset="0"/>
                <a:ea typeface="Times New Roman" panose="02020603050405020304" pitchFamily="18" charset="0"/>
              </a:rPr>
              <a:t>ৎ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পরিবাহীর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মধ্যে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ইলেকট্রনের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প্রবাহই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ইলেকট্রিক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কারেন্ট</a:t>
            </a:r>
            <a:r>
              <a:rPr lang="en-US" sz="2800" dirty="0"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কারেন্টের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প্রতীক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চিহ্ন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Nirmala UI" panose="020B0502040204020203" pitchFamily="34" charset="0"/>
                <a:ea typeface="Times New Roman" panose="02020603050405020304" pitchFamily="18" charset="0"/>
              </a:rPr>
              <a:t>একক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Ampere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338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6641432" y="1010653"/>
            <a:ext cx="24063" cy="36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Manual Input 7"/>
          <p:cNvSpPr/>
          <p:nvPr/>
        </p:nvSpPr>
        <p:spPr>
          <a:xfrm>
            <a:off x="8440614" y="343359"/>
            <a:ext cx="886265" cy="928467"/>
          </a:xfrm>
          <a:prstGeom prst="flowChartManualInpu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25817" y="548640"/>
            <a:ext cx="3889714" cy="695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অ্যামিটারের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সংযোগ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" name="Flowchart: Manual Input 8"/>
          <p:cNvSpPr/>
          <p:nvPr/>
        </p:nvSpPr>
        <p:spPr>
          <a:xfrm flipH="1">
            <a:off x="2890913" y="315225"/>
            <a:ext cx="984738" cy="928467"/>
          </a:xfrm>
          <a:prstGeom prst="flowChartManualInpu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Flowchart: Manual Input 13"/>
          <p:cNvSpPr/>
          <p:nvPr/>
        </p:nvSpPr>
        <p:spPr>
          <a:xfrm flipH="1">
            <a:off x="3115996" y="315225"/>
            <a:ext cx="984738" cy="928467"/>
          </a:xfrm>
          <a:prstGeom prst="flowChartManualInpu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Flowchart: Manual Input 14"/>
          <p:cNvSpPr/>
          <p:nvPr/>
        </p:nvSpPr>
        <p:spPr>
          <a:xfrm>
            <a:off x="8665697" y="323556"/>
            <a:ext cx="886265" cy="928467"/>
          </a:xfrm>
          <a:prstGeom prst="flowChartManualInpu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73" y="1779186"/>
            <a:ext cx="8734927" cy="44291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8931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-2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45167"/>
            <a:ext cx="10286999" cy="6109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humhumtre-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624724" y="1519738"/>
            <a:ext cx="838364" cy="637674"/>
          </a:xfrm>
          <a:prstGeom prst="rect">
            <a:avLst/>
          </a:prstGeom>
        </p:spPr>
      </p:pic>
      <p:pic>
        <p:nvPicPr>
          <p:cNvPr id="5" name="Picture 4" descr="humhumtre-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55041" y="1914788"/>
            <a:ext cx="1189969" cy="905111"/>
          </a:xfrm>
          <a:prstGeom prst="rect">
            <a:avLst/>
          </a:prstGeom>
        </p:spPr>
      </p:pic>
      <p:pic>
        <p:nvPicPr>
          <p:cNvPr id="6" name="Picture 5" descr="humhumtre-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61546" y="2538478"/>
            <a:ext cx="1501108" cy="1141768"/>
          </a:xfrm>
          <a:prstGeom prst="rect">
            <a:avLst/>
          </a:prstGeom>
        </p:spPr>
      </p:pic>
      <p:pic>
        <p:nvPicPr>
          <p:cNvPr id="8" name="Picture 7" descr="humhumtre-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45308" y="4427620"/>
            <a:ext cx="1022579" cy="777791"/>
          </a:xfrm>
          <a:prstGeom prst="rect">
            <a:avLst/>
          </a:prstGeom>
        </p:spPr>
      </p:pic>
      <p:pic>
        <p:nvPicPr>
          <p:cNvPr id="9" name="Picture 8" descr="humhumtre-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59578" y="3685772"/>
            <a:ext cx="1165145" cy="886229"/>
          </a:xfrm>
          <a:prstGeom prst="rect">
            <a:avLst/>
          </a:prstGeom>
        </p:spPr>
      </p:pic>
      <p:pic>
        <p:nvPicPr>
          <p:cNvPr id="14" name="Picture 13" descr="74e7e1f22b7d9308ab8aecb4dd43d63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1"/>
            <a:ext cx="4648200" cy="1762125"/>
          </a:xfrm>
          <a:prstGeom prst="rect">
            <a:avLst/>
          </a:prstGeom>
        </p:spPr>
      </p:pic>
      <p:pic>
        <p:nvPicPr>
          <p:cNvPr id="10" name="Picture 9" descr="humhumtre-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96498" y="831472"/>
            <a:ext cx="904877" cy="688265"/>
          </a:xfrm>
          <a:prstGeom prst="rect">
            <a:avLst/>
          </a:prstGeom>
        </p:spPr>
      </p:pic>
      <p:pic>
        <p:nvPicPr>
          <p:cNvPr id="11" name="Picture 10" descr="humhumtre-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95283" y="4963566"/>
            <a:ext cx="934703" cy="710951"/>
          </a:xfrm>
          <a:prstGeom prst="rect">
            <a:avLst/>
          </a:prstGeom>
        </p:spPr>
      </p:pic>
      <p:pic>
        <p:nvPicPr>
          <p:cNvPr id="12" name="Picture 11" descr="humhumtre-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70844" y="2935974"/>
            <a:ext cx="1998315" cy="15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1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289</TotalTime>
  <Words>197</Words>
  <Application>Microsoft Office PowerPoint</Application>
  <PresentationFormat>Widescreen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 Gothic</vt:lpstr>
      <vt:lpstr>Nirmala UI</vt:lpstr>
      <vt:lpstr>SutonnyMJ</vt:lpstr>
      <vt:lpstr>Times New Roman</vt:lpstr>
      <vt:lpstr>Vrinda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</dc:creator>
  <cp:lastModifiedBy>r</cp:lastModifiedBy>
  <cp:revision>25</cp:revision>
  <dcterms:created xsi:type="dcterms:W3CDTF">2020-10-09T05:48:59Z</dcterms:created>
  <dcterms:modified xsi:type="dcterms:W3CDTF">2021-01-01T11:51:43Z</dcterms:modified>
</cp:coreProperties>
</file>