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399" r:id="rId2"/>
    <p:sldId id="268" r:id="rId3"/>
    <p:sldId id="267" r:id="rId4"/>
    <p:sldId id="258" r:id="rId5"/>
    <p:sldId id="446" r:id="rId6"/>
    <p:sldId id="337" r:id="rId7"/>
    <p:sldId id="279" r:id="rId8"/>
    <p:sldId id="280" r:id="rId9"/>
    <p:sldId id="448" r:id="rId10"/>
    <p:sldId id="418" r:id="rId11"/>
    <p:sldId id="380" r:id="rId12"/>
    <p:sldId id="429" r:id="rId13"/>
    <p:sldId id="430" r:id="rId14"/>
    <p:sldId id="431" r:id="rId15"/>
    <p:sldId id="432" r:id="rId16"/>
    <p:sldId id="433" r:id="rId17"/>
    <p:sldId id="434" r:id="rId18"/>
    <p:sldId id="435" r:id="rId19"/>
    <p:sldId id="312" r:id="rId20"/>
    <p:sldId id="441" r:id="rId21"/>
    <p:sldId id="404" r:id="rId22"/>
    <p:sldId id="405" r:id="rId23"/>
    <p:sldId id="290" r:id="rId24"/>
    <p:sldId id="278" r:id="rId25"/>
    <p:sldId id="289" r:id="rId26"/>
    <p:sldId id="299" r:id="rId27"/>
    <p:sldId id="447" r:id="rId28"/>
    <p:sldId id="387" r:id="rId29"/>
    <p:sldId id="305" r:id="rId30"/>
    <p:sldId id="27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721" autoAdjust="0"/>
    <p:restoredTop sz="94660"/>
  </p:normalViewPr>
  <p:slideViewPr>
    <p:cSldViewPr snapToGrid="0">
      <p:cViewPr varScale="1">
        <p:scale>
          <a:sx n="80" d="100"/>
          <a:sy n="80" d="100"/>
        </p:scale>
        <p:origin x="72" y="14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79CFA-219E-435C-9E7C-4D906E15B24E}" type="datetimeFigureOut">
              <a:rPr lang="en-GB" smtClean="0"/>
              <a:t>31/12/2020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DBE90B-7787-4EFD-83E0-E620668F14CD}" type="slidenum">
              <a:rPr lang="en-GB" smtClean="0"/>
              <a:t>‹#›</a:t>
            </a:fld>
            <a:endParaRPr lang="en-GB"/>
          </a:p>
        </p:txBody>
      </p:sp>
    </p:spTree>
    <p:extLst>
      <p:ext uri="{BB962C8B-B14F-4D97-AF65-F5344CB8AC3E}">
        <p14:creationId xmlns:p14="http://schemas.microsoft.com/office/powerpoint/2010/main" val="3101788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a:t>All the four skills will be focused</a:t>
            </a:r>
            <a:r>
              <a:rPr lang="en-US" baseline="0" dirty="0"/>
              <a:t> in this lesson.</a:t>
            </a:r>
            <a:endParaRPr lang="en-US" dirty="0"/>
          </a:p>
        </p:txBody>
      </p:sp>
      <p:sp>
        <p:nvSpPr>
          <p:cNvPr id="4" name="Slide Number Placeholder 3"/>
          <p:cNvSpPr>
            <a:spLocks noGrp="1"/>
          </p:cNvSpPr>
          <p:nvPr>
            <p:ph type="sldNum" sz="quarter" idx="10"/>
          </p:nvPr>
        </p:nvSpPr>
        <p:spPr/>
        <p:txBody>
          <a:bodyPr/>
          <a:lstStyle/>
          <a:p>
            <a:fld id="{72DC45FA-7B09-48D2-9A07-C006378E6E9C}" type="slidenum">
              <a:rPr lang="en-US" smtClean="0"/>
              <a:t>7</a:t>
            </a:fld>
            <a:endParaRPr lang="en-US"/>
          </a:p>
        </p:txBody>
      </p:sp>
    </p:spTree>
    <p:extLst>
      <p:ext uri="{BB962C8B-B14F-4D97-AF65-F5344CB8AC3E}">
        <p14:creationId xmlns:p14="http://schemas.microsoft.com/office/powerpoint/2010/main" val="897924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84C411-7C56-4504-B3C5-8D420C5F291E}" type="slidenum">
              <a:rPr lang="en-US" smtClean="0"/>
              <a:t>11</a:t>
            </a:fld>
            <a:endParaRPr lang="en-US"/>
          </a:p>
        </p:txBody>
      </p:sp>
    </p:spTree>
    <p:extLst>
      <p:ext uri="{BB962C8B-B14F-4D97-AF65-F5344CB8AC3E}">
        <p14:creationId xmlns:p14="http://schemas.microsoft.com/office/powerpoint/2010/main" val="3868333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a:t>This is a creative work that the students will perform at home to show the</a:t>
            </a:r>
            <a:r>
              <a:rPr lang="en-US" baseline="0" dirty="0"/>
              <a:t> teacher </a:t>
            </a:r>
            <a:r>
              <a:rPr lang="en-US" dirty="0"/>
              <a:t> in the nest class.</a:t>
            </a:r>
          </a:p>
        </p:txBody>
      </p:sp>
      <p:sp>
        <p:nvSpPr>
          <p:cNvPr id="4" name="Slide Number Placeholder 3"/>
          <p:cNvSpPr>
            <a:spLocks noGrp="1"/>
          </p:cNvSpPr>
          <p:nvPr>
            <p:ph type="sldNum" sz="quarter" idx="10"/>
          </p:nvPr>
        </p:nvSpPr>
        <p:spPr/>
        <p:txBody>
          <a:bodyPr/>
          <a:lstStyle/>
          <a:p>
            <a:fld id="{72DC45FA-7B09-48D2-9A07-C006378E6E9C}" type="slidenum">
              <a:rPr lang="en-US" smtClean="0"/>
              <a:t>29</a:t>
            </a:fld>
            <a:endParaRPr lang="en-US"/>
          </a:p>
        </p:txBody>
      </p:sp>
    </p:spTree>
    <p:extLst>
      <p:ext uri="{BB962C8B-B14F-4D97-AF65-F5344CB8AC3E}">
        <p14:creationId xmlns:p14="http://schemas.microsoft.com/office/powerpoint/2010/main" val="1963521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F6C9456-EA84-4DA1-ABA1-8C5C99D4808F}" type="datetimeFigureOut">
              <a:rPr lang="en-GB" smtClean="0"/>
              <a:t>31/12/2020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394568641"/>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F6C9456-EA84-4DA1-ABA1-8C5C99D4808F}" type="datetimeFigureOut">
              <a:rPr lang="en-GB" smtClean="0"/>
              <a:t>31/12/2020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2958311832"/>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F6C9456-EA84-4DA1-ABA1-8C5C99D4808F}" type="datetimeFigureOut">
              <a:rPr lang="en-GB" smtClean="0"/>
              <a:t>31/12/2020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1321336086"/>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F6C9456-EA84-4DA1-ABA1-8C5C99D4808F}" type="datetimeFigureOut">
              <a:rPr lang="en-GB" smtClean="0"/>
              <a:t>31/12/2020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2459401500"/>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6C9456-EA84-4DA1-ABA1-8C5C99D4808F}" type="datetimeFigureOut">
              <a:rPr lang="en-GB" smtClean="0"/>
              <a:t>31/12/2020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289778557"/>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F6C9456-EA84-4DA1-ABA1-8C5C99D4808F}" type="datetimeFigureOut">
              <a:rPr lang="en-GB" smtClean="0"/>
              <a:t>31/12/2020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666757321"/>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F6C9456-EA84-4DA1-ABA1-8C5C99D4808F}" type="datetimeFigureOut">
              <a:rPr lang="en-GB" smtClean="0"/>
              <a:t>31/12/2020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1618417745"/>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F6C9456-EA84-4DA1-ABA1-8C5C99D4808F}" type="datetimeFigureOut">
              <a:rPr lang="en-GB" smtClean="0"/>
              <a:t>31/12/2020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2482116438"/>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6C9456-EA84-4DA1-ABA1-8C5C99D4808F}" type="datetimeFigureOut">
              <a:rPr lang="en-GB" smtClean="0"/>
              <a:t>31/12/2020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3826545188"/>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F6C9456-EA84-4DA1-ABA1-8C5C99D4808F}" type="datetimeFigureOut">
              <a:rPr lang="en-GB" smtClean="0"/>
              <a:t>31/12/2020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1118864984"/>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F6C9456-EA84-4DA1-ABA1-8C5C99D4808F}" type="datetimeFigureOut">
              <a:rPr lang="en-GB" smtClean="0"/>
              <a:t>31/12/2020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C19060-8E3D-43CC-9F65-5A0FA78E0950}" type="slidenum">
              <a:rPr lang="en-GB" smtClean="0"/>
              <a:t>‹#›</a:t>
            </a:fld>
            <a:endParaRPr lang="en-GB"/>
          </a:p>
        </p:txBody>
      </p:sp>
    </p:spTree>
    <p:extLst>
      <p:ext uri="{BB962C8B-B14F-4D97-AF65-F5344CB8AC3E}">
        <p14:creationId xmlns:p14="http://schemas.microsoft.com/office/powerpoint/2010/main" val="4085279367"/>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6C9456-EA84-4DA1-ABA1-8C5C99D4808F}" type="datetimeFigureOut">
              <a:rPr lang="en-GB" smtClean="0"/>
              <a:t>31/12/2020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19060-8E3D-43CC-9F65-5A0FA78E0950}" type="slidenum">
              <a:rPr lang="en-GB" smtClean="0"/>
              <a:t>‹#›</a:t>
            </a:fld>
            <a:endParaRPr lang="en-GB"/>
          </a:p>
        </p:txBody>
      </p:sp>
    </p:spTree>
    <p:extLst>
      <p:ext uri="{BB962C8B-B14F-4D97-AF65-F5344CB8AC3E}">
        <p14:creationId xmlns:p14="http://schemas.microsoft.com/office/powerpoint/2010/main" val="10431004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jp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g"/><Relationship Id="rId4" Type="http://schemas.openxmlformats.org/officeDocument/2006/relationships/image" Target="../media/image49.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A05273-74A1-455E-AD91-C330FFDE0A18}"/>
              </a:ext>
            </a:extLst>
          </p:cNvPr>
          <p:cNvSpPr/>
          <p:nvPr/>
        </p:nvSpPr>
        <p:spPr>
          <a:xfrm>
            <a:off x="2253989" y="4193065"/>
            <a:ext cx="8717280" cy="243143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algn="ctr"/>
            <a:r>
              <a:rPr lang="en-US" sz="7200" b="1" i="1" dirty="0">
                <a:ln w="12700" cmpd="sng">
                  <a:solidFill>
                    <a:srgbClr val="FF0000"/>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Welcome</a:t>
            </a:r>
          </a:p>
          <a:p>
            <a:pPr algn="ctr"/>
            <a:r>
              <a:rPr lang="en-US" sz="3200" b="1" i="1" dirty="0">
                <a:ln w="12700">
                  <a:solidFill>
                    <a:schemeClr val="accent1"/>
                  </a:solidFill>
                  <a:prstDash val="solid"/>
                </a:ln>
                <a:effectLst>
                  <a:outerShdw blurRad="38100" dist="38100" dir="2700000" algn="tl" rotWithShape="0">
                    <a:srgbClr val="000000">
                      <a:alpha val="43137"/>
                    </a:srgbClr>
                  </a:outerShdw>
                </a:effectLst>
                <a:latin typeface="Times New Roman" panose="02020603050405020304" pitchFamily="18" charset="0"/>
                <a:cs typeface="Times New Roman" panose="02020603050405020304" pitchFamily="18" charset="0"/>
              </a:rPr>
              <a:t>TO</a:t>
            </a:r>
          </a:p>
          <a:p>
            <a:pPr algn="ctr"/>
            <a:r>
              <a:rPr lang="en-US" sz="4800" b="1" i="1" dirty="0">
                <a:ln w="12700">
                  <a:solidFill>
                    <a:schemeClr val="accent1"/>
                  </a:solidFill>
                  <a:prstDash val="solid"/>
                </a:ln>
                <a:solidFill>
                  <a:srgbClr val="C00000"/>
                </a:solidFill>
                <a:effectLst>
                  <a:outerShdw blurRad="38100" dist="38100" dir="2700000" algn="tl" rotWithShape="0">
                    <a:srgbClr val="000000">
                      <a:alpha val="43137"/>
                    </a:srgbClr>
                  </a:outerShdw>
                </a:effectLst>
                <a:latin typeface="Times New Roman" panose="02020603050405020304" pitchFamily="18" charset="0"/>
                <a:cs typeface="Times New Roman" panose="02020603050405020304" pitchFamily="18" charset="0"/>
              </a:rPr>
              <a:t>Our Multimedia</a:t>
            </a:r>
            <a:r>
              <a:rPr lang="en-US" sz="4800" b="1" i="1" dirty="0">
                <a:ln w="12700">
                  <a:solidFill>
                    <a:schemeClr val="accent1"/>
                  </a:solidFill>
                  <a:prstDash val="solid"/>
                </a:ln>
                <a:effectLst>
                  <a:outerShdw blurRad="38100" dist="38100" dir="2700000" algn="tl" rotWithShape="0">
                    <a:srgbClr val="000000">
                      <a:alpha val="43137"/>
                    </a:srgbClr>
                  </a:outerShdw>
                </a:effectLst>
                <a:latin typeface="Times New Roman" panose="02020603050405020304" pitchFamily="18" charset="0"/>
                <a:cs typeface="Times New Roman" panose="02020603050405020304" pitchFamily="18" charset="0"/>
              </a:rPr>
              <a:t> CLASS</a:t>
            </a:r>
          </a:p>
        </p:txBody>
      </p:sp>
      <p:pic>
        <p:nvPicPr>
          <p:cNvPr id="4" name="Picture 2" descr="D:\FORHAD2\forhad\Flower\Flower_HDR.jpg">
            <a:extLst>
              <a:ext uri="{FF2B5EF4-FFF2-40B4-BE49-F238E27FC236}">
                <a16:creationId xmlns:a16="http://schemas.microsoft.com/office/drawing/2014/main" id="{A0D3DEF5-E3DE-4A3D-A842-30F4DAEC68B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439218">
            <a:off x="1526942" y="448589"/>
            <a:ext cx="1876371" cy="1599619"/>
          </a:xfrm>
          <a:prstGeom prst="ellipse">
            <a:avLst/>
          </a:prstGeom>
          <a:ln>
            <a:noFill/>
          </a:ln>
          <a:effectLst>
            <a:softEdge rad="112500"/>
          </a:effectLst>
        </p:spPr>
      </p:pic>
      <p:pic>
        <p:nvPicPr>
          <p:cNvPr id="5" name="Picture 4">
            <a:extLst>
              <a:ext uri="{FF2B5EF4-FFF2-40B4-BE49-F238E27FC236}">
                <a16:creationId xmlns:a16="http://schemas.microsoft.com/office/drawing/2014/main" id="{C5A8EE52-94F1-4D3E-BC89-7CE80A95FF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95" y="-77124"/>
            <a:ext cx="2632050" cy="2097090"/>
          </a:xfrm>
          <a:prstGeom prst="rect">
            <a:avLst/>
          </a:prstGeom>
        </p:spPr>
      </p:pic>
      <p:pic>
        <p:nvPicPr>
          <p:cNvPr id="6" name="Picture 2" descr="D:\FORHAD2\forhad\Flower\Flower_HDR.jpg">
            <a:extLst>
              <a:ext uri="{FF2B5EF4-FFF2-40B4-BE49-F238E27FC236}">
                <a16:creationId xmlns:a16="http://schemas.microsoft.com/office/drawing/2014/main" id="{E1A6FA74-B683-4412-8224-A1D37E46C8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439218">
            <a:off x="9963531" y="448590"/>
            <a:ext cx="1876371" cy="1599619"/>
          </a:xfrm>
          <a:prstGeom prst="ellipse">
            <a:avLst/>
          </a:prstGeom>
          <a:ln>
            <a:noFill/>
          </a:ln>
          <a:effectLst>
            <a:softEdge rad="112500"/>
          </a:effectLst>
        </p:spPr>
      </p:pic>
      <p:pic>
        <p:nvPicPr>
          <p:cNvPr id="7" name="Picture 6">
            <a:extLst>
              <a:ext uri="{FF2B5EF4-FFF2-40B4-BE49-F238E27FC236}">
                <a16:creationId xmlns:a16="http://schemas.microsoft.com/office/drawing/2014/main" id="{FF847486-80E3-4702-A7C0-190E476A1B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1790" y="-77124"/>
            <a:ext cx="2632050" cy="2097090"/>
          </a:xfrm>
          <a:prstGeom prst="rect">
            <a:avLst/>
          </a:prstGeom>
        </p:spPr>
      </p:pic>
      <p:pic>
        <p:nvPicPr>
          <p:cNvPr id="9" name="Picture 8">
            <a:extLst>
              <a:ext uri="{FF2B5EF4-FFF2-40B4-BE49-F238E27FC236}">
                <a16:creationId xmlns:a16="http://schemas.microsoft.com/office/drawing/2014/main" id="{40CFE4EB-5D43-40DF-A62E-A61F3C5C9E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9017" y="1129328"/>
            <a:ext cx="9147224" cy="3071213"/>
          </a:xfrm>
          <a:prstGeom prst="ellipse">
            <a:avLst/>
          </a:prstGeom>
          <a:ln>
            <a:noFill/>
          </a:ln>
          <a:effectLst>
            <a:softEdge rad="112500"/>
          </a:effectLst>
        </p:spPr>
      </p:pic>
    </p:spTree>
    <p:extLst>
      <p:ext uri="{BB962C8B-B14F-4D97-AF65-F5344CB8AC3E}">
        <p14:creationId xmlns:p14="http://schemas.microsoft.com/office/powerpoint/2010/main" val="336847211"/>
      </p:ext>
    </p:extLst>
  </p:cSld>
  <p:clrMapOvr>
    <a:masterClrMapping/>
  </p:clrMapOvr>
  <mc:AlternateContent xmlns:mc="http://schemas.openxmlformats.org/markup-compatibility/2006" xmlns:p14="http://schemas.microsoft.com/office/powerpoint/2010/main">
    <mc:Choice Requires="p14">
      <p:transition spd="slow" p14:dur="1400" advTm="0">
        <p14:ripp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mph" presetSubtype="0" fill="hold" grpId="0" nodeType="clickEffect">
                                  <p:stCondLst>
                                    <p:cond delay="0"/>
                                  </p:stCondLst>
                                  <p:childTnLst>
                                    <p:animScale>
                                      <p:cBhvr>
                                        <p:cTn id="37"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1125" y="314325"/>
            <a:ext cx="8229600" cy="5334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br>
              <a:rPr lang="en-US" dirty="0"/>
            </a:br>
            <a:r>
              <a:rPr lang="en-US" sz="3100" dirty="0">
                <a:solidFill>
                  <a:srgbClr val="FF0000"/>
                </a:solidFill>
              </a:rPr>
              <a:t> Read more about International Mother Language Day.</a:t>
            </a:r>
            <a:br>
              <a:rPr lang="en-US" sz="3100"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952500" y="1562100"/>
            <a:ext cx="9915525" cy="4552950"/>
          </a:xfrm>
        </p:spPr>
        <p:txBody>
          <a:bodyPr>
            <a:normAutofit fontScale="25000" lnSpcReduction="20000"/>
          </a:bodyPr>
          <a:lstStyle/>
          <a:p>
            <a:pPr marL="0" indent="0" algn="just">
              <a:buNone/>
            </a:pPr>
            <a:r>
              <a:rPr lang="en-US" sz="9600" b="1" dirty="0">
                <a:effectLst>
                  <a:outerShdw blurRad="38100" dist="38100" dir="2700000" algn="tl">
                    <a:srgbClr val="000000">
                      <a:alpha val="43137"/>
                    </a:srgbClr>
                  </a:outerShdw>
                </a:effectLst>
              </a:rPr>
              <a:t>               21 February is observed as </a:t>
            </a:r>
            <a:r>
              <a:rPr lang="en-US" sz="9600" b="1" i="1" dirty="0">
                <a:effectLst>
                  <a:outerShdw blurRad="38100" dist="38100" dir="2700000" algn="tl">
                    <a:srgbClr val="000000">
                      <a:alpha val="43137"/>
                    </a:srgbClr>
                  </a:outerShdw>
                </a:effectLst>
              </a:rPr>
              <a:t>Shaheed </a:t>
            </a:r>
            <a:r>
              <a:rPr lang="en-US" sz="9600" b="1" i="1" dirty="0" err="1">
                <a:effectLst>
                  <a:outerShdw blurRad="38100" dist="38100" dir="2700000" algn="tl">
                    <a:srgbClr val="000000">
                      <a:alpha val="43137"/>
                    </a:srgbClr>
                  </a:outerShdw>
                </a:effectLst>
              </a:rPr>
              <a:t>Dibosh</a:t>
            </a:r>
            <a:r>
              <a:rPr lang="en-US" sz="9600" b="1" dirty="0">
                <a:effectLst>
                  <a:outerShdw blurRad="38100" dist="38100" dir="2700000" algn="tl">
                    <a:srgbClr val="000000">
                      <a:alpha val="43137"/>
                    </a:srgbClr>
                  </a:outerShdw>
                </a:effectLst>
              </a:rPr>
              <a:t> every year throughout the country in remembrance of the martyrs of language movement of 1952. The comme­moration begins at the early hours of the day with mourning songs that recall the supreme sacrifices of our language martyrs. People wear black badges and go to the </a:t>
            </a:r>
            <a:r>
              <a:rPr lang="en-US" sz="9600" b="1" i="1" dirty="0" err="1">
                <a:effectLst>
                  <a:outerShdw blurRad="38100" dist="38100" dir="2700000" algn="tl">
                    <a:srgbClr val="000000">
                      <a:alpha val="43137"/>
                    </a:srgbClr>
                  </a:outerShdw>
                </a:effectLst>
              </a:rPr>
              <a:t>Shaheed</a:t>
            </a:r>
            <a:r>
              <a:rPr lang="en-US" sz="9600" b="1" i="1" dirty="0">
                <a:effectLst>
                  <a:outerShdw blurRad="38100" dist="38100" dir="2700000" algn="tl">
                    <a:srgbClr val="000000">
                      <a:alpha val="43137"/>
                    </a:srgbClr>
                  </a:outerShdw>
                </a:effectLst>
              </a:rPr>
              <a:t> </a:t>
            </a:r>
            <a:r>
              <a:rPr lang="en-US" sz="9600" b="1" i="1" dirty="0" err="1">
                <a:effectLst>
                  <a:outerShdw blurRad="38100" dist="38100" dir="2700000" algn="tl">
                    <a:srgbClr val="000000">
                      <a:alpha val="43137"/>
                    </a:srgbClr>
                  </a:outerShdw>
                </a:effectLst>
              </a:rPr>
              <a:t>Minar</a:t>
            </a:r>
            <a:r>
              <a:rPr lang="en-US" sz="9600" b="1" dirty="0">
                <a:effectLst>
                  <a:outerShdw blurRad="38100" dist="38100" dir="2700000" algn="tl">
                    <a:srgbClr val="000000">
                      <a:alpha val="43137"/>
                    </a:srgbClr>
                  </a:outerShdw>
                </a:effectLst>
              </a:rPr>
              <a:t> in barefoot processions, singing mourning songs. They place wreaths at the </a:t>
            </a:r>
            <a:r>
              <a:rPr lang="en-US" sz="9600" b="1" i="1" dirty="0" err="1">
                <a:effectLst>
                  <a:outerShdw blurRad="38100" dist="38100" dir="2700000" algn="tl">
                    <a:srgbClr val="000000">
                      <a:alpha val="43137"/>
                    </a:srgbClr>
                  </a:outerShdw>
                </a:effectLst>
              </a:rPr>
              <a:t>Minar</a:t>
            </a:r>
            <a:r>
              <a:rPr lang="en-US" sz="9600" b="1" i="1" dirty="0">
                <a:effectLst>
                  <a:outerShdw blurRad="38100" dist="38100" dir="2700000" algn="tl">
                    <a:srgbClr val="000000">
                      <a:alpha val="43137"/>
                    </a:srgbClr>
                  </a:outerShdw>
                </a:effectLst>
              </a:rPr>
              <a:t>.</a:t>
            </a:r>
            <a:r>
              <a:rPr lang="en-US" sz="9600" b="1" dirty="0">
                <a:effectLst>
                  <a:outerShdw blurRad="38100" dist="38100" dir="2700000" algn="tl">
                    <a:srgbClr val="000000">
                      <a:alpha val="43137"/>
                    </a:srgbClr>
                  </a:outerShdw>
                </a:effectLst>
              </a:rPr>
              <a:t> Many of them visit the graves of the martyrs at </a:t>
            </a:r>
            <a:r>
              <a:rPr lang="en-US" sz="9600" b="1" dirty="0" err="1">
                <a:effectLst>
                  <a:outerShdw blurRad="38100" dist="38100" dir="2700000" algn="tl">
                    <a:srgbClr val="000000">
                      <a:alpha val="43137"/>
                    </a:srgbClr>
                  </a:outerShdw>
                </a:effectLst>
              </a:rPr>
              <a:t>Azimpur</a:t>
            </a:r>
            <a:r>
              <a:rPr lang="en-US" sz="9600" b="1" dirty="0">
                <a:effectLst>
                  <a:outerShdw blurRad="38100" dist="38100" dir="2700000" algn="tl">
                    <a:srgbClr val="000000">
                      <a:alpha val="43137"/>
                    </a:srgbClr>
                  </a:outerShdw>
                </a:effectLst>
              </a:rPr>
              <a:t> graveyard and pray for them. They also attend various </a:t>
            </a:r>
            <a:r>
              <a:rPr lang="en-US" sz="9600" b="1" dirty="0" err="1">
                <a:effectLst>
                  <a:outerShdw blurRad="38100" dist="38100" dir="2700000" algn="tl">
                    <a:srgbClr val="000000">
                      <a:alpha val="43137"/>
                    </a:srgbClr>
                  </a:outerShdw>
                </a:effectLst>
              </a:rPr>
              <a:t>programmes</a:t>
            </a:r>
            <a:r>
              <a:rPr lang="en-US" sz="9600" b="1" dirty="0">
                <a:effectLst>
                  <a:outerShdw blurRad="38100" dist="38100" dir="2700000" algn="tl">
                    <a:srgbClr val="000000">
                      <a:alpha val="43137"/>
                    </a:srgbClr>
                  </a:outerShdw>
                </a:effectLst>
              </a:rPr>
              <a:t> </a:t>
            </a:r>
            <a:r>
              <a:rPr lang="en-US" sz="9600" b="1" dirty="0" err="1">
                <a:effectLst>
                  <a:outerShdw blurRad="38100" dist="38100" dir="2700000" algn="tl">
                    <a:srgbClr val="000000">
                      <a:alpha val="43137"/>
                    </a:srgbClr>
                  </a:outerShdw>
                </a:effectLst>
              </a:rPr>
              <a:t>organised</a:t>
            </a:r>
            <a:r>
              <a:rPr lang="en-US" sz="9600" b="1" dirty="0">
                <a:effectLst>
                  <a:outerShdw blurRad="38100" dist="38100" dir="2700000" algn="tl">
                    <a:srgbClr val="000000">
                      <a:alpha val="43137"/>
                    </a:srgbClr>
                  </a:outerShdw>
                </a:effectLst>
              </a:rPr>
              <a:t> in remembrance of the language martyrs.</a:t>
            </a:r>
          </a:p>
          <a:p>
            <a:pPr marL="0" indent="0" algn="just">
              <a:buNone/>
            </a:pPr>
            <a:endParaRPr lang="en-US" sz="9600" b="1" dirty="0">
              <a:effectLst>
                <a:outerShdw blurRad="38100" dist="38100" dir="2700000" algn="tl">
                  <a:srgbClr val="000000">
                    <a:alpha val="43137"/>
                  </a:srgbClr>
                </a:outerShdw>
              </a:effectLst>
            </a:endParaRPr>
          </a:p>
          <a:p>
            <a:pPr marL="0" indent="0" algn="just">
              <a:buNone/>
            </a:pPr>
            <a:r>
              <a:rPr lang="en-US" sz="9600" b="1" dirty="0">
                <a:effectLst>
                  <a:outerShdw blurRad="38100" dist="38100" dir="2700000" algn="tl">
                    <a:srgbClr val="000000">
                      <a:alpha val="43137"/>
                    </a:srgbClr>
                  </a:outerShdw>
                </a:effectLst>
              </a:rPr>
              <a:t>              </a:t>
            </a:r>
            <a:r>
              <a:rPr lang="en-US" sz="9600" b="1" dirty="0">
                <a:solidFill>
                  <a:srgbClr val="FF0000"/>
                </a:solidFill>
                <a:effectLst>
                  <a:outerShdw blurRad="38100" dist="38100" dir="2700000" algn="tl">
                    <a:srgbClr val="000000">
                      <a:alpha val="43137"/>
                    </a:srgbClr>
                  </a:outerShdw>
                </a:effectLst>
              </a:rPr>
              <a:t>The UNESCO (United Nations Educational, Scientific and Cultural </a:t>
            </a:r>
            <a:r>
              <a:rPr lang="en-US" sz="9600" b="1" dirty="0" err="1">
                <a:solidFill>
                  <a:srgbClr val="FF0000"/>
                </a:solidFill>
                <a:effectLst>
                  <a:outerShdw blurRad="38100" dist="38100" dir="2700000" algn="tl">
                    <a:srgbClr val="000000">
                      <a:alpha val="43137"/>
                    </a:srgbClr>
                  </a:outerShdw>
                </a:effectLst>
              </a:rPr>
              <a:t>Organisation</a:t>
            </a:r>
            <a:r>
              <a:rPr lang="en-US" sz="9600" b="1" dirty="0">
                <a:solidFill>
                  <a:srgbClr val="FF0000"/>
                </a:solidFill>
                <a:effectLst>
                  <a:outerShdw blurRad="38100" dist="38100" dir="2700000" algn="tl">
                    <a:srgbClr val="000000">
                      <a:alpha val="43137"/>
                    </a:srgbClr>
                  </a:outerShdw>
                </a:effectLst>
              </a:rPr>
              <a:t>) on 17 November in 1999 proclaimed February 21 as the International Mother Language Day in recognition of the sacrifices of the martyrs for the rightful place of Bangla. The day is now annually observed worldwide to promote awareness of linguistic and cultural diversity and multilingualism.</a:t>
            </a:r>
          </a:p>
        </p:txBody>
      </p:sp>
    </p:spTree>
    <p:extLst>
      <p:ext uri="{BB962C8B-B14F-4D97-AF65-F5344CB8AC3E}">
        <p14:creationId xmlns:p14="http://schemas.microsoft.com/office/powerpoint/2010/main" val="599499648"/>
      </p:ext>
    </p:extLst>
  </p:cSld>
  <p:clrMapOvr>
    <a:masterClrMapping/>
  </p:clrMapOvr>
  <mc:AlternateContent xmlns:mc="http://schemas.openxmlformats.org/markup-compatibility/2006" xmlns:p14="http://schemas.microsoft.com/office/powerpoint/2010/main">
    <mc:Choice Requires="p14">
      <p:transition spd="slow" p14:dur="110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mph" presetSubtype="0" fill="hold" grpId="0" nodeType="click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3">
                                            <p:txEl>
                                              <p:pRg st="0" end="0"/>
                                            </p:txEl>
                                          </p:spTgt>
                                        </p:tgtEl>
                                        <p:attrNameLst>
                                          <p:attrName>ppt_x</p:attrName>
                                          <p:attrName>ppt_y</p:attrName>
                                        </p:attrNameLst>
                                      </p:cBhvr>
                                    </p:animMotion>
                                    <p:animRot by="1500000">
                                      <p:cBhvr>
                                        <p:cTn id="14" dur="125" fill="hold">
                                          <p:stCondLst>
                                            <p:cond delay="0"/>
                                          </p:stCondLst>
                                        </p:cTn>
                                        <p:tgtEl>
                                          <p:spTgt spid="3">
                                            <p:txEl>
                                              <p:pRg st="0" end="0"/>
                                            </p:txEl>
                                          </p:spTgt>
                                        </p:tgtEl>
                                        <p:attrNameLst>
                                          <p:attrName>r</p:attrName>
                                        </p:attrNameLst>
                                      </p:cBhvr>
                                    </p:animRot>
                                    <p:animRot by="-1500000">
                                      <p:cBhvr>
                                        <p:cTn id="15" dur="125" fill="hold">
                                          <p:stCondLst>
                                            <p:cond delay="125"/>
                                          </p:stCondLst>
                                        </p:cTn>
                                        <p:tgtEl>
                                          <p:spTgt spid="3">
                                            <p:txEl>
                                              <p:pRg st="0" end="0"/>
                                            </p:txEl>
                                          </p:spTgt>
                                        </p:tgtEl>
                                        <p:attrNameLst>
                                          <p:attrName>r</p:attrName>
                                        </p:attrNameLst>
                                      </p:cBhvr>
                                    </p:animRot>
                                    <p:animRot by="-1500000">
                                      <p:cBhvr>
                                        <p:cTn id="16" dur="125" fill="hold">
                                          <p:stCondLst>
                                            <p:cond delay="250"/>
                                          </p:stCondLst>
                                        </p:cTn>
                                        <p:tgtEl>
                                          <p:spTgt spid="3">
                                            <p:txEl>
                                              <p:pRg st="0" end="0"/>
                                            </p:txEl>
                                          </p:spTgt>
                                        </p:tgtEl>
                                        <p:attrNameLst>
                                          <p:attrName>r</p:attrName>
                                        </p:attrNameLst>
                                      </p:cBhvr>
                                    </p:animRot>
                                    <p:animRot by="1500000">
                                      <p:cBhvr>
                                        <p:cTn id="17" dur="125" fill="hold">
                                          <p:stCondLst>
                                            <p:cond delay="375"/>
                                          </p:stCondLst>
                                        </p:cTn>
                                        <p:tgtEl>
                                          <p:spTgt spid="3">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4" presetClass="emph" presetSubtype="0" fill="hold" grpId="0" nodeType="clickEffect">
                                  <p:stCondLst>
                                    <p:cond delay="0"/>
                                  </p:stCondLst>
                                  <p:iterate type="lt">
                                    <p:tmPct val="10000"/>
                                  </p:iterate>
                                  <p:childTnLst>
                                    <p:animMotion origin="layout" path="M 0.0 0.0 L 0.0 -0.07213" pathEditMode="relative" ptsTypes="">
                                      <p:cBhvr>
                                        <p:cTn id="21" dur="250" accel="50000" decel="50000" autoRev="1" fill="hold">
                                          <p:stCondLst>
                                            <p:cond delay="0"/>
                                          </p:stCondLst>
                                        </p:cTn>
                                        <p:tgtEl>
                                          <p:spTgt spid="3">
                                            <p:txEl>
                                              <p:pRg st="2" end="2"/>
                                            </p:txEl>
                                          </p:spTgt>
                                        </p:tgtEl>
                                        <p:attrNameLst>
                                          <p:attrName>ppt_x</p:attrName>
                                          <p:attrName>ppt_y</p:attrName>
                                        </p:attrNameLst>
                                      </p:cBhvr>
                                    </p:animMotion>
                                    <p:animRot by="1500000">
                                      <p:cBhvr>
                                        <p:cTn id="22" dur="125" fill="hold">
                                          <p:stCondLst>
                                            <p:cond delay="0"/>
                                          </p:stCondLst>
                                        </p:cTn>
                                        <p:tgtEl>
                                          <p:spTgt spid="3">
                                            <p:txEl>
                                              <p:pRg st="2" end="2"/>
                                            </p:txEl>
                                          </p:spTgt>
                                        </p:tgtEl>
                                        <p:attrNameLst>
                                          <p:attrName>r</p:attrName>
                                        </p:attrNameLst>
                                      </p:cBhvr>
                                    </p:animRot>
                                    <p:animRot by="-1500000">
                                      <p:cBhvr>
                                        <p:cTn id="23" dur="125" fill="hold">
                                          <p:stCondLst>
                                            <p:cond delay="125"/>
                                          </p:stCondLst>
                                        </p:cTn>
                                        <p:tgtEl>
                                          <p:spTgt spid="3">
                                            <p:txEl>
                                              <p:pRg st="2" end="2"/>
                                            </p:txEl>
                                          </p:spTgt>
                                        </p:tgtEl>
                                        <p:attrNameLst>
                                          <p:attrName>r</p:attrName>
                                        </p:attrNameLst>
                                      </p:cBhvr>
                                    </p:animRot>
                                    <p:animRot by="-1500000">
                                      <p:cBhvr>
                                        <p:cTn id="24" dur="125" fill="hold">
                                          <p:stCondLst>
                                            <p:cond delay="250"/>
                                          </p:stCondLst>
                                        </p:cTn>
                                        <p:tgtEl>
                                          <p:spTgt spid="3">
                                            <p:txEl>
                                              <p:pRg st="2" end="2"/>
                                            </p:txEl>
                                          </p:spTgt>
                                        </p:tgtEl>
                                        <p:attrNameLst>
                                          <p:attrName>r</p:attrName>
                                        </p:attrNameLst>
                                      </p:cBhvr>
                                    </p:animRot>
                                    <p:animRot by="1500000">
                                      <p:cBhvr>
                                        <p:cTn id="25" dur="125" fill="hold">
                                          <p:stCondLst>
                                            <p:cond delay="375"/>
                                          </p:stCondLst>
                                        </p:cTn>
                                        <p:tgtEl>
                                          <p:spTgt spid="3">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DA21FA2-31C8-4644-8C3D-3C8DC6A34528}"/>
              </a:ext>
            </a:extLst>
          </p:cNvPr>
          <p:cNvSpPr txBox="1"/>
          <p:nvPr/>
        </p:nvSpPr>
        <p:spPr>
          <a:xfrm>
            <a:off x="3706960" y="105551"/>
            <a:ext cx="3959257" cy="70788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4000" b="1" u="sng" dirty="0">
                <a:ln/>
                <a:solidFill>
                  <a:schemeClr val="accent6">
                    <a:lumMod val="75000"/>
                  </a:schemeClr>
                </a:solidFill>
                <a:effectLst>
                  <a:outerShdw blurRad="38100" dist="38100" dir="2700000" algn="tl">
                    <a:srgbClr val="000000">
                      <a:alpha val="43137"/>
                    </a:srgbClr>
                  </a:outerShdw>
                </a:effectLst>
              </a:rPr>
              <a:t>Individual works.</a:t>
            </a:r>
          </a:p>
        </p:txBody>
      </p:sp>
      <p:sp>
        <p:nvSpPr>
          <p:cNvPr id="10" name="TextBox 9">
            <a:extLst>
              <a:ext uri="{FF2B5EF4-FFF2-40B4-BE49-F238E27FC236}">
                <a16:creationId xmlns:a16="http://schemas.microsoft.com/office/drawing/2014/main" id="{9F76C0FC-4B68-4B1C-A14F-BA2DA5F0AE2A}"/>
              </a:ext>
            </a:extLst>
          </p:cNvPr>
          <p:cNvSpPr txBox="1"/>
          <p:nvPr/>
        </p:nvSpPr>
        <p:spPr>
          <a:xfrm>
            <a:off x="933450" y="3077920"/>
            <a:ext cx="7689785"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3200" b="1" dirty="0">
                <a:solidFill>
                  <a:srgbClr val="FF0000"/>
                </a:solidFill>
                <a:effectLst>
                  <a:outerShdw blurRad="38100" dist="38100" dir="2700000" algn="tl">
                    <a:srgbClr val="000000">
                      <a:alpha val="43137"/>
                    </a:srgbClr>
                  </a:outerShdw>
                </a:effectLst>
              </a:rPr>
              <a:t>Complete the passage with suitable words.</a:t>
            </a:r>
            <a:endParaRPr lang="en-US" sz="3200" b="1" u="sng" dirty="0">
              <a:ln/>
              <a:solidFill>
                <a:srgbClr val="FF0000"/>
              </a:solidFill>
              <a:effectLst>
                <a:outerShdw blurRad="38100" dist="38100" dir="2700000" algn="tl">
                  <a:srgbClr val="000000">
                    <a:alpha val="43137"/>
                  </a:srgbClr>
                </a:outerShdw>
              </a:effectLst>
            </a:endParaRPr>
          </a:p>
        </p:txBody>
      </p:sp>
      <p:sp>
        <p:nvSpPr>
          <p:cNvPr id="9" name="Content Placeholder 2">
            <a:extLst>
              <a:ext uri="{FF2B5EF4-FFF2-40B4-BE49-F238E27FC236}">
                <a16:creationId xmlns:a16="http://schemas.microsoft.com/office/drawing/2014/main" id="{FCDC2FA8-EF67-40B5-9B41-E10E4BF03597}"/>
              </a:ext>
            </a:extLst>
          </p:cNvPr>
          <p:cNvSpPr txBox="1">
            <a:spLocks/>
          </p:cNvSpPr>
          <p:nvPr/>
        </p:nvSpPr>
        <p:spPr>
          <a:xfrm>
            <a:off x="933450" y="4083050"/>
            <a:ext cx="10515600" cy="26035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effectLst>
                  <a:outerShdw blurRad="38100" dist="38100" dir="2700000" algn="tl">
                    <a:srgbClr val="000000">
                      <a:alpha val="43137"/>
                    </a:srgbClr>
                  </a:outerShdw>
                </a:effectLst>
              </a:rPr>
              <a:t>        On 21 February 1952 ____     was shed at a place between Dhaka Medical College and Dhaka University ____      to establish Bangla as</a:t>
            </a:r>
          </a:p>
          <a:p>
            <a:pPr marL="0" indent="0">
              <a:buFont typeface="Arial" panose="020B0604020202020204" pitchFamily="34" charset="0"/>
              <a:buNone/>
            </a:pPr>
            <a:r>
              <a:rPr lang="en-US" b="1" dirty="0">
                <a:effectLst>
                  <a:outerShdw blurRad="38100" dist="38100" dir="2700000" algn="tl">
                    <a:srgbClr val="000000">
                      <a:alpha val="43137"/>
                    </a:srgbClr>
                  </a:outerShdw>
                </a:effectLst>
              </a:rPr>
              <a:t>a state  ____ 	 of Pakistan. All subsequent movements  ____          the struggles for independence had their origin in the historic language     ____         . </a:t>
            </a:r>
            <a:r>
              <a:rPr lang="en-US" b="1" i="1" dirty="0">
                <a:effectLst>
                  <a:outerShdw blurRad="38100" dist="38100" dir="2700000" algn="tl">
                    <a:srgbClr val="000000">
                      <a:alpha val="43137"/>
                    </a:srgbClr>
                  </a:outerShdw>
                </a:effectLst>
              </a:rPr>
              <a:t>Shaheed </a:t>
            </a:r>
            <a:r>
              <a:rPr lang="en-US" b="1" i="1" dirty="0" err="1">
                <a:effectLst>
                  <a:outerShdw blurRad="38100" dist="38100" dir="2700000" algn="tl">
                    <a:srgbClr val="000000">
                      <a:alpha val="43137"/>
                    </a:srgbClr>
                  </a:outerShdw>
                </a:effectLst>
              </a:rPr>
              <a:t>Minar</a:t>
            </a:r>
            <a:r>
              <a:rPr lang="en-US" b="1" dirty="0">
                <a:effectLst>
                  <a:outerShdw blurRad="38100" dist="38100" dir="2700000" algn="tl">
                    <a:srgbClr val="000000">
                      <a:alpha val="43137"/>
                    </a:srgbClr>
                  </a:outerShdw>
                </a:effectLst>
              </a:rPr>
              <a:t> is the    ____      of die supreme sacrifice  ____  the mother tongue.</a:t>
            </a:r>
          </a:p>
        </p:txBody>
      </p:sp>
      <p:sp>
        <p:nvSpPr>
          <p:cNvPr id="12" name="TextBox 11">
            <a:extLst>
              <a:ext uri="{FF2B5EF4-FFF2-40B4-BE49-F238E27FC236}">
                <a16:creationId xmlns:a16="http://schemas.microsoft.com/office/drawing/2014/main" id="{55C4539D-F205-4B9A-9775-E360E303ADB2}"/>
              </a:ext>
            </a:extLst>
          </p:cNvPr>
          <p:cNvSpPr txBox="1"/>
          <p:nvPr/>
        </p:nvSpPr>
        <p:spPr>
          <a:xfrm>
            <a:off x="2009775" y="4864732"/>
            <a:ext cx="1697185" cy="523220"/>
          </a:xfrm>
          <a:prstGeom prst="rect">
            <a:avLst/>
          </a:prstGeom>
          <a:noFill/>
        </p:spPr>
        <p:txBody>
          <a:bodyPr wrap="square" rtlCol="0">
            <a:spAutoFit/>
          </a:bodyPr>
          <a:lstStyle/>
          <a:p>
            <a:r>
              <a:rPr lang="en-US" sz="2800" b="1" dirty="0">
                <a:solidFill>
                  <a:srgbClr val="FF0000"/>
                </a:solidFill>
                <a:effectLst>
                  <a:outerShdw blurRad="38100" dist="38100" dir="2700000" algn="tl">
                    <a:srgbClr val="000000">
                      <a:alpha val="43137"/>
                    </a:srgbClr>
                  </a:outerShdw>
                </a:effectLst>
              </a:rPr>
              <a:t>language</a:t>
            </a:r>
            <a:endParaRPr lang="en-US" sz="2400" b="1" dirty="0">
              <a:solidFill>
                <a:srgbClr val="FF0000"/>
              </a:solidFill>
              <a:effectLst>
                <a:outerShdw blurRad="38100" dist="38100" dir="2700000" algn="tl">
                  <a:srgbClr val="000000">
                    <a:alpha val="43137"/>
                  </a:srgbClr>
                </a:outerShdw>
              </a:effectLst>
            </a:endParaRPr>
          </a:p>
        </p:txBody>
      </p:sp>
      <p:sp>
        <p:nvSpPr>
          <p:cNvPr id="15" name="TextBox 14">
            <a:extLst>
              <a:ext uri="{FF2B5EF4-FFF2-40B4-BE49-F238E27FC236}">
                <a16:creationId xmlns:a16="http://schemas.microsoft.com/office/drawing/2014/main" id="{1245A183-37E5-4D53-A738-B1BFC0D62B59}"/>
              </a:ext>
            </a:extLst>
          </p:cNvPr>
          <p:cNvSpPr txBox="1"/>
          <p:nvPr/>
        </p:nvSpPr>
        <p:spPr>
          <a:xfrm>
            <a:off x="4728729" y="4055936"/>
            <a:ext cx="1143000" cy="523220"/>
          </a:xfrm>
          <a:prstGeom prst="rect">
            <a:avLst/>
          </a:prstGeom>
          <a:noFill/>
        </p:spPr>
        <p:txBody>
          <a:bodyPr wrap="square" rtlCol="0">
            <a:spAutoFit/>
          </a:bodyPr>
          <a:lstStyle/>
          <a:p>
            <a:r>
              <a:rPr lang="en-US" sz="2800" b="1" dirty="0">
                <a:solidFill>
                  <a:srgbClr val="FF0000"/>
                </a:solidFill>
                <a:effectLst>
                  <a:outerShdw blurRad="38100" dist="38100" dir="2700000" algn="tl">
                    <a:srgbClr val="000000">
                      <a:alpha val="43137"/>
                    </a:srgbClr>
                  </a:outerShdw>
                </a:effectLst>
              </a:rPr>
              <a:t> blood</a:t>
            </a:r>
          </a:p>
        </p:txBody>
      </p:sp>
      <p:sp>
        <p:nvSpPr>
          <p:cNvPr id="16" name="TextBox 15">
            <a:extLst>
              <a:ext uri="{FF2B5EF4-FFF2-40B4-BE49-F238E27FC236}">
                <a16:creationId xmlns:a16="http://schemas.microsoft.com/office/drawing/2014/main" id="{BA392AB7-B520-43EC-B1FA-8E0F59D4CD6C}"/>
              </a:ext>
            </a:extLst>
          </p:cNvPr>
          <p:cNvSpPr txBox="1"/>
          <p:nvPr/>
        </p:nvSpPr>
        <p:spPr>
          <a:xfrm>
            <a:off x="6397657" y="4317546"/>
            <a:ext cx="1447800" cy="58477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rPr>
              <a:t>      </a:t>
            </a:r>
            <a:r>
              <a:rPr lang="en-US" sz="3200" b="1" dirty="0">
                <a:solidFill>
                  <a:srgbClr val="FF0000"/>
                </a:solidFill>
                <a:effectLst>
                  <a:outerShdw blurRad="38100" dist="38100" dir="2700000" algn="tl">
                    <a:srgbClr val="000000">
                      <a:alpha val="43137"/>
                    </a:srgbClr>
                  </a:outerShdw>
                </a:effectLst>
              </a:rPr>
              <a:t>area</a:t>
            </a:r>
          </a:p>
        </p:txBody>
      </p:sp>
      <p:sp>
        <p:nvSpPr>
          <p:cNvPr id="17" name="TextBox 16">
            <a:extLst>
              <a:ext uri="{FF2B5EF4-FFF2-40B4-BE49-F238E27FC236}">
                <a16:creationId xmlns:a16="http://schemas.microsoft.com/office/drawing/2014/main" id="{A6C54767-83ED-41BA-99C0-03608500B94C}"/>
              </a:ext>
            </a:extLst>
          </p:cNvPr>
          <p:cNvSpPr txBox="1"/>
          <p:nvPr/>
        </p:nvSpPr>
        <p:spPr>
          <a:xfrm>
            <a:off x="9758796" y="4864732"/>
            <a:ext cx="1690254" cy="523220"/>
          </a:xfrm>
          <a:prstGeom prst="rect">
            <a:avLst/>
          </a:prstGeom>
          <a:noFill/>
        </p:spPr>
        <p:txBody>
          <a:bodyPr wrap="square" rtlCol="0">
            <a:spAutoFit/>
          </a:bodyPr>
          <a:lstStyle/>
          <a:p>
            <a:r>
              <a:rPr lang="en-US" sz="2800" b="1" dirty="0">
                <a:solidFill>
                  <a:srgbClr val="FF0000"/>
                </a:solidFill>
                <a:effectLst>
                  <a:outerShdw blurRad="38100" dist="38100" dir="2700000" algn="tl">
                    <a:srgbClr val="000000">
                      <a:alpha val="43137"/>
                    </a:srgbClr>
                  </a:outerShdw>
                </a:effectLst>
              </a:rPr>
              <a:t>including</a:t>
            </a:r>
            <a:endParaRPr lang="en-US" sz="2400" b="1" dirty="0">
              <a:solidFill>
                <a:srgbClr val="FF0000"/>
              </a:solidFill>
              <a:effectLst>
                <a:outerShdw blurRad="38100" dist="38100" dir="2700000" algn="tl">
                  <a:srgbClr val="000000">
                    <a:alpha val="43137"/>
                  </a:srgbClr>
                </a:outerShdw>
              </a:effectLst>
            </a:endParaRPr>
          </a:p>
        </p:txBody>
      </p:sp>
      <p:sp>
        <p:nvSpPr>
          <p:cNvPr id="18" name="TextBox 17">
            <a:extLst>
              <a:ext uri="{FF2B5EF4-FFF2-40B4-BE49-F238E27FC236}">
                <a16:creationId xmlns:a16="http://schemas.microsoft.com/office/drawing/2014/main" id="{785BFF5C-E07B-45CA-AD4C-2FA73A57C7A0}"/>
              </a:ext>
            </a:extLst>
          </p:cNvPr>
          <p:cNvSpPr txBox="1"/>
          <p:nvPr/>
        </p:nvSpPr>
        <p:spPr>
          <a:xfrm>
            <a:off x="2419350" y="5643888"/>
            <a:ext cx="1905000" cy="523220"/>
          </a:xfrm>
          <a:prstGeom prst="rect">
            <a:avLst/>
          </a:prstGeom>
          <a:noFill/>
        </p:spPr>
        <p:txBody>
          <a:bodyPr wrap="square" rtlCol="0">
            <a:spAutoFit/>
          </a:bodyPr>
          <a:lstStyle/>
          <a:p>
            <a:r>
              <a:rPr lang="en-US" sz="2800" b="1" dirty="0">
                <a:solidFill>
                  <a:srgbClr val="FF0000"/>
                </a:solidFill>
                <a:effectLst>
                  <a:outerShdw blurRad="38100" dist="38100" dir="2700000" algn="tl">
                    <a:srgbClr val="000000">
                      <a:alpha val="43137"/>
                    </a:srgbClr>
                  </a:outerShdw>
                </a:effectLst>
              </a:rPr>
              <a:t>movement</a:t>
            </a:r>
            <a:endParaRPr lang="en-US" sz="2400" b="1" dirty="0">
              <a:solidFill>
                <a:srgbClr val="FF0000"/>
              </a:solidFill>
              <a:effectLst>
                <a:outerShdw blurRad="38100" dist="38100" dir="2700000" algn="tl">
                  <a:srgbClr val="000000">
                    <a:alpha val="43137"/>
                  </a:srgbClr>
                </a:outerShdw>
              </a:effectLst>
            </a:endParaRPr>
          </a:p>
        </p:txBody>
      </p:sp>
      <p:sp>
        <p:nvSpPr>
          <p:cNvPr id="19" name="TextBox 18">
            <a:extLst>
              <a:ext uri="{FF2B5EF4-FFF2-40B4-BE49-F238E27FC236}">
                <a16:creationId xmlns:a16="http://schemas.microsoft.com/office/drawing/2014/main" id="{335C83A3-7B07-465B-A153-AFE6A9C37583}"/>
              </a:ext>
            </a:extLst>
          </p:cNvPr>
          <p:cNvSpPr txBox="1"/>
          <p:nvPr/>
        </p:nvSpPr>
        <p:spPr>
          <a:xfrm>
            <a:off x="7392775" y="5643888"/>
            <a:ext cx="1905000" cy="523220"/>
          </a:xfrm>
          <a:prstGeom prst="rect">
            <a:avLst/>
          </a:prstGeom>
          <a:noFill/>
        </p:spPr>
        <p:txBody>
          <a:bodyPr wrap="square" rtlCol="0">
            <a:spAutoFit/>
          </a:bodyPr>
          <a:lstStyle/>
          <a:p>
            <a:r>
              <a:rPr lang="en-US" sz="2800" b="1" dirty="0">
                <a:solidFill>
                  <a:srgbClr val="FF0000"/>
                </a:solidFill>
                <a:effectLst>
                  <a:outerShdw blurRad="38100" dist="38100" dir="2700000" algn="tl">
                    <a:srgbClr val="000000">
                      <a:alpha val="43137"/>
                    </a:srgbClr>
                  </a:outerShdw>
                </a:effectLst>
              </a:rPr>
              <a:t>  symbol</a:t>
            </a:r>
            <a:endParaRPr lang="en-US" sz="2400" b="1" dirty="0">
              <a:solidFill>
                <a:srgbClr val="FF0000"/>
              </a:solidFill>
              <a:effectLst>
                <a:outerShdw blurRad="38100" dist="38100" dir="2700000" algn="tl">
                  <a:srgbClr val="000000">
                    <a:alpha val="43137"/>
                  </a:srgbClr>
                </a:outerShdw>
              </a:effectLst>
            </a:endParaRPr>
          </a:p>
        </p:txBody>
      </p:sp>
      <p:sp>
        <p:nvSpPr>
          <p:cNvPr id="20" name="TextBox 19">
            <a:extLst>
              <a:ext uri="{FF2B5EF4-FFF2-40B4-BE49-F238E27FC236}">
                <a16:creationId xmlns:a16="http://schemas.microsoft.com/office/drawing/2014/main" id="{7502B4D5-FD98-484A-B95E-98AF9A462108}"/>
              </a:ext>
            </a:extLst>
          </p:cNvPr>
          <p:cNvSpPr txBox="1"/>
          <p:nvPr/>
        </p:nvSpPr>
        <p:spPr>
          <a:xfrm>
            <a:off x="2163910" y="6042707"/>
            <a:ext cx="826940" cy="523220"/>
          </a:xfrm>
          <a:prstGeom prst="rect">
            <a:avLst/>
          </a:prstGeom>
          <a:noFill/>
        </p:spPr>
        <p:txBody>
          <a:bodyPr wrap="square" rtlCol="0">
            <a:spAutoFit/>
          </a:bodyPr>
          <a:lstStyle/>
          <a:p>
            <a:r>
              <a:rPr lang="en-US" sz="2400" b="1" dirty="0">
                <a:solidFill>
                  <a:srgbClr val="FF0000"/>
                </a:solidFill>
                <a:effectLst>
                  <a:outerShdw blurRad="38100" dist="38100" dir="2700000" algn="tl">
                    <a:srgbClr val="000000">
                      <a:alpha val="43137"/>
                    </a:srgbClr>
                  </a:outerShdw>
                </a:effectLst>
              </a:rPr>
              <a:t>   </a:t>
            </a:r>
            <a:r>
              <a:rPr lang="en-US" sz="2800" b="1" dirty="0">
                <a:solidFill>
                  <a:srgbClr val="FF0000"/>
                </a:solidFill>
                <a:effectLst>
                  <a:outerShdw blurRad="38100" dist="38100" dir="2700000" algn="tl">
                    <a:srgbClr val="000000">
                      <a:alpha val="43137"/>
                    </a:srgbClr>
                  </a:outerShdw>
                </a:effectLst>
              </a:rPr>
              <a:t>for</a:t>
            </a:r>
            <a:endParaRPr lang="en-US" sz="2400" b="1" dirty="0">
              <a:solidFill>
                <a:srgbClr val="FF0000"/>
              </a:solidFill>
              <a:effectLst>
                <a:outerShdw blurRad="38100" dist="38100" dir="2700000" algn="tl">
                  <a:srgbClr val="000000">
                    <a:alpha val="43137"/>
                  </a:srgbClr>
                </a:outerShdw>
              </a:effectLst>
            </a:endParaRPr>
          </a:p>
        </p:txBody>
      </p:sp>
      <p:sp>
        <p:nvSpPr>
          <p:cNvPr id="21" name="Oval 20">
            <a:extLst>
              <a:ext uri="{FF2B5EF4-FFF2-40B4-BE49-F238E27FC236}">
                <a16:creationId xmlns:a16="http://schemas.microsoft.com/office/drawing/2014/main" id="{122B2ECA-46C7-4A9D-990D-2401CA07C4FE}"/>
              </a:ext>
            </a:extLst>
          </p:cNvPr>
          <p:cNvSpPr/>
          <p:nvPr/>
        </p:nvSpPr>
        <p:spPr>
          <a:xfrm>
            <a:off x="4293237" y="968308"/>
            <a:ext cx="2786701" cy="206745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6881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1000"/>
                                        <p:tgtEl>
                                          <p:spTgt spid="19"/>
                                        </p:tgtEl>
                                      </p:cBhvr>
                                    </p:animEffect>
                                    <p:anim calcmode="lin" valueType="num">
                                      <p:cBhvr>
                                        <p:cTn id="57" dur="1000" fill="hold"/>
                                        <p:tgtEl>
                                          <p:spTgt spid="19"/>
                                        </p:tgtEl>
                                        <p:attrNameLst>
                                          <p:attrName>ppt_x</p:attrName>
                                        </p:attrNameLst>
                                      </p:cBhvr>
                                      <p:tavLst>
                                        <p:tav tm="0">
                                          <p:val>
                                            <p:strVal val="#ppt_x"/>
                                          </p:val>
                                        </p:tav>
                                        <p:tav tm="100000">
                                          <p:val>
                                            <p:strVal val="#ppt_x"/>
                                          </p:val>
                                        </p:tav>
                                      </p:tavLst>
                                    </p:anim>
                                    <p:anim calcmode="lin" valueType="num">
                                      <p:cBhvr>
                                        <p:cTn id="5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anim calcmode="lin" valueType="num">
                                      <p:cBhvr>
                                        <p:cTn id="64" dur="1000" fill="hold"/>
                                        <p:tgtEl>
                                          <p:spTgt spid="20"/>
                                        </p:tgtEl>
                                        <p:attrNameLst>
                                          <p:attrName>ppt_x</p:attrName>
                                        </p:attrNameLst>
                                      </p:cBhvr>
                                      <p:tavLst>
                                        <p:tav tm="0">
                                          <p:val>
                                            <p:strVal val="#ppt_x"/>
                                          </p:val>
                                        </p:tav>
                                        <p:tav tm="100000">
                                          <p:val>
                                            <p:strVal val="#ppt_x"/>
                                          </p:val>
                                        </p:tav>
                                      </p:tavLst>
                                    </p:anim>
                                    <p:anim calcmode="lin" valueType="num">
                                      <p:cBhvr>
                                        <p:cTn id="6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2" grpId="0"/>
      <p:bldP spid="15" grpId="0"/>
      <p:bldP spid="16" grpId="0"/>
      <p:bldP spid="17" grpId="0"/>
      <p:bldP spid="18" grpId="0"/>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7126" y="4148888"/>
            <a:ext cx="11177750" cy="2062103"/>
          </a:xfrm>
          <a:prstGeom prst="rect">
            <a:avLst/>
          </a:prstGeom>
        </p:spPr>
        <p:txBody>
          <a:bodyPr wrap="square">
            <a:spAutoFit/>
          </a:bodyPr>
          <a:lstStyle/>
          <a:p>
            <a:r>
              <a:rPr lang="en-US" sz="3200" dirty="0">
                <a:latin typeface="Times New Roman" panose="02020603050405020304" pitchFamily="18" charset="0"/>
                <a:cs typeface="Times New Roman" panose="02020603050405020304" pitchFamily="18" charset="0"/>
              </a:rPr>
              <a:t>21 March 1948 when Mohammad Ali Jinnah The Governor General of Pakistan, declared in a voiceless voice in the rally of the student teachers at the Curzon Hall of Dhaka University that "Urdu" would be Pakistan's only state language.</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6841" y="898635"/>
            <a:ext cx="5733393" cy="3168879"/>
          </a:xfrm>
          <a:prstGeom prst="ellipse">
            <a:avLst/>
          </a:prstGeom>
          <a:ln>
            <a:noFill/>
          </a:ln>
          <a:effectLst>
            <a:softEdge rad="112500"/>
          </a:effectLst>
        </p:spPr>
      </p:pic>
      <p:sp>
        <p:nvSpPr>
          <p:cNvPr id="5" name="Rectangle 1"/>
          <p:cNvSpPr>
            <a:spLocks noChangeArrowheads="1"/>
          </p:cNvSpPr>
          <p:nvPr/>
        </p:nvSpPr>
        <p:spPr bwMode="auto">
          <a:xfrm>
            <a:off x="1434672" y="63091"/>
            <a:ext cx="933318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Let's know the history of the language movement </a:t>
            </a:r>
          </a:p>
        </p:txBody>
      </p:sp>
      <p:pic>
        <p:nvPicPr>
          <p:cNvPr id="6" name="Picture 2"/>
          <p:cNvPicPr>
            <a:picLocks noChangeAspect="1"/>
          </p:cNvPicPr>
          <p:nvPr/>
        </p:nvPicPr>
        <p:blipFill>
          <a:blip r:embed="rId3"/>
          <a:srcRect/>
          <a:stretch>
            <a:fillRect/>
          </a:stretch>
        </p:blipFill>
        <p:spPr bwMode="auto">
          <a:xfrm flipH="1">
            <a:off x="6211614" y="898634"/>
            <a:ext cx="5623034" cy="3168879"/>
          </a:xfrm>
          <a:prstGeom prst="ellipse">
            <a:avLst/>
          </a:prstGeom>
          <a:ln>
            <a:noFill/>
          </a:ln>
          <a:effectLst>
            <a:softEdge rad="112500"/>
          </a:effectLst>
        </p:spPr>
      </p:pic>
      <p:sp>
        <p:nvSpPr>
          <p:cNvPr id="7" name="Rectangle 1"/>
          <p:cNvSpPr>
            <a:spLocks noChangeArrowheads="1"/>
          </p:cNvSpPr>
          <p:nvPr/>
        </p:nvSpPr>
        <p:spPr bwMode="auto">
          <a:xfrm>
            <a:off x="507125" y="4125825"/>
            <a:ext cx="113275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sz="3600" dirty="0">
                <a:latin typeface="Times New Roman" panose="02020603050405020304" pitchFamily="18" charset="0"/>
                <a:cs typeface="Times New Roman" panose="02020603050405020304" pitchFamily="18" charset="0"/>
              </a:rPr>
              <a:t>“Mohammad Ali Jinnah” The Governor General of Pakistan</a:t>
            </a:r>
            <a:endParaRPr kumimoji="0" lang="en-US" altLang="en-US"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2344903"/>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2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p:cTn id="33" dur="500" fill="hold"/>
                                        <p:tgtEl>
                                          <p:spTgt spid="2"/>
                                        </p:tgtEl>
                                        <p:attrNameLst>
                                          <p:attrName>ppt_w</p:attrName>
                                        </p:attrNameLst>
                                      </p:cBhvr>
                                      <p:tavLst>
                                        <p:tav tm="0">
                                          <p:val>
                                            <p:fltVal val="0"/>
                                          </p:val>
                                        </p:tav>
                                        <p:tav tm="100000">
                                          <p:val>
                                            <p:strVal val="#ppt_w"/>
                                          </p:val>
                                        </p:tav>
                                      </p:tavLst>
                                    </p:anim>
                                    <p:anim calcmode="lin" valueType="num">
                                      <p:cBhvr>
                                        <p:cTn id="34" dur="500" fill="hold"/>
                                        <p:tgtEl>
                                          <p:spTgt spid="2"/>
                                        </p:tgtEl>
                                        <p:attrNameLst>
                                          <p:attrName>ppt_h</p:attrName>
                                        </p:attrNameLst>
                                      </p:cBhvr>
                                      <p:tavLst>
                                        <p:tav tm="0">
                                          <p:val>
                                            <p:fltVal val="0"/>
                                          </p:val>
                                        </p:tav>
                                        <p:tav tm="100000">
                                          <p:val>
                                            <p:strVal val="#ppt_h"/>
                                          </p:val>
                                        </p:tav>
                                      </p:tavLst>
                                    </p:anim>
                                    <p:animEffect transition="in" filter="fade">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4947844"/>
            <a:ext cx="8229600" cy="1077218"/>
          </a:xfrm>
          <a:prstGeom prst="rect">
            <a:avLst/>
          </a:prstGeom>
        </p:spPr>
        <p:txBody>
          <a:bodyPr wrap="square">
            <a:spAutoFit/>
          </a:bodyPr>
          <a:lstStyle/>
          <a:p>
            <a:r>
              <a:rPr lang="en-US" sz="3200" dirty="0">
                <a:latin typeface="Times New Roman" panose="02020603050405020304" pitchFamily="18" charset="0"/>
                <a:cs typeface="Times New Roman" panose="02020603050405020304" pitchFamily="18" charset="0"/>
              </a:rPr>
              <a:t>Students of Governor General Mohammad Ali Jinnah's announcement immediately protested.</a:t>
            </a:r>
          </a:p>
        </p:txBody>
      </p:sp>
      <p:pic>
        <p:nvPicPr>
          <p:cNvPr id="3" name="Picture 6"/>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3962" y="1198173"/>
            <a:ext cx="5862038" cy="3468443"/>
          </a:xfrm>
          <a:prstGeom prst="ellipse">
            <a:avLst/>
          </a:prstGeom>
          <a:ln>
            <a:noFill/>
          </a:ln>
          <a:effectLst>
            <a:softEdge rad="112500"/>
          </a:effectLst>
        </p:spPr>
      </p:pic>
      <p:pic>
        <p:nvPicPr>
          <p:cNvPr id="4" name="Picture 1" descr="vasha 2.jpg"/>
          <p:cNvPicPr>
            <a:picLocks noChangeAspect="1"/>
          </p:cNvPicPr>
          <p:nvPr/>
        </p:nvPicPr>
        <p:blipFill>
          <a:blip r:embed="rId3"/>
          <a:srcRect/>
          <a:stretch>
            <a:fillRect/>
          </a:stretch>
        </p:blipFill>
        <p:spPr bwMode="auto">
          <a:xfrm>
            <a:off x="6319766" y="1198173"/>
            <a:ext cx="5614731" cy="3468443"/>
          </a:xfrm>
          <a:prstGeom prst="ellipse">
            <a:avLst/>
          </a:prstGeom>
          <a:ln>
            <a:noFill/>
          </a:ln>
          <a:effectLst>
            <a:softEdge rad="112500"/>
          </a:effectLst>
        </p:spPr>
      </p:pic>
      <p:sp>
        <p:nvSpPr>
          <p:cNvPr id="5" name="Rectangle 1"/>
          <p:cNvSpPr>
            <a:spLocks noChangeArrowheads="1"/>
          </p:cNvSpPr>
          <p:nvPr/>
        </p:nvSpPr>
        <p:spPr bwMode="auto">
          <a:xfrm>
            <a:off x="1434672" y="63091"/>
            <a:ext cx="933318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Let's know the history of the language movement </a:t>
            </a:r>
          </a:p>
        </p:txBody>
      </p:sp>
    </p:spTree>
    <p:extLst>
      <p:ext uri="{BB962C8B-B14F-4D97-AF65-F5344CB8AC3E}">
        <p14:creationId xmlns:p14="http://schemas.microsoft.com/office/powerpoint/2010/main" val="2446654903"/>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71599" y="6161650"/>
            <a:ext cx="9686925" cy="584775"/>
          </a:xfrm>
          <a:prstGeom prst="rect">
            <a:avLst/>
          </a:prstGeom>
        </p:spPr>
        <p:txBody>
          <a:bodyPr wrap="square">
            <a:spAutoFit/>
          </a:bodyPr>
          <a:lstStyle/>
          <a:p>
            <a:pPr algn="ctr">
              <a:defRPr/>
            </a:pPr>
            <a:r>
              <a:rPr lang="en-US" sz="3200" b="1" dirty="0">
                <a:ln w="0"/>
                <a:effectLst>
                  <a:outerShdw blurRad="38100" dist="38100" dir="2700000" algn="tl">
                    <a:srgbClr val="000000">
                      <a:alpha val="43137"/>
                    </a:srgbClr>
                  </a:outerShdw>
                </a:effectLst>
                <a:latin typeface="Times New Roman" pitchFamily="18" charset="0"/>
                <a:cs typeface="Times New Roman" pitchFamily="18" charset="0"/>
              </a:rPr>
              <a:t>Peaceful protest of the students of Dhaka University.</a:t>
            </a:r>
          </a:p>
        </p:txBody>
      </p:sp>
      <p:pic>
        <p:nvPicPr>
          <p:cNvPr id="4" name="Picture 6" descr="elius_1298212492_2-1"/>
          <p:cNvPicPr>
            <a:picLocks noChangeAspect="1" noChangeArrowheads="1"/>
          </p:cNvPicPr>
          <p:nvPr/>
        </p:nvPicPr>
        <p:blipFill>
          <a:blip r:embed="rId2"/>
          <a:srcRect/>
          <a:stretch>
            <a:fillRect/>
          </a:stretch>
        </p:blipFill>
        <p:spPr bwMode="auto">
          <a:xfrm>
            <a:off x="767389" y="696350"/>
            <a:ext cx="4792984" cy="2666664"/>
          </a:xfrm>
          <a:prstGeom prst="ellipse">
            <a:avLst/>
          </a:prstGeom>
          <a:ln>
            <a:noFill/>
          </a:ln>
          <a:effectLst>
            <a:softEdge rad="112500"/>
          </a:effectLst>
        </p:spPr>
      </p:pic>
      <p:pic>
        <p:nvPicPr>
          <p:cNvPr id="5" name="Picture 4" descr="elius_1298212687_3-1"/>
          <p:cNvPicPr>
            <a:picLocks noChangeAspect="1" noChangeArrowheads="1"/>
          </p:cNvPicPr>
          <p:nvPr/>
        </p:nvPicPr>
        <p:blipFill>
          <a:blip r:embed="rId3"/>
          <a:srcRect/>
          <a:stretch>
            <a:fillRect/>
          </a:stretch>
        </p:blipFill>
        <p:spPr bwMode="auto">
          <a:xfrm>
            <a:off x="6684579" y="743648"/>
            <a:ext cx="4801424" cy="2619366"/>
          </a:xfrm>
          <a:prstGeom prst="ellipse">
            <a:avLst/>
          </a:prstGeom>
          <a:ln>
            <a:noFill/>
          </a:ln>
          <a:effectLst>
            <a:softEdge rad="112500"/>
          </a:effectLst>
        </p:spPr>
      </p:pic>
      <p:pic>
        <p:nvPicPr>
          <p:cNvPr id="6" name="Picture 2"/>
          <p:cNvPicPr>
            <a:picLocks noChangeAspect="1"/>
          </p:cNvPicPr>
          <p:nvPr/>
        </p:nvPicPr>
        <p:blipFill>
          <a:blip r:embed="rId4">
            <a:duotone>
              <a:prstClr val="black"/>
              <a:srgbClr val="D9C3A5">
                <a:tint val="50000"/>
                <a:satMod val="180000"/>
              </a:srgbClr>
            </a:duotone>
          </a:blip>
          <a:srcRect/>
          <a:stretch>
            <a:fillRect/>
          </a:stretch>
        </p:blipFill>
        <p:spPr bwMode="auto">
          <a:xfrm>
            <a:off x="6705551" y="3469731"/>
            <a:ext cx="4780452" cy="2675457"/>
          </a:xfrm>
          <a:prstGeom prst="ellipse">
            <a:avLst/>
          </a:prstGeom>
          <a:ln>
            <a:noFill/>
          </a:ln>
          <a:effectLst>
            <a:softEdge rad="112500"/>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389" y="3469731"/>
            <a:ext cx="4792984" cy="2770053"/>
          </a:xfrm>
          <a:prstGeom prst="ellipse">
            <a:avLst/>
          </a:prstGeom>
          <a:ln>
            <a:noFill/>
          </a:ln>
          <a:effectLst>
            <a:softEdge rad="112500"/>
          </a:effectLst>
        </p:spPr>
      </p:pic>
      <p:sp>
        <p:nvSpPr>
          <p:cNvPr id="8" name="Rectangle 1"/>
          <p:cNvSpPr>
            <a:spLocks noChangeArrowheads="1"/>
          </p:cNvSpPr>
          <p:nvPr/>
        </p:nvSpPr>
        <p:spPr bwMode="auto">
          <a:xfrm>
            <a:off x="1291797" y="2394"/>
            <a:ext cx="100513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Let's know the history of the language movement </a:t>
            </a:r>
          </a:p>
        </p:txBody>
      </p:sp>
    </p:spTree>
    <p:extLst>
      <p:ext uri="{BB962C8B-B14F-4D97-AF65-F5344CB8AC3E}">
        <p14:creationId xmlns:p14="http://schemas.microsoft.com/office/powerpoint/2010/main" val="2334606494"/>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down)">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20889" y="2885072"/>
            <a:ext cx="1117055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Police opened fire on students who were protesting for Bangla language.</a:t>
            </a:r>
          </a:p>
        </p:txBody>
      </p:sp>
      <p:pic>
        <p:nvPicPr>
          <p:cNvPr id="3" name="Picture 2"/>
          <p:cNvPicPr>
            <a:picLocks noChangeAspect="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348931" y="686468"/>
            <a:ext cx="4884683" cy="2311498"/>
          </a:xfrm>
          <a:prstGeom prst="ellipse">
            <a:avLst/>
          </a:prstGeom>
          <a:ln>
            <a:noFill/>
          </a:ln>
          <a:effectLst>
            <a:softEdge rad="112500"/>
          </a:effectLst>
        </p:spPr>
      </p:pic>
      <p:pic>
        <p:nvPicPr>
          <p:cNvPr id="4" name="Picture 8" descr="http://cms.somewhereinblog.net/images/thumbs/elius_1297766343_1-1._Shaheed_Salam.jpg"/>
          <p:cNvPicPr>
            <a:picLocks noChangeAspect="1" noChangeArrowheads="1"/>
          </p:cNvPicPr>
          <p:nvPr/>
        </p:nvPicPr>
        <p:blipFill>
          <a:blip r:embed="rId3" cstate="print"/>
          <a:srcRect/>
          <a:stretch>
            <a:fillRect/>
          </a:stretch>
        </p:blipFill>
        <p:spPr bwMode="auto">
          <a:xfrm>
            <a:off x="620889" y="3426225"/>
            <a:ext cx="2045850" cy="2635007"/>
          </a:xfrm>
          <a:prstGeom prst="ellipse">
            <a:avLst/>
          </a:prstGeom>
          <a:ln>
            <a:noFill/>
          </a:ln>
          <a:effectLst>
            <a:softEdge rad="112500"/>
          </a:effectLst>
        </p:spPr>
      </p:pic>
      <p:pic>
        <p:nvPicPr>
          <p:cNvPr id="5" name="Picture 4" descr="http://muktoblog.net/media/img/1297333015.jpg"/>
          <p:cNvPicPr>
            <a:picLocks noChangeAspect="1" noChangeArrowheads="1"/>
          </p:cNvPicPr>
          <p:nvPr/>
        </p:nvPicPr>
        <p:blipFill>
          <a:blip r:embed="rId4" cstate="print"/>
          <a:srcRect/>
          <a:stretch>
            <a:fillRect/>
          </a:stretch>
        </p:blipFill>
        <p:spPr bwMode="auto">
          <a:xfrm>
            <a:off x="2834246" y="3426226"/>
            <a:ext cx="2014103" cy="2635009"/>
          </a:xfrm>
          <a:prstGeom prst="ellipse">
            <a:avLst/>
          </a:prstGeom>
          <a:ln>
            <a:noFill/>
          </a:ln>
          <a:effectLst>
            <a:softEdge rad="112500"/>
          </a:effectLst>
        </p:spPr>
      </p:pic>
      <p:pic>
        <p:nvPicPr>
          <p:cNvPr id="6" name="Picture 12" descr="http://www.prothom-aloblog.com/img/uploads/dc02f5d87c3771483d22fcbfd4149b09.jpg"/>
          <p:cNvPicPr>
            <a:picLocks noChangeAspect="1" noChangeArrowheads="1"/>
          </p:cNvPicPr>
          <p:nvPr/>
        </p:nvPicPr>
        <p:blipFill>
          <a:blip r:embed="rId5" cstate="print"/>
          <a:srcRect/>
          <a:stretch>
            <a:fillRect/>
          </a:stretch>
        </p:blipFill>
        <p:spPr bwMode="auto">
          <a:xfrm>
            <a:off x="5001432" y="3426228"/>
            <a:ext cx="2118006" cy="2635007"/>
          </a:xfrm>
          <a:prstGeom prst="ellipse">
            <a:avLst/>
          </a:prstGeom>
          <a:ln>
            <a:noFill/>
          </a:ln>
          <a:effectLst>
            <a:softEdge rad="112500"/>
          </a:effectLst>
        </p:spPr>
      </p:pic>
      <p:pic>
        <p:nvPicPr>
          <p:cNvPr id="7" name="Picture 6" descr="http://muktoblog.net/media/img/1298107003.jpg"/>
          <p:cNvPicPr>
            <a:picLocks noChangeAspect="1" noChangeArrowheads="1"/>
          </p:cNvPicPr>
          <p:nvPr/>
        </p:nvPicPr>
        <p:blipFill>
          <a:blip r:embed="rId6" cstate="print"/>
          <a:srcRect/>
          <a:stretch>
            <a:fillRect/>
          </a:stretch>
        </p:blipFill>
        <p:spPr bwMode="auto">
          <a:xfrm>
            <a:off x="7319101" y="3424058"/>
            <a:ext cx="1977097" cy="2638083"/>
          </a:xfrm>
          <a:prstGeom prst="ellipse">
            <a:avLst/>
          </a:prstGeom>
          <a:ln>
            <a:noFill/>
          </a:ln>
          <a:effectLst>
            <a:softEdge rad="112500"/>
          </a:effectLst>
        </p:spPr>
      </p:pic>
      <p:pic>
        <p:nvPicPr>
          <p:cNvPr id="8" name="Picture 7"/>
          <p:cNvPicPr>
            <a:picLocks noChangeAspect="1"/>
          </p:cNvPicPr>
          <p:nvPr/>
        </p:nvPicPr>
        <p:blipFill>
          <a:blip r:embed="rId7"/>
          <a:stretch>
            <a:fillRect/>
          </a:stretch>
        </p:blipFill>
        <p:spPr>
          <a:xfrm>
            <a:off x="9460664" y="3425432"/>
            <a:ext cx="2065000" cy="2757153"/>
          </a:xfrm>
          <a:prstGeom prst="ellipse">
            <a:avLst/>
          </a:prstGeom>
          <a:ln>
            <a:noFill/>
          </a:ln>
          <a:effectLst>
            <a:softEdge rad="112500"/>
          </a:effectLst>
        </p:spPr>
      </p:pic>
      <p:sp>
        <p:nvSpPr>
          <p:cNvPr id="14" name="Rectangle 1"/>
          <p:cNvSpPr>
            <a:spLocks noChangeArrowheads="1"/>
          </p:cNvSpPr>
          <p:nvPr/>
        </p:nvSpPr>
        <p:spPr bwMode="auto">
          <a:xfrm>
            <a:off x="1457324" y="-20678"/>
            <a:ext cx="99345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Let's know the history of the language movement </a:t>
            </a:r>
          </a:p>
        </p:txBody>
      </p:sp>
      <p:sp>
        <p:nvSpPr>
          <p:cNvPr id="15" name="Rectangle 2"/>
          <p:cNvSpPr>
            <a:spLocks noChangeArrowheads="1"/>
          </p:cNvSpPr>
          <p:nvPr/>
        </p:nvSpPr>
        <p:spPr bwMode="auto">
          <a:xfrm>
            <a:off x="846501" y="6164492"/>
            <a:ext cx="109449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Salam, </a:t>
            </a:r>
            <a:r>
              <a:rPr kumimoji="0" lang="en-US" altLang="en-US" sz="2400" b="1" i="0" u="none" strike="noStrike" cap="none" normalizeH="0" baseline="0" dirty="0" err="1">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Barkat</a:t>
            </a:r>
            <a:r>
              <a:rPr kumimoji="0" lang="en-US" alt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kumimoji="0" lang="en-US" altLang="en-US" sz="2400" b="1" i="0" u="none" strike="noStrike" cap="none" normalizeH="0" baseline="0" dirty="0" err="1">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Rafiq</a:t>
            </a:r>
            <a:r>
              <a:rPr kumimoji="0" lang="en-US" alt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kumimoji="0" lang="en-US" altLang="en-US" sz="2400" b="1" i="0" u="none" strike="noStrike" cap="none" normalizeH="0" baseline="0" dirty="0" err="1">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Jabbar</a:t>
            </a:r>
            <a:r>
              <a:rPr kumimoji="0" lang="en-US" alt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kumimoji="0" lang="en-US" altLang="en-US" sz="2400" b="1" i="0" u="none" strike="noStrike" cap="none" normalizeH="0" baseline="0" dirty="0" err="1">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Shafiur</a:t>
            </a:r>
            <a:r>
              <a:rPr kumimoji="0" lang="en-US" alt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and many others were killed in police firing.</a:t>
            </a:r>
          </a:p>
        </p:txBody>
      </p:sp>
      <p:pic>
        <p:nvPicPr>
          <p:cNvPr id="16" name="Picture 15" descr="images33"/>
          <p:cNvPicPr>
            <a:picLocks noChangeAspect="1" noChangeArrowheads="1"/>
          </p:cNvPicPr>
          <p:nvPr/>
        </p:nvPicPr>
        <p:blipFill rotWithShape="1">
          <a:blip r:embed="rId8"/>
          <a:srcRect b="10530"/>
          <a:stretch/>
        </p:blipFill>
        <p:spPr bwMode="auto">
          <a:xfrm>
            <a:off x="1378776" y="612670"/>
            <a:ext cx="4433801" cy="2369530"/>
          </a:xfrm>
          <a:prstGeom prst="ellipse">
            <a:avLst/>
          </a:prstGeom>
          <a:ln>
            <a:noFill/>
          </a:ln>
          <a:effectLst>
            <a:softEdge rad="112500"/>
          </a:effectLst>
        </p:spPr>
      </p:pic>
    </p:spTree>
    <p:extLst>
      <p:ext uri="{BB962C8B-B14F-4D97-AF65-F5344CB8AC3E}">
        <p14:creationId xmlns:p14="http://schemas.microsoft.com/office/powerpoint/2010/main" val="1350790145"/>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500" fill="hold"/>
                                        <p:tgtEl>
                                          <p:spTgt spid="5"/>
                                        </p:tgtEl>
                                        <p:attrNameLst>
                                          <p:attrName>ppt_w</p:attrName>
                                        </p:attrNameLst>
                                      </p:cBhvr>
                                      <p:tavLst>
                                        <p:tav tm="0">
                                          <p:val>
                                            <p:fltVal val="0"/>
                                          </p:val>
                                        </p:tav>
                                        <p:tav tm="100000">
                                          <p:val>
                                            <p:strVal val="#ppt_w"/>
                                          </p:val>
                                        </p:tav>
                                      </p:tavLst>
                                    </p:anim>
                                    <p:anim calcmode="lin" valueType="num">
                                      <p:cBhvr>
                                        <p:cTn id="39" dur="500" fill="hold"/>
                                        <p:tgtEl>
                                          <p:spTgt spid="5"/>
                                        </p:tgtEl>
                                        <p:attrNameLst>
                                          <p:attrName>ppt_h</p:attrName>
                                        </p:attrNameLst>
                                      </p:cBhvr>
                                      <p:tavLst>
                                        <p:tav tm="0">
                                          <p:val>
                                            <p:fltVal val="0"/>
                                          </p:val>
                                        </p:tav>
                                        <p:tav tm="100000">
                                          <p:val>
                                            <p:strVal val="#ppt_h"/>
                                          </p:val>
                                        </p:tav>
                                      </p:tavLst>
                                    </p:anim>
                                    <p:animEffect transition="in" filter="fade">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Effect transition="in" filter="fade">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p:cTn id="52" dur="500" fill="hold"/>
                                        <p:tgtEl>
                                          <p:spTgt spid="7"/>
                                        </p:tgtEl>
                                        <p:attrNameLst>
                                          <p:attrName>ppt_w</p:attrName>
                                        </p:attrNameLst>
                                      </p:cBhvr>
                                      <p:tavLst>
                                        <p:tav tm="0">
                                          <p:val>
                                            <p:fltVal val="0"/>
                                          </p:val>
                                        </p:tav>
                                        <p:tav tm="100000">
                                          <p:val>
                                            <p:strVal val="#ppt_w"/>
                                          </p:val>
                                        </p:tav>
                                      </p:tavLst>
                                    </p:anim>
                                    <p:anim calcmode="lin" valueType="num">
                                      <p:cBhvr>
                                        <p:cTn id="53" dur="500" fill="hold"/>
                                        <p:tgtEl>
                                          <p:spTgt spid="7"/>
                                        </p:tgtEl>
                                        <p:attrNameLst>
                                          <p:attrName>ppt_h</p:attrName>
                                        </p:attrNameLst>
                                      </p:cBhvr>
                                      <p:tavLst>
                                        <p:tav tm="0">
                                          <p:val>
                                            <p:fltVal val="0"/>
                                          </p:val>
                                        </p:tav>
                                        <p:tav tm="100000">
                                          <p:val>
                                            <p:strVal val="#ppt_h"/>
                                          </p:val>
                                        </p:tav>
                                      </p:tavLst>
                                    </p:anim>
                                    <p:animEffect transition="in" filter="fade">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p:cTn id="59" dur="500" fill="hold"/>
                                        <p:tgtEl>
                                          <p:spTgt spid="8"/>
                                        </p:tgtEl>
                                        <p:attrNameLst>
                                          <p:attrName>ppt_w</p:attrName>
                                        </p:attrNameLst>
                                      </p:cBhvr>
                                      <p:tavLst>
                                        <p:tav tm="0">
                                          <p:val>
                                            <p:fltVal val="0"/>
                                          </p:val>
                                        </p:tav>
                                        <p:tav tm="100000">
                                          <p:val>
                                            <p:strVal val="#ppt_w"/>
                                          </p:val>
                                        </p:tav>
                                      </p:tavLst>
                                    </p:anim>
                                    <p:anim calcmode="lin" valueType="num">
                                      <p:cBhvr>
                                        <p:cTn id="60" dur="500" fill="hold"/>
                                        <p:tgtEl>
                                          <p:spTgt spid="8"/>
                                        </p:tgtEl>
                                        <p:attrNameLst>
                                          <p:attrName>ppt_h</p:attrName>
                                        </p:attrNameLst>
                                      </p:cBhvr>
                                      <p:tavLst>
                                        <p:tav tm="0">
                                          <p:val>
                                            <p:fltVal val="0"/>
                                          </p:val>
                                        </p:tav>
                                        <p:tav tm="100000">
                                          <p:val>
                                            <p:strVal val="#ppt_h"/>
                                          </p:val>
                                        </p:tav>
                                      </p:tavLst>
                                    </p:anim>
                                    <p:animEffect transition="in" filter="fade">
                                      <p:cBhvr>
                                        <p:cTn id="6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1447" t="7392" r="2307" b="9970"/>
          <a:stretch/>
        </p:blipFill>
        <p:spPr>
          <a:xfrm>
            <a:off x="2666999" y="3284854"/>
            <a:ext cx="6838951" cy="2564685"/>
          </a:xfrm>
          <a:prstGeom prst="ellipse">
            <a:avLst/>
          </a:prstGeom>
          <a:ln>
            <a:noFill/>
          </a:ln>
          <a:effectLst>
            <a:softEdge rad="112500"/>
          </a:effectLst>
        </p:spPr>
      </p:pic>
      <p:pic>
        <p:nvPicPr>
          <p:cNvPr id="2" name="Picture 1"/>
          <p:cNvPicPr>
            <a:picLocks noChangeAspect="1" noChangeArrowheads="1"/>
          </p:cNvPicPr>
          <p:nvPr/>
        </p:nvPicPr>
        <p:blipFill>
          <a:blip r:embed="rId3" cstate="print"/>
          <a:srcRect/>
          <a:stretch>
            <a:fillRect/>
          </a:stretch>
        </p:blipFill>
        <p:spPr bwMode="auto">
          <a:xfrm>
            <a:off x="1040524" y="596026"/>
            <a:ext cx="4303987" cy="2184397"/>
          </a:xfrm>
          <a:prstGeom prst="ellipse">
            <a:avLst/>
          </a:prstGeom>
          <a:ln>
            <a:noFill/>
          </a:ln>
          <a:effectLst>
            <a:softEdge rad="112500"/>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0876" y="662125"/>
            <a:ext cx="4231353" cy="2118299"/>
          </a:xfrm>
          <a:prstGeom prst="ellipse">
            <a:avLst/>
          </a:prstGeom>
          <a:ln>
            <a:noFill/>
          </a:ln>
          <a:effectLst>
            <a:softEdge rad="112500"/>
          </a:effectLst>
        </p:spPr>
      </p:pic>
      <p:sp>
        <p:nvSpPr>
          <p:cNvPr id="5" name="Rectangle 4"/>
          <p:cNvSpPr/>
          <p:nvPr/>
        </p:nvSpPr>
        <p:spPr>
          <a:xfrm>
            <a:off x="3211236" y="2723274"/>
            <a:ext cx="6188682" cy="584775"/>
          </a:xfrm>
          <a:prstGeom prst="rect">
            <a:avLst/>
          </a:prstGeom>
        </p:spPr>
        <p:txBody>
          <a:bodyPr wrap="none">
            <a:spAutoFit/>
          </a:bodyPr>
          <a:lstStyle/>
          <a:p>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This is the central Shaheed </a:t>
            </a:r>
            <a:r>
              <a:rPr lang="en-US" sz="3200"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Minar</a:t>
            </a:r>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6" name="Rectangle 1"/>
          <p:cNvSpPr>
            <a:spLocks noChangeArrowheads="1"/>
          </p:cNvSpPr>
          <p:nvPr/>
        </p:nvSpPr>
        <p:spPr bwMode="auto">
          <a:xfrm>
            <a:off x="1288513" y="15793"/>
            <a:ext cx="983668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Let's know the history of the language movement </a:t>
            </a:r>
          </a:p>
        </p:txBody>
      </p:sp>
      <p:sp>
        <p:nvSpPr>
          <p:cNvPr id="10" name="Rectangle 9"/>
          <p:cNvSpPr>
            <a:spLocks noChangeArrowheads="1"/>
          </p:cNvSpPr>
          <p:nvPr/>
        </p:nvSpPr>
        <p:spPr bwMode="auto">
          <a:xfrm>
            <a:off x="1213945" y="5773341"/>
            <a:ext cx="1042560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As a result of the language movement, both Bangla and Urdu gained the status of the official language of Pakistan. </a:t>
            </a:r>
          </a:p>
        </p:txBody>
      </p:sp>
      <p:sp>
        <p:nvSpPr>
          <p:cNvPr id="12" name="Pentagon 11"/>
          <p:cNvSpPr/>
          <p:nvPr/>
        </p:nvSpPr>
        <p:spPr>
          <a:xfrm flipH="1">
            <a:off x="5016073" y="4332159"/>
            <a:ext cx="1524000" cy="1052509"/>
          </a:xfrm>
          <a:prstGeom prst="homePlate">
            <a:avLst>
              <a:gd name="adj" fmla="val 978"/>
            </a:avLst>
          </a:prstGeom>
          <a:noFill/>
          <a:ln w="57150"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ln w="0"/>
                <a:solidFill>
                  <a:schemeClr val="tx1"/>
                </a:solidFill>
                <a:latin typeface="NikoshBAN" panose="02000000000000000000" pitchFamily="2" charset="0"/>
                <a:cs typeface="NikoshBAN" panose="02000000000000000000" pitchFamily="2" charset="0"/>
              </a:rPr>
              <a:t>আ</a:t>
            </a:r>
          </a:p>
        </p:txBody>
      </p:sp>
      <p:sp>
        <p:nvSpPr>
          <p:cNvPr id="13" name="Pentagon 12"/>
          <p:cNvSpPr/>
          <p:nvPr/>
        </p:nvSpPr>
        <p:spPr>
          <a:xfrm flipH="1">
            <a:off x="3111073" y="4202110"/>
            <a:ext cx="1600200" cy="1143000"/>
          </a:xfrm>
          <a:prstGeom prst="homePlate">
            <a:avLst>
              <a:gd name="adj" fmla="val 978"/>
            </a:avLst>
          </a:prstGeom>
          <a:noFill/>
          <a:ln w="57150"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ln w="0"/>
                <a:solidFill>
                  <a:schemeClr val="tx1"/>
                </a:solidFill>
                <a:latin typeface="NikoshBAN" panose="02000000000000000000" pitchFamily="2" charset="0"/>
                <a:cs typeface="NikoshBAN" panose="02000000000000000000" pitchFamily="2" charset="0"/>
              </a:rPr>
              <a:t>অ</a:t>
            </a:r>
          </a:p>
        </p:txBody>
      </p:sp>
      <p:pic>
        <p:nvPicPr>
          <p:cNvPr id="14" name="Picture 13"/>
          <p:cNvPicPr>
            <a:picLocks noChangeAspect="1"/>
          </p:cNvPicPr>
          <p:nvPr/>
        </p:nvPicPr>
        <p:blipFill rotWithShape="1">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l="71761" t="5194" r="6977" b="71429"/>
          <a:stretch/>
        </p:blipFill>
        <p:spPr>
          <a:xfrm>
            <a:off x="7268206" y="3802723"/>
            <a:ext cx="1981200" cy="1752600"/>
          </a:xfrm>
          <a:prstGeom prst="rect">
            <a:avLst/>
          </a:prstGeom>
        </p:spPr>
      </p:pic>
    </p:spTree>
    <p:extLst>
      <p:ext uri="{BB962C8B-B14F-4D97-AF65-F5344CB8AC3E}">
        <p14:creationId xmlns:p14="http://schemas.microsoft.com/office/powerpoint/2010/main" val="1586320301"/>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par>
                                <p:cTn id="46" presetID="53" presetClass="entr" presetSubtype="16"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500" fill="hold"/>
                                        <p:tgtEl>
                                          <p:spTgt spid="14"/>
                                        </p:tgtEl>
                                        <p:attrNameLst>
                                          <p:attrName>ppt_w</p:attrName>
                                        </p:attrNameLst>
                                      </p:cBhvr>
                                      <p:tavLst>
                                        <p:tav tm="0">
                                          <p:val>
                                            <p:fltVal val="0"/>
                                          </p:val>
                                        </p:tav>
                                        <p:tav tm="100000">
                                          <p:val>
                                            <p:strVal val="#ppt_w"/>
                                          </p:val>
                                        </p:tav>
                                      </p:tavLst>
                                    </p:anim>
                                    <p:anim calcmode="lin" valueType="num">
                                      <p:cBhvr>
                                        <p:cTn id="49" dur="500" fill="hold"/>
                                        <p:tgtEl>
                                          <p:spTgt spid="14"/>
                                        </p:tgtEl>
                                        <p:attrNameLst>
                                          <p:attrName>ppt_h</p:attrName>
                                        </p:attrNameLst>
                                      </p:cBhvr>
                                      <p:tavLst>
                                        <p:tav tm="0">
                                          <p:val>
                                            <p:fltVal val="0"/>
                                          </p:val>
                                        </p:tav>
                                        <p:tav tm="100000">
                                          <p:val>
                                            <p:strVal val="#ppt_h"/>
                                          </p:val>
                                        </p:tav>
                                      </p:tavLst>
                                    </p:anim>
                                    <p:animEffect transition="in" filter="fade">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down)">
                                      <p:cBhvr>
                                        <p:cTn id="5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nilima\Desktop\materials\EGAX85.jpg"/>
          <p:cNvPicPr>
            <a:picLocks noChangeAspect="1" noChangeArrowheads="1"/>
          </p:cNvPicPr>
          <p:nvPr/>
        </p:nvPicPr>
        <p:blipFill>
          <a:blip r:embed="rId2"/>
          <a:srcRect/>
          <a:stretch>
            <a:fillRect/>
          </a:stretch>
        </p:blipFill>
        <p:spPr bwMode="auto">
          <a:xfrm>
            <a:off x="212068" y="1295399"/>
            <a:ext cx="5731532" cy="3482327"/>
          </a:xfrm>
          <a:prstGeom prst="ellipse">
            <a:avLst/>
          </a:prstGeom>
          <a:ln>
            <a:noFill/>
          </a:ln>
          <a:effectLst>
            <a:softEdge rad="112500"/>
          </a:effectLst>
        </p:spPr>
      </p:pic>
      <p:pic>
        <p:nvPicPr>
          <p:cNvPr id="3" name="Picture 2"/>
          <p:cNvPicPr>
            <a:picLocks noChangeAspect="1"/>
          </p:cNvPicPr>
          <p:nvPr/>
        </p:nvPicPr>
        <p:blipFill>
          <a:blip r:embed="rId3"/>
          <a:srcRect/>
          <a:stretch>
            <a:fillRect/>
          </a:stretch>
        </p:blipFill>
        <p:spPr bwMode="auto">
          <a:xfrm>
            <a:off x="6172200" y="1295399"/>
            <a:ext cx="5867400" cy="3482327"/>
          </a:xfrm>
          <a:prstGeom prst="ellipse">
            <a:avLst/>
          </a:prstGeom>
          <a:ln>
            <a:noFill/>
          </a:ln>
          <a:effectLst>
            <a:softEdge rad="112500"/>
          </a:effectLst>
        </p:spPr>
      </p:pic>
      <p:sp>
        <p:nvSpPr>
          <p:cNvPr id="4" name="Rectangle 3"/>
          <p:cNvSpPr/>
          <p:nvPr/>
        </p:nvSpPr>
        <p:spPr>
          <a:xfrm>
            <a:off x="1847881" y="5160499"/>
            <a:ext cx="9157250" cy="584775"/>
          </a:xfrm>
          <a:prstGeom prst="rect">
            <a:avLst/>
          </a:prstGeom>
        </p:spPr>
        <p:txBody>
          <a:bodyPr wrap="none">
            <a:spAutoFit/>
          </a:bodyPr>
          <a:lstStyle/>
          <a:p>
            <a:pPr>
              <a:defRPr/>
            </a:pPr>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People are paying homage to the language martyrs.</a:t>
            </a:r>
          </a:p>
        </p:txBody>
      </p:sp>
      <p:sp>
        <p:nvSpPr>
          <p:cNvPr id="5" name="TextBox 4"/>
          <p:cNvSpPr txBox="1"/>
          <p:nvPr/>
        </p:nvSpPr>
        <p:spPr>
          <a:xfrm>
            <a:off x="4414615" y="157374"/>
            <a:ext cx="3527504" cy="584775"/>
          </a:xfrm>
          <a:prstGeom prst="rect">
            <a:avLst/>
          </a:prstGeom>
          <a:noFill/>
        </p:spPr>
        <p:txBody>
          <a:bodyPr wrap="none" rtlCol="0">
            <a:spAutoFit/>
          </a:bodyPr>
          <a:lstStyle/>
          <a:p>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Follow the pictures</a:t>
            </a:r>
          </a:p>
        </p:txBody>
      </p:sp>
    </p:spTree>
    <p:extLst>
      <p:ext uri="{BB962C8B-B14F-4D97-AF65-F5344CB8AC3E}">
        <p14:creationId xmlns:p14="http://schemas.microsoft.com/office/powerpoint/2010/main" val="1993612668"/>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New president of UNESCO General Conference.jpg"/>
          <p:cNvPicPr>
            <a:picLocks noChangeAspect="1"/>
          </p:cNvPicPr>
          <p:nvPr/>
        </p:nvPicPr>
        <p:blipFill>
          <a:blip r:embed="rId2"/>
          <a:srcRect/>
          <a:stretch>
            <a:fillRect/>
          </a:stretch>
        </p:blipFill>
        <p:spPr bwMode="auto">
          <a:xfrm>
            <a:off x="2329445" y="1087822"/>
            <a:ext cx="7533110" cy="4074728"/>
          </a:xfrm>
          <a:prstGeom prst="ellipse">
            <a:avLst/>
          </a:prstGeom>
          <a:ln>
            <a:noFill/>
          </a:ln>
          <a:effectLst>
            <a:softEdge rad="112500"/>
          </a:effectLst>
        </p:spPr>
      </p:pic>
      <p:sp>
        <p:nvSpPr>
          <p:cNvPr id="12" name="Rectangle 11"/>
          <p:cNvSpPr/>
          <p:nvPr/>
        </p:nvSpPr>
        <p:spPr>
          <a:xfrm>
            <a:off x="1405597" y="5508223"/>
            <a:ext cx="9821598" cy="1077218"/>
          </a:xfrm>
          <a:prstGeom prst="rect">
            <a:avLst/>
          </a:prstGeom>
        </p:spPr>
        <p:txBody>
          <a:bodyPr wrap="square">
            <a:spAutoFit/>
          </a:bodyPr>
          <a:lstStyle/>
          <a:p>
            <a:pPr algn="ctr"/>
            <a:r>
              <a:rPr lang="en-US" sz="3200" b="1" dirty="0">
                <a:effectLst>
                  <a:outerShdw blurRad="38100" dist="38100" dir="2700000" algn="tl">
                    <a:srgbClr val="000000">
                      <a:alpha val="43137"/>
                    </a:srgbClr>
                  </a:outerShdw>
                </a:effectLst>
                <a:latin typeface="Times New Roman" pitchFamily="18" charset="0"/>
                <a:cs typeface="Times New Roman" pitchFamily="18" charset="0"/>
              </a:rPr>
              <a:t>Announcement of 1999 of 17 November 21 February as The International Mother Language Day.</a:t>
            </a:r>
          </a:p>
        </p:txBody>
      </p:sp>
      <p:sp>
        <p:nvSpPr>
          <p:cNvPr id="6" name="TextBox 5"/>
          <p:cNvSpPr txBox="1"/>
          <p:nvPr/>
        </p:nvSpPr>
        <p:spPr>
          <a:xfrm>
            <a:off x="5403326" y="4256023"/>
            <a:ext cx="1826141" cy="584775"/>
          </a:xfrm>
          <a:prstGeom prst="rect">
            <a:avLst/>
          </a:prstGeom>
          <a:noFill/>
          <a:ln w="12700">
            <a:noFill/>
          </a:ln>
        </p:spPr>
        <p:txBody>
          <a:bodyPr wrap="none" rtlCol="0">
            <a:spAutoFit/>
          </a:bodyPr>
          <a:lstStyle/>
          <a:p>
            <a:r>
              <a:rPr lang="en-US" sz="3200" dirty="0">
                <a:latin typeface="Times New Roman" panose="02020603050405020304" pitchFamily="18" charset="0"/>
                <a:cs typeface="Times New Roman" panose="02020603050405020304" pitchFamily="18" charset="0"/>
              </a:rPr>
              <a:t>UNESCO</a:t>
            </a:r>
          </a:p>
        </p:txBody>
      </p:sp>
      <p:sp>
        <p:nvSpPr>
          <p:cNvPr id="7" name="TextBox 6"/>
          <p:cNvSpPr txBox="1"/>
          <p:nvPr/>
        </p:nvSpPr>
        <p:spPr>
          <a:xfrm>
            <a:off x="4414615" y="157374"/>
            <a:ext cx="3527504" cy="584775"/>
          </a:xfrm>
          <a:prstGeom prst="rect">
            <a:avLst/>
          </a:prstGeom>
          <a:noFill/>
        </p:spPr>
        <p:txBody>
          <a:bodyPr wrap="none" rtlCol="0">
            <a:spAutoFit/>
          </a:bodyPr>
          <a:lstStyle/>
          <a:p>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Follow the pictures</a:t>
            </a:r>
          </a:p>
        </p:txBody>
      </p:sp>
    </p:spTree>
    <p:extLst>
      <p:ext uri="{BB962C8B-B14F-4D97-AF65-F5344CB8AC3E}">
        <p14:creationId xmlns:p14="http://schemas.microsoft.com/office/powerpoint/2010/main" val="3773125079"/>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09.JPG">
            <a:extLst>
              <a:ext uri="{FF2B5EF4-FFF2-40B4-BE49-F238E27FC236}">
                <a16:creationId xmlns:a16="http://schemas.microsoft.com/office/drawing/2014/main" id="{17128446-8264-41BD-8E8F-35423C87DCB0}"/>
              </a:ext>
            </a:extLst>
          </p:cNvPr>
          <p:cNvPicPr>
            <a:picLocks noChangeAspect="1"/>
          </p:cNvPicPr>
          <p:nvPr/>
        </p:nvPicPr>
        <p:blipFill>
          <a:blip r:embed="rId2" cstate="print"/>
          <a:stretch>
            <a:fillRect/>
          </a:stretch>
        </p:blipFill>
        <p:spPr>
          <a:xfrm>
            <a:off x="4618892" y="1252158"/>
            <a:ext cx="2954216" cy="1714739"/>
          </a:xfrm>
          <a:prstGeom prst="ellipse">
            <a:avLst/>
          </a:prstGeom>
          <a:ln w="63500" cap="rnd">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4" name="Rectangle 13">
            <a:extLst>
              <a:ext uri="{FF2B5EF4-FFF2-40B4-BE49-F238E27FC236}">
                <a16:creationId xmlns:a16="http://schemas.microsoft.com/office/drawing/2014/main" id="{BE4657DF-7C6A-45EA-967D-240440C9A42A}"/>
              </a:ext>
            </a:extLst>
          </p:cNvPr>
          <p:cNvSpPr/>
          <p:nvPr/>
        </p:nvSpPr>
        <p:spPr>
          <a:xfrm>
            <a:off x="4191000" y="138961"/>
            <a:ext cx="3810000" cy="923330"/>
          </a:xfrm>
          <a:prstGeom prst="rect">
            <a:avLst/>
          </a:prstGeom>
          <a:solidFill>
            <a:schemeClr val="accent5">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Pair Work</a:t>
            </a:r>
          </a:p>
        </p:txBody>
      </p:sp>
      <p:sp>
        <p:nvSpPr>
          <p:cNvPr id="22" name="Rectangle 21">
            <a:extLst>
              <a:ext uri="{FF2B5EF4-FFF2-40B4-BE49-F238E27FC236}">
                <a16:creationId xmlns:a16="http://schemas.microsoft.com/office/drawing/2014/main" id="{98AD8EBB-A3A1-4333-882A-146C9C76EE41}"/>
              </a:ext>
            </a:extLst>
          </p:cNvPr>
          <p:cNvSpPr/>
          <p:nvPr/>
        </p:nvSpPr>
        <p:spPr>
          <a:xfrm>
            <a:off x="1718926" y="3167390"/>
            <a:ext cx="8129923" cy="52322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just"/>
            <a:r>
              <a:rPr lang="en-US" sz="2800" b="1" dirty="0">
                <a:solidFill>
                  <a:srgbClr val="660066"/>
                </a:solidFill>
              </a:rPr>
              <a:t>Discuss in pairs and </a:t>
            </a:r>
            <a:r>
              <a:rPr lang="en-US" sz="2800" b="1" dirty="0">
                <a:solidFill>
                  <a:srgbClr val="FF0000"/>
                </a:solidFill>
                <a:latin typeface="Book Antiqua" panose="02040602050305030304" pitchFamily="18" charset="0"/>
              </a:rPr>
              <a:t>Complete the following chart</a:t>
            </a:r>
            <a:r>
              <a:rPr lang="en-US" sz="2800" b="1" dirty="0">
                <a:solidFill>
                  <a:srgbClr val="FF0000"/>
                </a:solidFill>
              </a:rPr>
              <a:t>.</a:t>
            </a:r>
          </a:p>
        </p:txBody>
      </p:sp>
      <p:graphicFrame>
        <p:nvGraphicFramePr>
          <p:cNvPr id="7" name="Table 6">
            <a:extLst>
              <a:ext uri="{FF2B5EF4-FFF2-40B4-BE49-F238E27FC236}">
                <a16:creationId xmlns:a16="http://schemas.microsoft.com/office/drawing/2014/main" id="{1EA8EB8C-EEBB-4DF9-81AF-BACA6C95CD11}"/>
              </a:ext>
            </a:extLst>
          </p:cNvPr>
          <p:cNvGraphicFramePr>
            <a:graphicFrameLocks noGrp="1"/>
          </p:cNvGraphicFramePr>
          <p:nvPr/>
        </p:nvGraphicFramePr>
        <p:xfrm>
          <a:off x="1718925" y="3986615"/>
          <a:ext cx="8129923" cy="2447404"/>
        </p:xfrm>
        <a:graphic>
          <a:graphicData uri="http://schemas.openxmlformats.org/drawingml/2006/table">
            <a:tbl>
              <a:tblPr firstRow="1" bandRow="1">
                <a:tableStyleId>{21E4AEA4-8DFA-4A89-87EB-49C32662AFE0}</a:tableStyleId>
              </a:tblPr>
              <a:tblGrid>
                <a:gridCol w="2659322">
                  <a:extLst>
                    <a:ext uri="{9D8B030D-6E8A-4147-A177-3AD203B41FA5}">
                      <a16:colId xmlns:a16="http://schemas.microsoft.com/office/drawing/2014/main" val="20000"/>
                    </a:ext>
                  </a:extLst>
                </a:gridCol>
                <a:gridCol w="5470601">
                  <a:extLst>
                    <a:ext uri="{9D8B030D-6E8A-4147-A177-3AD203B41FA5}">
                      <a16:colId xmlns:a16="http://schemas.microsoft.com/office/drawing/2014/main" val="20001"/>
                    </a:ext>
                  </a:extLst>
                </a:gridCol>
              </a:tblGrid>
              <a:tr h="586637">
                <a:tc>
                  <a:txBody>
                    <a:bodyPr/>
                    <a:lstStyle/>
                    <a:p>
                      <a:pPr algn="ctr"/>
                      <a:r>
                        <a:rPr lang="en-US"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Time</a:t>
                      </a: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3200" b="1" dirty="0">
                          <a:effectLst>
                            <a:outerShdw blurRad="38100" dist="38100" dir="2700000" algn="tl">
                              <a:srgbClr val="000000">
                                <a:alpha val="43137"/>
                              </a:srgbClr>
                            </a:outerShdw>
                          </a:effectLst>
                        </a:rPr>
                        <a:t>   </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What happened</a:t>
                      </a: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10000"/>
                  </a:ext>
                </a:extLst>
              </a:tr>
              <a:tr h="512992">
                <a:tc>
                  <a:txBody>
                    <a:bodyPr/>
                    <a:lstStyle/>
                    <a:p>
                      <a:pPr algn="ctr"/>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1947</a:t>
                      </a: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b="1" dirty="0">
                        <a:effectLst>
                          <a:outerShdw blurRad="38100" dist="38100" dir="2700000" algn="tl">
                            <a:srgbClr val="000000">
                              <a:alpha val="43137"/>
                            </a:srgbClr>
                          </a:outerShdw>
                        </a:effectLst>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02527">
                <a:tc>
                  <a:txBody>
                    <a:bodyPr/>
                    <a:lstStyle/>
                    <a:p>
                      <a:pPr algn="ctr"/>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1948</a:t>
                      </a: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b="1" dirty="0">
                        <a:effectLst>
                          <a:outerShdw blurRad="38100" dist="38100" dir="2700000" algn="tl">
                            <a:srgbClr val="000000">
                              <a:alpha val="43137"/>
                            </a:srgbClr>
                          </a:outerShdw>
                        </a:effectLst>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36376">
                <a:tc>
                  <a:txBody>
                    <a:bodyPr/>
                    <a:lstStyle/>
                    <a:p>
                      <a:pPr algn="ctr"/>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1952</a:t>
                      </a: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b="1" dirty="0">
                        <a:effectLst>
                          <a:outerShdw blurRad="38100" dist="38100" dir="2700000" algn="tl">
                            <a:srgbClr val="000000">
                              <a:alpha val="43137"/>
                            </a:srgbClr>
                          </a:outerShdw>
                        </a:effectLst>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948489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circle(in)">
                                      <p:cBhvr>
                                        <p:cTn id="21" dur="20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6470713" y="6167405"/>
            <a:ext cx="4152900" cy="646331"/>
          </a:xfrm>
          <a:prstGeom prst="rect">
            <a:avLst/>
          </a:prstGeom>
          <a:noFill/>
        </p:spPr>
        <p:txBody>
          <a:bodyPr wrap="square" rtlCol="0">
            <a:spAutoFit/>
          </a:bodyPr>
          <a:lstStyle/>
          <a:p>
            <a:pPr algn="ctr"/>
            <a:endParaRPr lang="en-US" sz="3600" b="1" i="1" dirty="0">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2157" y="1230425"/>
            <a:ext cx="2562886" cy="2502451"/>
          </a:xfrm>
          <a:prstGeom prst="ellipse">
            <a:avLst/>
          </a:prstGeom>
          <a:ln w="190500" cap="rnd">
            <a:solidFill>
              <a:srgbClr val="FF0000"/>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relaxedInset"/>
            <a:extrusionClr>
              <a:srgbClr val="000000"/>
            </a:extrusionClr>
          </a:sp3d>
        </p:spPr>
      </p:pic>
      <p:sp>
        <p:nvSpPr>
          <p:cNvPr id="2" name="TextBox 1"/>
          <p:cNvSpPr txBox="1"/>
          <p:nvPr/>
        </p:nvSpPr>
        <p:spPr>
          <a:xfrm>
            <a:off x="2915168" y="4010795"/>
            <a:ext cx="6350296" cy="255454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GB" sz="32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a:t>
            </a:r>
            <a:r>
              <a:rPr lang="en-GB" sz="4400" b="1" dirty="0">
                <a:ln w="9525">
                  <a:solidFill>
                    <a:schemeClr val="bg1"/>
                  </a:solidFill>
                  <a:prstDash val="solid"/>
                </a:ln>
                <a:effectLst>
                  <a:outerShdw blurRad="38100" dist="38100" dir="2700000" algn="tl" rotWithShape="0">
                    <a:srgbClr val="000000">
                      <a:alpha val="43137"/>
                    </a:srgbClr>
                  </a:outerShdw>
                </a:effectLst>
              </a:rPr>
              <a:t>Muhammad Ahsan Habib</a:t>
            </a:r>
            <a:endParaRPr lang="bn-BD" sz="4400" b="1" dirty="0">
              <a:ln w="22225">
                <a:solidFill>
                  <a:schemeClr val="accent2"/>
                </a:solidFill>
                <a:prstDash val="solid"/>
              </a:ln>
              <a:solidFill>
                <a:schemeClr val="accent2">
                  <a:lumMod val="40000"/>
                  <a:lumOff val="60000"/>
                </a:schemeClr>
              </a:solidFill>
              <a:effectLst>
                <a:outerShdw blurRad="38100" dist="38100" dir="2700000" algn="tl" rotWithShape="0">
                  <a:srgbClr val="000000">
                    <a:alpha val="43137"/>
                  </a:srgbClr>
                </a:outerShdw>
              </a:effectLst>
            </a:endParaRPr>
          </a:p>
          <a:p>
            <a:pPr algn="ctr"/>
            <a:r>
              <a:rPr lang="bn-BD" sz="2000" b="1" dirty="0">
                <a:effectLst>
                  <a:outerShdw blurRad="38100" dist="38100" dir="2700000" algn="tl">
                    <a:srgbClr val="000000">
                      <a:alpha val="43137"/>
                    </a:srgbClr>
                  </a:outerShdw>
                </a:effectLst>
              </a:rPr>
              <a:t>          </a:t>
            </a:r>
            <a:r>
              <a:rPr lang="en-GB" sz="2000" b="1" dirty="0">
                <a:ln w="13462">
                  <a:solidFill>
                    <a:srgbClr val="FF0000"/>
                  </a:solidFill>
                  <a:prstDash val="solid"/>
                </a:ln>
                <a:solidFill>
                  <a:schemeClr val="tx1">
                    <a:lumMod val="85000"/>
                    <a:lumOff val="15000"/>
                  </a:schemeClr>
                </a:solidFill>
                <a:effectLst>
                  <a:outerShdw blurRad="38100" dist="38100" dir="2700000" algn="tl" rotWithShape="0">
                    <a:srgbClr val="000000">
                      <a:alpha val="43137"/>
                    </a:srgbClr>
                  </a:outerShdw>
                </a:effectLst>
              </a:rPr>
              <a:t>Assistant Teacher</a:t>
            </a:r>
            <a:endParaRPr lang="bn-BD" sz="2000" b="1" dirty="0">
              <a:ln w="13462">
                <a:solidFill>
                  <a:srgbClr val="FF0000"/>
                </a:solidFill>
                <a:prstDash val="solid"/>
              </a:ln>
              <a:solidFill>
                <a:schemeClr val="tx1">
                  <a:lumMod val="85000"/>
                  <a:lumOff val="15000"/>
                </a:schemeClr>
              </a:solidFill>
              <a:effectLst>
                <a:outerShdw blurRad="38100" dist="38100" dir="2700000" algn="tl" rotWithShape="0">
                  <a:srgbClr val="000000">
                    <a:alpha val="43137"/>
                  </a:srgbClr>
                </a:outerShdw>
              </a:effectLst>
            </a:endParaRPr>
          </a:p>
          <a:p>
            <a:pPr algn="ctr"/>
            <a:r>
              <a:rPr lang="en-GB" sz="2400" b="1" dirty="0" err="1">
                <a:ln w="0">
                  <a:solidFill>
                    <a:srgbClr val="FF0000"/>
                  </a:solidFill>
                </a:ln>
                <a:effectLst>
                  <a:outerShdw blurRad="38100" dist="38100" dir="2700000" algn="tl" rotWithShape="0">
                    <a:srgbClr val="000000">
                      <a:alpha val="43137"/>
                    </a:srgbClr>
                  </a:outerShdw>
                </a:effectLst>
              </a:rPr>
              <a:t>Mohsenuddin</a:t>
            </a:r>
            <a:r>
              <a:rPr lang="en-GB" sz="2400" b="1" dirty="0">
                <a:ln w="0">
                  <a:solidFill>
                    <a:srgbClr val="FF0000"/>
                  </a:solidFill>
                </a:ln>
                <a:effectLst>
                  <a:outerShdw blurRad="38100" dist="38100" dir="2700000" algn="tl" rotWithShape="0">
                    <a:srgbClr val="000000">
                      <a:alpha val="43137"/>
                    </a:srgbClr>
                  </a:outerShdw>
                </a:effectLst>
              </a:rPr>
              <a:t> </a:t>
            </a:r>
            <a:r>
              <a:rPr lang="en-GB" sz="2400" b="1" dirty="0" err="1">
                <a:ln w="0">
                  <a:solidFill>
                    <a:srgbClr val="FF0000"/>
                  </a:solidFill>
                </a:ln>
                <a:effectLst>
                  <a:outerShdw blurRad="38100" dist="38100" dir="2700000" algn="tl" rotWithShape="0">
                    <a:srgbClr val="000000">
                      <a:alpha val="43137"/>
                    </a:srgbClr>
                  </a:outerShdw>
                </a:effectLst>
              </a:rPr>
              <a:t>Nuria</a:t>
            </a:r>
            <a:r>
              <a:rPr lang="en-GB" sz="2400" b="1" dirty="0">
                <a:ln w="0">
                  <a:solidFill>
                    <a:srgbClr val="FF0000"/>
                  </a:solidFill>
                </a:ln>
                <a:effectLst>
                  <a:outerShdw blurRad="38100" dist="38100" dir="2700000" algn="tl" rotWithShape="0">
                    <a:srgbClr val="000000">
                      <a:alpha val="43137"/>
                    </a:srgbClr>
                  </a:outerShdw>
                </a:effectLst>
              </a:rPr>
              <a:t> </a:t>
            </a:r>
            <a:r>
              <a:rPr lang="en-GB" sz="2400" b="1" dirty="0" err="1">
                <a:ln w="0">
                  <a:solidFill>
                    <a:srgbClr val="FF0000"/>
                  </a:solidFill>
                </a:ln>
                <a:effectLst>
                  <a:outerShdw blurRad="38100" dist="38100" dir="2700000" algn="tl" rotWithShape="0">
                    <a:srgbClr val="000000">
                      <a:alpha val="43137"/>
                    </a:srgbClr>
                  </a:outerShdw>
                </a:effectLst>
              </a:rPr>
              <a:t>Fazil</a:t>
            </a:r>
            <a:r>
              <a:rPr lang="en-GB" sz="2400" b="1" dirty="0">
                <a:ln w="0">
                  <a:solidFill>
                    <a:srgbClr val="FF0000"/>
                  </a:solidFill>
                </a:ln>
                <a:effectLst>
                  <a:outerShdw blurRad="38100" dist="38100" dir="2700000" algn="tl" rotWithShape="0">
                    <a:srgbClr val="000000">
                      <a:alpha val="43137"/>
                    </a:srgbClr>
                  </a:outerShdw>
                </a:effectLst>
              </a:rPr>
              <a:t> (Degree) Madrasah</a:t>
            </a:r>
            <a:endParaRPr lang="bn-BD" sz="2400" b="1" dirty="0">
              <a:ln w="0">
                <a:solidFill>
                  <a:srgbClr val="FF0000"/>
                </a:solidFill>
              </a:ln>
              <a:effectLst>
                <a:outerShdw blurRad="38100" dist="38100" dir="2700000" algn="tl" rotWithShape="0">
                  <a:srgbClr val="000000">
                    <a:alpha val="43137"/>
                  </a:srgbClr>
                </a:outerShdw>
              </a:effectLst>
            </a:endParaRPr>
          </a:p>
          <a:p>
            <a:pPr algn="ctr"/>
            <a:r>
              <a:rPr lang="en-GB" sz="2400" b="1" dirty="0" err="1">
                <a:solidFill>
                  <a:schemeClr val="accent2">
                    <a:lumMod val="75000"/>
                  </a:schemeClr>
                </a:solidFill>
                <a:effectLst>
                  <a:outerShdw blurRad="38100" dist="38100" dir="2700000" algn="tl">
                    <a:srgbClr val="000000">
                      <a:alpha val="43137"/>
                    </a:srgbClr>
                  </a:outerShdw>
                </a:effectLst>
              </a:rPr>
              <a:t>Bauphal</a:t>
            </a:r>
            <a:r>
              <a:rPr lang="en-GB" sz="2400" b="1" dirty="0">
                <a:solidFill>
                  <a:schemeClr val="accent2">
                    <a:lumMod val="75000"/>
                  </a:schemeClr>
                </a:solidFill>
                <a:effectLst>
                  <a:outerShdw blurRad="38100" dist="38100" dir="2700000" algn="tl">
                    <a:srgbClr val="000000">
                      <a:alpha val="43137"/>
                    </a:srgbClr>
                  </a:outerShdw>
                </a:effectLst>
              </a:rPr>
              <a:t>, </a:t>
            </a:r>
            <a:r>
              <a:rPr lang="en-GB" sz="2400" b="1" dirty="0" err="1">
                <a:solidFill>
                  <a:schemeClr val="accent2">
                    <a:lumMod val="75000"/>
                  </a:schemeClr>
                </a:solidFill>
                <a:effectLst>
                  <a:outerShdw blurRad="38100" dist="38100" dir="2700000" algn="tl">
                    <a:srgbClr val="000000">
                      <a:alpha val="43137"/>
                    </a:srgbClr>
                  </a:outerShdw>
                </a:effectLst>
              </a:rPr>
              <a:t>Patuakhali</a:t>
            </a:r>
            <a:endParaRPr lang="bn-BD" sz="2400" b="1" dirty="0">
              <a:solidFill>
                <a:schemeClr val="accent2">
                  <a:lumMod val="75000"/>
                </a:schemeClr>
              </a:solidFill>
              <a:effectLst>
                <a:outerShdw blurRad="38100" dist="38100" dir="2700000" algn="tl">
                  <a:srgbClr val="000000">
                    <a:alpha val="43137"/>
                  </a:srgbClr>
                </a:outerShdw>
              </a:effectLst>
            </a:endParaRPr>
          </a:p>
          <a:p>
            <a:pPr algn="ctr"/>
            <a:r>
              <a:rPr lang="en-GB" sz="2400" b="1" spc="50" dirty="0">
                <a:ln w="9525" cmpd="sng">
                  <a:solidFill>
                    <a:schemeClr val="tx1"/>
                  </a:solidFill>
                  <a:prstDash val="solid"/>
                </a:ln>
                <a:solidFill>
                  <a:srgbClr val="FF0000"/>
                </a:solidFill>
                <a:effectLst>
                  <a:glow rad="38100">
                    <a:schemeClr val="accent1">
                      <a:alpha val="40000"/>
                    </a:schemeClr>
                  </a:glow>
                  <a:outerShdw blurRad="38100" dist="38100" dir="2700000" algn="tl">
                    <a:srgbClr val="000000">
                      <a:alpha val="43137"/>
                    </a:srgbClr>
                  </a:outerShdw>
                </a:effectLst>
              </a:rPr>
              <a:t>Mobile-01754755169</a:t>
            </a:r>
          </a:p>
          <a:p>
            <a:pPr algn="ctr"/>
            <a:r>
              <a:rPr lang="en-GB" sz="2400" b="1" dirty="0">
                <a:ln w="13462">
                  <a:solidFill>
                    <a:schemeClr val="tx1">
                      <a:lumMod val="85000"/>
                      <a:lumOff val="15000"/>
                    </a:schemeClr>
                  </a:solidFill>
                  <a:prstDash val="solid"/>
                </a:ln>
                <a:effectLst>
                  <a:outerShdw blurRad="38100" dist="38100" dir="2700000" algn="tl" rotWithShape="0">
                    <a:srgbClr val="000000">
                      <a:alpha val="43137"/>
                    </a:srgbClr>
                  </a:outerShdw>
                </a:effectLst>
              </a:rPr>
              <a:t>E-mail- ahsanhabib251281@gmai</a:t>
            </a:r>
            <a:r>
              <a:rPr lang="en-GB" sz="2400" b="1" dirty="0">
                <a:ln w="13462">
                  <a:solidFill>
                    <a:srgbClr val="00B050"/>
                  </a:solidFill>
                  <a:prstDash val="solid"/>
                </a:ln>
                <a:effectLst>
                  <a:outerShdw blurRad="38100" dist="38100" dir="2700000" algn="tl" rotWithShape="0">
                    <a:srgbClr val="000000">
                      <a:alpha val="43137"/>
                    </a:srgbClr>
                  </a:outerShdw>
                </a:effectLst>
              </a:rPr>
              <a:t>l.com</a:t>
            </a:r>
          </a:p>
        </p:txBody>
      </p:sp>
      <p:sp>
        <p:nvSpPr>
          <p:cNvPr id="8" name="Curved Up Ribbon 1">
            <a:extLst>
              <a:ext uri="{FF2B5EF4-FFF2-40B4-BE49-F238E27FC236}">
                <a16:creationId xmlns:a16="http://schemas.microsoft.com/office/drawing/2014/main" id="{5857B96D-8CE0-4B1E-84A7-7E3C27F19B95}"/>
              </a:ext>
            </a:extLst>
          </p:cNvPr>
          <p:cNvSpPr/>
          <p:nvPr/>
        </p:nvSpPr>
        <p:spPr>
          <a:xfrm>
            <a:off x="1313888" y="163625"/>
            <a:ext cx="9685537" cy="1066800"/>
          </a:xfrm>
          <a:prstGeom prst="ellipseRibbon2">
            <a:avLst/>
          </a:prstGeom>
          <a:solidFill>
            <a:schemeClr val="accent3">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cap="all">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NikoshBAN" panose="02000000000000000000" pitchFamily="2" charset="0"/>
                <a:cs typeface="NikoshBAN" panose="02000000000000000000" pitchFamily="2" charset="0"/>
              </a:rPr>
              <a:t>teacher </a:t>
            </a:r>
            <a:r>
              <a:rPr lang="en-US" sz="3200" b="1" cap="all">
                <a:ln w="0"/>
                <a:solidFill>
                  <a:srgbClr val="002060"/>
                </a:solidFill>
                <a:effectLst>
                  <a:reflection blurRad="12700" stA="50000" endPos="50000" dist="5000" dir="5400000" sy="-100000" rotWithShape="0"/>
                </a:effectLst>
                <a:latin typeface="NikoshBAN" panose="02000000000000000000" pitchFamily="2" charset="0"/>
                <a:cs typeface="NikoshBAN" panose="02000000000000000000" pitchFamily="2" charset="0"/>
              </a:rPr>
              <a:t>IDENTITY</a:t>
            </a:r>
            <a:endParaRPr lang="en-US" sz="3200" dirty="0">
              <a:solidFill>
                <a:srgbClr val="0070C0"/>
              </a:solidFill>
              <a:latin typeface="Elephant" pitchFamily="18" charset="0"/>
              <a:cs typeface="Times New Roman" pitchFamily="18" charset="0"/>
            </a:endParaRPr>
          </a:p>
        </p:txBody>
      </p:sp>
    </p:spTree>
    <p:extLst>
      <p:ext uri="{BB962C8B-B14F-4D97-AF65-F5344CB8AC3E}">
        <p14:creationId xmlns:p14="http://schemas.microsoft.com/office/powerpoint/2010/main" val="36644179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eelOff"/>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69762" y="200025"/>
            <a:ext cx="7717187" cy="646331"/>
          </a:xfrm>
          <a:prstGeom prst="rect">
            <a:avLst/>
          </a:prstGeom>
          <a:solidFill>
            <a:schemeClr val="accent4">
              <a:lumMod val="60000"/>
              <a:lumOff val="4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Now match your answer </a:t>
            </a: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38100" dist="38100" dir="2700000" algn="tl">
                    <a:srgbClr val="000000">
                      <a:alpha val="43137"/>
                    </a:srgbClr>
                  </a:outerShdw>
                </a:effectLst>
              </a:rPr>
              <a:t>Pair Work</a:t>
            </a:r>
          </a:p>
        </p:txBody>
      </p:sp>
      <p:graphicFrame>
        <p:nvGraphicFramePr>
          <p:cNvPr id="4" name="Table 3"/>
          <p:cNvGraphicFramePr>
            <a:graphicFrameLocks noGrp="1"/>
          </p:cNvGraphicFramePr>
          <p:nvPr/>
        </p:nvGraphicFramePr>
        <p:xfrm>
          <a:off x="1618281" y="1383030"/>
          <a:ext cx="9564069" cy="5364480"/>
        </p:xfrm>
        <a:graphic>
          <a:graphicData uri="http://schemas.openxmlformats.org/drawingml/2006/table">
            <a:tbl>
              <a:tblPr firstRow="1" bandRow="1">
                <a:tableStyleId>{00A15C55-8517-42AA-B614-E9B94910E393}</a:tableStyleId>
              </a:tblPr>
              <a:tblGrid>
                <a:gridCol w="1660160">
                  <a:extLst>
                    <a:ext uri="{9D8B030D-6E8A-4147-A177-3AD203B41FA5}">
                      <a16:colId xmlns:a16="http://schemas.microsoft.com/office/drawing/2014/main" val="785642282"/>
                    </a:ext>
                  </a:extLst>
                </a:gridCol>
                <a:gridCol w="7903909">
                  <a:extLst>
                    <a:ext uri="{9D8B030D-6E8A-4147-A177-3AD203B41FA5}">
                      <a16:colId xmlns:a16="http://schemas.microsoft.com/office/drawing/2014/main" val="3613870063"/>
                    </a:ext>
                  </a:extLst>
                </a:gridCol>
              </a:tblGrid>
              <a:tr h="458637">
                <a:tc>
                  <a:txBody>
                    <a:bodyPr/>
                    <a:lstStyle/>
                    <a:p>
                      <a:pPr algn="l"/>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Time</a:t>
                      </a:r>
                      <a:r>
                        <a:rPr lang="en-US" sz="3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What  happened</a:t>
                      </a:r>
                      <a:endParaRPr lang="en-US" sz="16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3583726"/>
                  </a:ext>
                </a:extLst>
              </a:tr>
              <a:tr h="565697">
                <a:tc>
                  <a:txBody>
                    <a:bodyPr/>
                    <a:lstStyle/>
                    <a:p>
                      <a:pPr algn="l"/>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1947</a:t>
                      </a:r>
                      <a:endPar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India and Pakistan divided .</a:t>
                      </a:r>
                      <a:endPar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9124654"/>
                  </a:ext>
                </a:extLst>
              </a:tr>
              <a:tr h="1212208">
                <a:tc>
                  <a:txBody>
                    <a:bodyPr/>
                    <a:lstStyle/>
                    <a:p>
                      <a:pPr algn="l"/>
                      <a:r>
                        <a:rPr lang="en-US"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1948</a:t>
                      </a: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Md. Ali Zinnah, the then Governor</a:t>
                      </a:r>
                      <a:r>
                        <a:rPr lang="en-US" sz="3200" b="1" baseline="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general of Pakistan declared that Urdu would be the only state language of Pakistan</a:t>
                      </a:r>
                      <a:endPar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9765334"/>
                  </a:ext>
                </a:extLst>
              </a:tr>
              <a:tr h="1158332">
                <a:tc>
                  <a:txBody>
                    <a:bodyPr/>
                    <a:lstStyle/>
                    <a:p>
                      <a:pPr algn="l"/>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1952</a:t>
                      </a:r>
                      <a:endPar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All classes of people headed by the students of  DU  bought out procession demanding B</a:t>
                      </a:r>
                      <a:r>
                        <a:rPr lang="en-US" sz="3200" b="1" baseline="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angla as one of the state language.  But police opened fire on the procession killing several  students</a:t>
                      </a:r>
                      <a:endParaRPr lang="en-US" sz="3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68580" marR="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274119"/>
                  </a:ext>
                </a:extLst>
              </a:tr>
            </a:tbl>
          </a:graphicData>
        </a:graphic>
      </p:graphicFrame>
    </p:spTree>
    <p:extLst>
      <p:ext uri="{BB962C8B-B14F-4D97-AF65-F5344CB8AC3E}">
        <p14:creationId xmlns:p14="http://schemas.microsoft.com/office/powerpoint/2010/main" val="3918721869"/>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6965" y="365126"/>
            <a:ext cx="3063712" cy="775518"/>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a:normAutofit fontScale="90000"/>
          </a:bodyPr>
          <a:lstStyle/>
          <a:p>
            <a:pPr algn="ctr"/>
            <a:r>
              <a:rPr lang="en-US" sz="5400" b="1" dirty="0">
                <a:ln w="22225">
                  <a:solidFill>
                    <a:schemeClr val="tx1">
                      <a:lumMod val="95000"/>
                      <a:lumOff val="5000"/>
                    </a:schemeClr>
                  </a:solidFill>
                  <a:prstDash val="solid"/>
                </a:ln>
                <a:solidFill>
                  <a:schemeClr val="accent2">
                    <a:lumMod val="40000"/>
                    <a:lumOff val="60000"/>
                  </a:schemeClr>
                </a:solidFill>
              </a:rPr>
              <a:t>Key Word </a:t>
            </a:r>
          </a:p>
        </p:txBody>
      </p:sp>
      <p:sp>
        <p:nvSpPr>
          <p:cNvPr id="3" name="Content Placeholder 2"/>
          <p:cNvSpPr>
            <a:spLocks noGrp="1"/>
          </p:cNvSpPr>
          <p:nvPr>
            <p:ph idx="1"/>
          </p:nvPr>
        </p:nvSpPr>
        <p:spPr>
          <a:xfrm>
            <a:off x="885727" y="3082172"/>
            <a:ext cx="2018122" cy="537328"/>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5"/>
          </a:fillRef>
          <a:effectRef idx="1">
            <a:schemeClr val="accent5"/>
          </a:effectRef>
          <a:fontRef idx="minor">
            <a:schemeClr val="lt1"/>
          </a:fontRef>
        </p:style>
        <p:txBody>
          <a:bodyPr/>
          <a:lstStyle/>
          <a:p>
            <a:pPr marL="0" indent="0">
              <a:buNone/>
            </a:pPr>
            <a:r>
              <a:rPr lang="en-US" b="1" dirty="0">
                <a:effectLst>
                  <a:outerShdw blurRad="38100" dist="38100" dir="2700000" algn="tl">
                    <a:srgbClr val="000000">
                      <a:alpha val="43137"/>
                    </a:srgbClr>
                  </a:outerShdw>
                </a:effectLst>
              </a:rPr>
              <a:t>Historical</a:t>
            </a:r>
          </a:p>
        </p:txBody>
      </p:sp>
      <p:sp>
        <p:nvSpPr>
          <p:cNvPr id="6" name="Rectangle 5"/>
          <p:cNvSpPr/>
          <p:nvPr/>
        </p:nvSpPr>
        <p:spPr>
          <a:xfrm>
            <a:off x="3996965" y="5793556"/>
            <a:ext cx="4038600" cy="609600"/>
          </a:xfrm>
          <a:prstGeom prst="rect">
            <a:avLst/>
          </a:pr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rPr>
              <a:t>This  is  a historical picture.</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1905000"/>
            <a:ext cx="3962400" cy="3429000"/>
          </a:xfrm>
          <a:prstGeom prst="ellipse">
            <a:avLst/>
          </a:prstGeom>
          <a:ln>
            <a:noFill/>
          </a:ln>
          <a:effectLst>
            <a:softEdge rad="112500"/>
          </a:effectLst>
        </p:spPr>
      </p:pic>
      <p:sp>
        <p:nvSpPr>
          <p:cNvPr id="8" name="Rectangle 7"/>
          <p:cNvSpPr/>
          <p:nvPr/>
        </p:nvSpPr>
        <p:spPr>
          <a:xfrm>
            <a:off x="8584284" y="2743200"/>
            <a:ext cx="2590800" cy="1676400"/>
          </a:xfrm>
          <a:prstGeom prst="rect">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effectLst>
                  <a:outerShdw blurRad="38100" dist="38100" dir="2700000" algn="tl">
                    <a:srgbClr val="000000">
                      <a:alpha val="43137"/>
                    </a:srgbClr>
                  </a:outerShdw>
                </a:effectLst>
              </a:rPr>
              <a:t>connected with history or past events</a:t>
            </a:r>
          </a:p>
        </p:txBody>
      </p:sp>
    </p:spTree>
    <p:extLst>
      <p:ext uri="{BB962C8B-B14F-4D97-AF65-F5344CB8AC3E}">
        <p14:creationId xmlns:p14="http://schemas.microsoft.com/office/powerpoint/2010/main" val="2235434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eelOff"/>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p:cTn id="14" dur="500" fill="hold"/>
                                        <p:tgtEl>
                                          <p:spTgt spid="3">
                                            <p:bg/>
                                          </p:spTgt>
                                        </p:tgtEl>
                                        <p:attrNameLst>
                                          <p:attrName>ppt_w</p:attrName>
                                        </p:attrNameLst>
                                      </p:cBhvr>
                                      <p:tavLst>
                                        <p:tav tm="0">
                                          <p:val>
                                            <p:fltVal val="0"/>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animEffect transition="in" filter="fade">
                                      <p:cBhvr>
                                        <p:cTn id="16" dur="500"/>
                                        <p:tgtEl>
                                          <p:spTgt spid="3">
                                            <p:bg/>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6"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3720" y="2637790"/>
            <a:ext cx="1971380" cy="511551"/>
          </a:xfrm>
          <a:prstGeom prst="rect">
            <a:avLst/>
          </a:prstGeom>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itchFamily="18" charset="0"/>
                <a:cs typeface="Times New Roman" pitchFamily="18" charset="0"/>
              </a:rPr>
              <a:t>Tribute</a:t>
            </a:r>
            <a:endParaRPr lang="en-US" sz="2800" b="1" dirty="0">
              <a:effectLst>
                <a:outerShdw blurRad="38100" dist="38100" dir="2700000" algn="tl">
                  <a:srgbClr val="000000">
                    <a:alpha val="43137"/>
                  </a:srgbClr>
                </a:outerShdw>
              </a:effectLst>
            </a:endParaRPr>
          </a:p>
        </p:txBody>
      </p:sp>
      <p:sp>
        <p:nvSpPr>
          <p:cNvPr id="5" name="Rectangle 4"/>
          <p:cNvSpPr/>
          <p:nvPr/>
        </p:nvSpPr>
        <p:spPr>
          <a:xfrm>
            <a:off x="8801100" y="2444491"/>
            <a:ext cx="2667000" cy="704850"/>
          </a:xfrm>
          <a:prstGeom prst="rect">
            <a:avLst/>
          </a:prstGeom>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An act of showing respect</a:t>
            </a:r>
          </a:p>
        </p:txBody>
      </p:sp>
      <p:sp>
        <p:nvSpPr>
          <p:cNvPr id="6" name="Rectangle 5"/>
          <p:cNvSpPr/>
          <p:nvPr/>
        </p:nvSpPr>
        <p:spPr>
          <a:xfrm>
            <a:off x="2986087" y="5495925"/>
            <a:ext cx="6462713" cy="529965"/>
          </a:xfrm>
          <a:prstGeom prst="rect">
            <a:avLst/>
          </a:prstGeom>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We pay tribute to the language martyrs.</a:t>
            </a:r>
          </a:p>
        </p:txBody>
      </p:sp>
      <p:sp>
        <p:nvSpPr>
          <p:cNvPr id="7" name="Title 1">
            <a:extLst>
              <a:ext uri="{FF2B5EF4-FFF2-40B4-BE49-F238E27FC236}">
                <a16:creationId xmlns:a16="http://schemas.microsoft.com/office/drawing/2014/main" id="{6DEFEE7F-F047-4803-A220-6A67359A8D50}"/>
              </a:ext>
            </a:extLst>
          </p:cNvPr>
          <p:cNvSpPr txBox="1">
            <a:spLocks/>
          </p:cNvSpPr>
          <p:nvPr/>
        </p:nvSpPr>
        <p:spPr>
          <a:xfrm>
            <a:off x="4564144" y="360482"/>
            <a:ext cx="3063712" cy="775518"/>
          </a:xfrm>
          <a:prstGeom prst="rect">
            <a:avLst/>
          </a:prstGeom>
          <a:ln w="19050" cap="flat" cmpd="sng" algn="ctr">
            <a:noFill/>
            <a:prstDash val="solid"/>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a:normAutofit fontScale="975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5400" b="1">
                <a:ln w="22225">
                  <a:solidFill>
                    <a:schemeClr val="tx1">
                      <a:lumMod val="95000"/>
                      <a:lumOff val="5000"/>
                    </a:schemeClr>
                  </a:solidFill>
                  <a:prstDash val="solid"/>
                </a:ln>
                <a:solidFill>
                  <a:schemeClr val="accent2">
                    <a:lumMod val="40000"/>
                    <a:lumOff val="60000"/>
                  </a:schemeClr>
                </a:solidFill>
              </a:rPr>
              <a:t>Key Word </a:t>
            </a:r>
            <a:endParaRPr lang="en-US" sz="5400" b="1" dirty="0">
              <a:ln w="22225">
                <a:solidFill>
                  <a:schemeClr val="tx1">
                    <a:lumMod val="95000"/>
                    <a:lumOff val="5000"/>
                  </a:schemeClr>
                </a:solidFill>
                <a:prstDash val="solid"/>
              </a:ln>
              <a:solidFill>
                <a:schemeClr val="accent2">
                  <a:lumMod val="40000"/>
                  <a:lumOff val="60000"/>
                </a:schemeClr>
              </a:solidFill>
            </a:endParaRPr>
          </a:p>
        </p:txBody>
      </p:sp>
      <p:pic>
        <p:nvPicPr>
          <p:cNvPr id="8" name="Picture 7" descr="img12.jpg">
            <a:extLst>
              <a:ext uri="{FF2B5EF4-FFF2-40B4-BE49-F238E27FC236}">
                <a16:creationId xmlns:a16="http://schemas.microsoft.com/office/drawing/2014/main" id="{9C3B7437-B05F-41E3-A267-740DF3ADBA2A}"/>
              </a:ext>
            </a:extLst>
          </p:cNvPr>
          <p:cNvPicPr>
            <a:picLocks noChangeAspect="1"/>
          </p:cNvPicPr>
          <p:nvPr/>
        </p:nvPicPr>
        <p:blipFill>
          <a:blip r:embed="rId2" cstate="print"/>
          <a:stretch>
            <a:fillRect/>
          </a:stretch>
        </p:blipFill>
        <p:spPr>
          <a:xfrm>
            <a:off x="3599287" y="1647826"/>
            <a:ext cx="5039595" cy="2876549"/>
          </a:xfrm>
          <a:prstGeom prst="ellipse">
            <a:avLst/>
          </a:prstGeom>
          <a:ln>
            <a:noFill/>
          </a:ln>
          <a:effectLst>
            <a:softEdge rad="112500"/>
          </a:effectLst>
        </p:spPr>
      </p:pic>
    </p:spTree>
    <p:extLst>
      <p:ext uri="{BB962C8B-B14F-4D97-AF65-F5344CB8AC3E}">
        <p14:creationId xmlns:p14="http://schemas.microsoft.com/office/powerpoint/2010/main" val="470750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ox(in)">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5300" y="2929979"/>
            <a:ext cx="2609849" cy="769441"/>
          </a:xfrm>
          <a:prstGeom prst="rect">
            <a:avLst/>
          </a:prstGeom>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400" dirty="0">
                <a:latin typeface="Times New Roman" pitchFamily="18" charset="0"/>
                <a:cs typeface="Times New Roman" pitchFamily="18" charset="0"/>
              </a:rPr>
              <a:t>Movement</a:t>
            </a:r>
            <a:endParaRPr lang="en-US" sz="4400" b="1" dirty="0">
              <a:solidFill>
                <a:srgbClr val="00B0F0"/>
              </a:solidFill>
              <a:effectLst>
                <a:outerShdw blurRad="38100" dist="38100" dir="2700000" algn="tl">
                  <a:srgbClr val="000000">
                    <a:alpha val="43137"/>
                  </a:srgbClr>
                </a:outerShdw>
              </a:effectLst>
            </a:endParaRPr>
          </a:p>
        </p:txBody>
      </p:sp>
      <p:sp>
        <p:nvSpPr>
          <p:cNvPr id="10" name="TextBox 9"/>
          <p:cNvSpPr txBox="1"/>
          <p:nvPr/>
        </p:nvSpPr>
        <p:spPr>
          <a:xfrm>
            <a:off x="2133599" y="5724270"/>
            <a:ext cx="7820025" cy="584775"/>
          </a:xfrm>
          <a:prstGeom prst="rect">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32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Our language movement took place in 1952.</a:t>
            </a:r>
          </a:p>
        </p:txBody>
      </p:sp>
      <p:sp>
        <p:nvSpPr>
          <p:cNvPr id="7" name="Title 1">
            <a:extLst>
              <a:ext uri="{FF2B5EF4-FFF2-40B4-BE49-F238E27FC236}">
                <a16:creationId xmlns:a16="http://schemas.microsoft.com/office/drawing/2014/main" id="{8EFFE752-052E-46FF-A375-4B78B4C37CF8}"/>
              </a:ext>
            </a:extLst>
          </p:cNvPr>
          <p:cNvSpPr txBox="1">
            <a:spLocks/>
          </p:cNvSpPr>
          <p:nvPr/>
        </p:nvSpPr>
        <p:spPr>
          <a:xfrm>
            <a:off x="4264941" y="295039"/>
            <a:ext cx="3063712" cy="775518"/>
          </a:xfrm>
          <a:prstGeom prst="rect">
            <a:avLst/>
          </a:prstGeom>
          <a:ln w="19050" cap="flat" cmpd="sng" algn="ctr">
            <a:noFill/>
            <a:prstDash val="solid"/>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a:normAutofit fontScale="975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5400" b="1" dirty="0">
                <a:ln w="22225">
                  <a:solidFill>
                    <a:schemeClr val="tx1">
                      <a:lumMod val="95000"/>
                      <a:lumOff val="5000"/>
                    </a:schemeClr>
                  </a:solidFill>
                  <a:prstDash val="solid"/>
                </a:ln>
                <a:solidFill>
                  <a:schemeClr val="accent2">
                    <a:lumMod val="40000"/>
                    <a:lumOff val="60000"/>
                  </a:schemeClr>
                </a:solidFill>
              </a:rPr>
              <a:t>Key Word </a:t>
            </a:r>
          </a:p>
        </p:txBody>
      </p:sp>
      <p:pic>
        <p:nvPicPr>
          <p:cNvPr id="6" name="Picture 5" descr="hqdefault.jpg">
            <a:extLst>
              <a:ext uri="{FF2B5EF4-FFF2-40B4-BE49-F238E27FC236}">
                <a16:creationId xmlns:a16="http://schemas.microsoft.com/office/drawing/2014/main" id="{E37117E1-98C9-47D9-8449-D4EE23404FA5}"/>
              </a:ext>
            </a:extLst>
          </p:cNvPr>
          <p:cNvPicPr>
            <a:picLocks noChangeAspect="1"/>
          </p:cNvPicPr>
          <p:nvPr/>
        </p:nvPicPr>
        <p:blipFill>
          <a:blip r:embed="rId2" cstate="print"/>
          <a:stretch>
            <a:fillRect/>
          </a:stretch>
        </p:blipFill>
        <p:spPr>
          <a:xfrm>
            <a:off x="3525085" y="1782903"/>
            <a:ext cx="4990266" cy="3292193"/>
          </a:xfrm>
          <a:prstGeom prst="ellipse">
            <a:avLst/>
          </a:prstGeom>
          <a:ln>
            <a:noFill/>
          </a:ln>
          <a:effectLst>
            <a:softEdge rad="112500"/>
          </a:effectLst>
        </p:spPr>
      </p:pic>
      <p:sp>
        <p:nvSpPr>
          <p:cNvPr id="8" name="TextBox 7">
            <a:extLst>
              <a:ext uri="{FF2B5EF4-FFF2-40B4-BE49-F238E27FC236}">
                <a16:creationId xmlns:a16="http://schemas.microsoft.com/office/drawing/2014/main" id="{0B6CCF14-92B1-4643-ACCD-36E70029C767}"/>
              </a:ext>
            </a:extLst>
          </p:cNvPr>
          <p:cNvSpPr txBox="1"/>
          <p:nvPr/>
        </p:nvSpPr>
        <p:spPr>
          <a:xfrm>
            <a:off x="8991600" y="2929978"/>
            <a:ext cx="2609849" cy="769441"/>
          </a:xfrm>
          <a:prstGeom prst="rect">
            <a:avLst/>
          </a:prstGeom>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4400" dirty="0">
                <a:latin typeface="Times New Roman" pitchFamily="18" charset="0"/>
                <a:cs typeface="Times New Roman" pitchFamily="18" charset="0"/>
              </a:rPr>
              <a:t>revoluti</a:t>
            </a:r>
            <a:r>
              <a:rPr lang="en-US" sz="4000" dirty="0">
                <a:latin typeface="Times New Roman" pitchFamily="18" charset="0"/>
                <a:cs typeface="Times New Roman" pitchFamily="18" charset="0"/>
              </a:rPr>
              <a:t>on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11171" y="2535811"/>
            <a:ext cx="2667000" cy="78197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600" b="1" dirty="0">
                <a:effectLst>
                  <a:outerShdw blurRad="38100" dist="38100" dir="2700000" algn="tl">
                    <a:srgbClr val="000000">
                      <a:alpha val="43137"/>
                    </a:srgbClr>
                  </a:outerShdw>
                </a:effectLst>
                <a:latin typeface="Times New Roman" pitchFamily="18" charset="0"/>
                <a:cs typeface="Times New Roman" pitchFamily="18" charset="0"/>
              </a:rPr>
              <a:t>Procession</a:t>
            </a:r>
            <a:r>
              <a:rPr lang="en-US" sz="3600" b="1" dirty="0">
                <a:effectLst>
                  <a:outerShdw blurRad="38100" dist="38100" dir="2700000" algn="tl">
                    <a:srgbClr val="000000">
                      <a:alpha val="43137"/>
                    </a:srgbClr>
                  </a:outerShdw>
                </a:effectLst>
              </a:rPr>
              <a:t> </a:t>
            </a:r>
          </a:p>
        </p:txBody>
      </p:sp>
      <p:sp>
        <p:nvSpPr>
          <p:cNvPr id="6" name="Rectangle 5"/>
          <p:cNvSpPr/>
          <p:nvPr/>
        </p:nvSpPr>
        <p:spPr>
          <a:xfrm>
            <a:off x="2255062" y="5355798"/>
            <a:ext cx="8022413" cy="67090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600" b="1" dirty="0">
                <a:effectLst>
                  <a:outerShdw blurRad="38100" dist="38100" dir="2700000" algn="tl">
                    <a:srgbClr val="000000">
                      <a:alpha val="43137"/>
                    </a:srgbClr>
                  </a:outerShdw>
                </a:effectLst>
              </a:rPr>
              <a:t> </a:t>
            </a:r>
            <a:r>
              <a:rPr lang="en-US" sz="3600" dirty="0">
                <a:latin typeface="Times New Roman" pitchFamily="18" charset="0"/>
                <a:cs typeface="Times New Roman" pitchFamily="18" charset="0"/>
              </a:rPr>
              <a:t>The students brought out a </a:t>
            </a:r>
            <a:r>
              <a:rPr lang="en-US" sz="3600" dirty="0">
                <a:solidFill>
                  <a:srgbClr val="7030A0"/>
                </a:solidFill>
                <a:latin typeface="Times New Roman" pitchFamily="18" charset="0"/>
                <a:cs typeface="Times New Roman" pitchFamily="18" charset="0"/>
              </a:rPr>
              <a:t>procession</a:t>
            </a:r>
            <a:r>
              <a:rPr lang="en-US" sz="3600" dirty="0">
                <a:latin typeface="Times New Roman" pitchFamily="18" charset="0"/>
                <a:cs typeface="Times New Roman" pitchFamily="18" charset="0"/>
              </a:rPr>
              <a:t>.</a:t>
            </a:r>
          </a:p>
        </p:txBody>
      </p:sp>
      <p:sp>
        <p:nvSpPr>
          <p:cNvPr id="7" name="Rectangle 6"/>
          <p:cNvSpPr/>
          <p:nvPr/>
        </p:nvSpPr>
        <p:spPr>
          <a:xfrm>
            <a:off x="7372645" y="2238375"/>
            <a:ext cx="4674909" cy="11811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 number of people </a:t>
            </a:r>
          </a:p>
          <a:p>
            <a:pPr algn="ctr"/>
            <a:r>
              <a:rPr lang="en-US" sz="32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moving in an orderly way</a:t>
            </a:r>
          </a:p>
        </p:txBody>
      </p:sp>
      <p:sp>
        <p:nvSpPr>
          <p:cNvPr id="5" name="Title 1">
            <a:extLst>
              <a:ext uri="{FF2B5EF4-FFF2-40B4-BE49-F238E27FC236}">
                <a16:creationId xmlns:a16="http://schemas.microsoft.com/office/drawing/2014/main" id="{33452C8A-9A65-427A-8898-8BDD8C7A45AD}"/>
              </a:ext>
            </a:extLst>
          </p:cNvPr>
          <p:cNvSpPr txBox="1">
            <a:spLocks/>
          </p:cNvSpPr>
          <p:nvPr/>
        </p:nvSpPr>
        <p:spPr>
          <a:xfrm>
            <a:off x="4383464" y="402833"/>
            <a:ext cx="3063712" cy="775518"/>
          </a:xfrm>
          <a:prstGeom prst="rect">
            <a:avLst/>
          </a:prstGeom>
          <a:ln w="19050" cap="flat" cmpd="sng" algn="ctr">
            <a:noFill/>
            <a:prstDash val="solid"/>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a:normAutofit fontScale="975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5400" b="1" dirty="0">
                <a:ln w="22225">
                  <a:solidFill>
                    <a:schemeClr val="tx1">
                      <a:lumMod val="95000"/>
                      <a:lumOff val="5000"/>
                    </a:schemeClr>
                  </a:solidFill>
                  <a:prstDash val="solid"/>
                </a:ln>
                <a:solidFill>
                  <a:schemeClr val="accent2">
                    <a:lumMod val="40000"/>
                    <a:lumOff val="60000"/>
                  </a:schemeClr>
                </a:solidFill>
              </a:rPr>
              <a:t>Key Word </a:t>
            </a:r>
          </a:p>
        </p:txBody>
      </p:sp>
      <p:pic>
        <p:nvPicPr>
          <p:cNvPr id="10" name="Picture 9" descr="99037192.vtPoS0QI.DhakaJan08029.jpg">
            <a:extLst>
              <a:ext uri="{FF2B5EF4-FFF2-40B4-BE49-F238E27FC236}">
                <a16:creationId xmlns:a16="http://schemas.microsoft.com/office/drawing/2014/main" id="{E27FBD11-21CF-4B6E-B039-DAB7F7147391}"/>
              </a:ext>
            </a:extLst>
          </p:cNvPr>
          <p:cNvPicPr>
            <a:picLocks noChangeAspect="1"/>
          </p:cNvPicPr>
          <p:nvPr/>
        </p:nvPicPr>
        <p:blipFill>
          <a:blip r:embed="rId2" cstate="print"/>
          <a:stretch>
            <a:fillRect/>
          </a:stretch>
        </p:blipFill>
        <p:spPr>
          <a:xfrm>
            <a:off x="3810000" y="1466851"/>
            <a:ext cx="3390900" cy="3524250"/>
          </a:xfrm>
          <a:prstGeom prst="ellipse">
            <a:avLst/>
          </a:prstGeom>
          <a:ln>
            <a:noFill/>
          </a:ln>
          <a:effectLst>
            <a:softEdge rad="112500"/>
          </a:effectLst>
        </p:spPr>
      </p:pic>
    </p:spTree>
    <p:extLst>
      <p:ext uri="{BB962C8B-B14F-4D97-AF65-F5344CB8AC3E}">
        <p14:creationId xmlns:p14="http://schemas.microsoft.com/office/powerpoint/2010/main" val="1343018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eelOff"/>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6225" y="2837664"/>
            <a:ext cx="2552700" cy="707886"/>
          </a:xfrm>
          <a:prstGeom prst="rect">
            <a:avLst/>
          </a:pr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4000" dirty="0">
                <a:latin typeface="Times New Roman" pitchFamily="18" charset="0"/>
                <a:cs typeface="Times New Roman" pitchFamily="18" charset="0"/>
              </a:rPr>
              <a:t>declaration</a:t>
            </a:r>
            <a:endParaRPr lang="en-US" sz="4800" b="1" dirty="0">
              <a:solidFill>
                <a:srgbClr val="7030A0"/>
              </a:solidFill>
              <a:effectLst>
                <a:outerShdw blurRad="38100" dist="38100" dir="2700000" algn="tl">
                  <a:srgbClr val="000000">
                    <a:alpha val="43137"/>
                  </a:srgbClr>
                </a:outerShdw>
              </a:effectLst>
            </a:endParaRPr>
          </a:p>
        </p:txBody>
      </p:sp>
      <p:sp>
        <p:nvSpPr>
          <p:cNvPr id="4" name="Rectangle 3"/>
          <p:cNvSpPr/>
          <p:nvPr/>
        </p:nvSpPr>
        <p:spPr>
          <a:xfrm>
            <a:off x="695329" y="5680535"/>
            <a:ext cx="11087100" cy="646331"/>
          </a:xfrm>
          <a:prstGeom prst="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r>
              <a:rPr lang="en-US" sz="3600" dirty="0">
                <a:latin typeface="Times New Roman" pitchFamily="18" charset="0"/>
                <a:cs typeface="Times New Roman" pitchFamily="18" charset="0"/>
              </a:rPr>
              <a:t>Sheikh Mujib  made the </a:t>
            </a:r>
            <a:r>
              <a:rPr lang="en-US" sz="3600" dirty="0">
                <a:solidFill>
                  <a:srgbClr val="7030A0"/>
                </a:solidFill>
                <a:latin typeface="Times New Roman" pitchFamily="18" charset="0"/>
                <a:cs typeface="Times New Roman" pitchFamily="18" charset="0"/>
              </a:rPr>
              <a:t>declaration</a:t>
            </a:r>
            <a:r>
              <a:rPr lang="en-US" sz="3600" dirty="0">
                <a:latin typeface="Times New Roman" pitchFamily="18" charset="0"/>
                <a:cs typeface="Times New Roman" pitchFamily="18" charset="0"/>
              </a:rPr>
              <a:t> of our independence.</a:t>
            </a:r>
          </a:p>
        </p:txBody>
      </p:sp>
      <p:sp>
        <p:nvSpPr>
          <p:cNvPr id="7" name="Title 1">
            <a:extLst>
              <a:ext uri="{FF2B5EF4-FFF2-40B4-BE49-F238E27FC236}">
                <a16:creationId xmlns:a16="http://schemas.microsoft.com/office/drawing/2014/main" id="{6DF83B2B-8873-4F05-A4CD-0AD4E97314AA}"/>
              </a:ext>
            </a:extLst>
          </p:cNvPr>
          <p:cNvSpPr txBox="1">
            <a:spLocks/>
          </p:cNvSpPr>
          <p:nvPr/>
        </p:nvSpPr>
        <p:spPr>
          <a:xfrm>
            <a:off x="4779390" y="214478"/>
            <a:ext cx="3063712" cy="775518"/>
          </a:xfrm>
          <a:prstGeom prst="rect">
            <a:avLst/>
          </a:prstGeom>
          <a:ln w="19050" cap="flat" cmpd="sng" algn="ctr">
            <a:noFill/>
            <a:prstDash val="solid"/>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a:normAutofit fontScale="975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5400" b="1">
                <a:ln w="22225">
                  <a:solidFill>
                    <a:schemeClr val="tx1">
                      <a:lumMod val="95000"/>
                      <a:lumOff val="5000"/>
                    </a:schemeClr>
                  </a:solidFill>
                  <a:prstDash val="solid"/>
                </a:ln>
                <a:solidFill>
                  <a:schemeClr val="accent2">
                    <a:lumMod val="40000"/>
                    <a:lumOff val="60000"/>
                  </a:schemeClr>
                </a:solidFill>
              </a:rPr>
              <a:t>Key Word </a:t>
            </a:r>
            <a:endParaRPr lang="en-US" sz="5400" b="1" dirty="0">
              <a:ln w="22225">
                <a:solidFill>
                  <a:schemeClr val="tx1">
                    <a:lumMod val="95000"/>
                    <a:lumOff val="5000"/>
                  </a:schemeClr>
                </a:solidFill>
                <a:prstDash val="solid"/>
              </a:ln>
              <a:solidFill>
                <a:schemeClr val="accent2">
                  <a:lumMod val="40000"/>
                  <a:lumOff val="60000"/>
                </a:schemeClr>
              </a:solidFill>
            </a:endParaRPr>
          </a:p>
        </p:txBody>
      </p:sp>
      <p:pic>
        <p:nvPicPr>
          <p:cNvPr id="8" name="Picture 7" descr="bangabandhu.jpg">
            <a:extLst>
              <a:ext uri="{FF2B5EF4-FFF2-40B4-BE49-F238E27FC236}">
                <a16:creationId xmlns:a16="http://schemas.microsoft.com/office/drawing/2014/main" id="{691DFBE4-0D32-41ED-B320-2739D6E8E085}"/>
              </a:ext>
            </a:extLst>
          </p:cNvPr>
          <p:cNvPicPr>
            <a:picLocks noChangeAspect="1"/>
          </p:cNvPicPr>
          <p:nvPr/>
        </p:nvPicPr>
        <p:blipFill>
          <a:blip r:embed="rId2" cstate="print"/>
          <a:stretch>
            <a:fillRect/>
          </a:stretch>
        </p:blipFill>
        <p:spPr>
          <a:xfrm>
            <a:off x="3228977" y="1647826"/>
            <a:ext cx="4943474" cy="34956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Box 8">
            <a:extLst>
              <a:ext uri="{FF2B5EF4-FFF2-40B4-BE49-F238E27FC236}">
                <a16:creationId xmlns:a16="http://schemas.microsoft.com/office/drawing/2014/main" id="{A542E802-0AE0-4D97-9D42-9855B64AE682}"/>
              </a:ext>
            </a:extLst>
          </p:cNvPr>
          <p:cNvSpPr txBox="1"/>
          <p:nvPr/>
        </p:nvSpPr>
        <p:spPr>
          <a:xfrm>
            <a:off x="8572503" y="2757949"/>
            <a:ext cx="3267075" cy="707886"/>
          </a:xfrm>
          <a:prstGeom prst="rect">
            <a:avLst/>
          </a:pr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en-US" sz="4000" dirty="0">
                <a:solidFill>
                  <a:srgbClr val="7030A0"/>
                </a:solidFill>
                <a:latin typeface="Times New Roman" pitchFamily="18" charset="0"/>
                <a:cs typeface="Times New Roman" pitchFamily="18" charset="0"/>
              </a:rPr>
              <a:t>announcement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1">
            <a:extLst>
              <a:ext uri="{FF2B5EF4-FFF2-40B4-BE49-F238E27FC236}">
                <a16:creationId xmlns:a16="http://schemas.microsoft.com/office/drawing/2014/main" id="{B98BB266-30A1-4D0C-BCCE-5C8A3897C5D3}"/>
              </a:ext>
            </a:extLst>
          </p:cNvPr>
          <p:cNvSpPr/>
          <p:nvPr/>
        </p:nvSpPr>
        <p:spPr>
          <a:xfrm>
            <a:off x="1190159" y="-39784"/>
            <a:ext cx="5520267" cy="15240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rPr>
              <a:t>Group Work</a:t>
            </a:r>
          </a:p>
        </p:txBody>
      </p:sp>
      <p:sp>
        <p:nvSpPr>
          <p:cNvPr id="8" name="Rectangle 7">
            <a:extLst>
              <a:ext uri="{FF2B5EF4-FFF2-40B4-BE49-F238E27FC236}">
                <a16:creationId xmlns:a16="http://schemas.microsoft.com/office/drawing/2014/main" id="{CA7ACE19-D9F5-40C5-BBBE-B3FB18C8EBA2}"/>
              </a:ext>
            </a:extLst>
          </p:cNvPr>
          <p:cNvSpPr/>
          <p:nvPr/>
        </p:nvSpPr>
        <p:spPr>
          <a:xfrm>
            <a:off x="6796048" y="0"/>
            <a:ext cx="5520268" cy="1875515"/>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0461E53-EFE5-47AA-8CA1-560B5ECBAAE5}"/>
              </a:ext>
            </a:extLst>
          </p:cNvPr>
          <p:cNvSpPr txBox="1"/>
          <p:nvPr/>
        </p:nvSpPr>
        <p:spPr>
          <a:xfrm>
            <a:off x="1190159" y="2779182"/>
            <a:ext cx="9301873" cy="107721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 1. </a:t>
            </a:r>
            <a:r>
              <a:rPr lang="en-US" sz="3200" b="1" dirty="0">
                <a:solidFill>
                  <a:schemeClr val="tx1"/>
                </a:solidFill>
                <a:effectLst>
                  <a:outerShdw blurRad="38100" dist="38100" dir="2700000" algn="tl">
                    <a:srgbClr val="000000">
                      <a:alpha val="43137"/>
                    </a:srgbClr>
                  </a:outerShdw>
                </a:effectLst>
              </a:rPr>
              <a:t>Why do we observe 21 February as the International Mother language Day?</a:t>
            </a:r>
          </a:p>
        </p:txBody>
      </p:sp>
      <p:sp>
        <p:nvSpPr>
          <p:cNvPr id="7" name="TextBox 6">
            <a:extLst>
              <a:ext uri="{FF2B5EF4-FFF2-40B4-BE49-F238E27FC236}">
                <a16:creationId xmlns:a16="http://schemas.microsoft.com/office/drawing/2014/main" id="{2583B7C8-450F-47F5-A715-4C9E12BAB111}"/>
              </a:ext>
            </a:extLst>
          </p:cNvPr>
          <p:cNvSpPr txBox="1"/>
          <p:nvPr/>
        </p:nvSpPr>
        <p:spPr>
          <a:xfrm>
            <a:off x="1085848" y="4078817"/>
            <a:ext cx="9406183" cy="107721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b="1" dirty="0">
                <a:latin typeface="Times New Roman" panose="02020603050405020304" pitchFamily="18" charset="0"/>
                <a:cs typeface="Times New Roman" panose="02020603050405020304" pitchFamily="18" charset="0"/>
              </a:rPr>
              <a:t>Q 2. </a:t>
            </a:r>
            <a:r>
              <a:rPr lang="en-US" sz="3200" dirty="0">
                <a:solidFill>
                  <a:srgbClr val="7030A0"/>
                </a:solidFill>
              </a:rPr>
              <a:t>What happen when Urdu was declared as the only official language of Pakistan. </a:t>
            </a:r>
            <a:r>
              <a:rPr lang="en-US" sz="3200" b="1" dirty="0">
                <a:solidFill>
                  <a:srgbClr val="000066"/>
                </a:solidFill>
              </a:rPr>
              <a:t>?</a:t>
            </a:r>
            <a:endParaRPr lang="en-US" sz="3200" b="1"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FD453710-7864-49B3-9FD8-1091A21824C3}"/>
              </a:ext>
            </a:extLst>
          </p:cNvPr>
          <p:cNvSpPr/>
          <p:nvPr/>
        </p:nvSpPr>
        <p:spPr>
          <a:xfrm>
            <a:off x="1085848" y="1852459"/>
            <a:ext cx="7391400" cy="5334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b="1" dirty="0">
                <a:solidFill>
                  <a:srgbClr val="FF0000"/>
                </a:solidFill>
                <a:effectLst>
                  <a:outerShdw blurRad="38100" dist="38100" dir="2700000" algn="tl">
                    <a:srgbClr val="000000">
                      <a:alpha val="43137"/>
                    </a:srgbClr>
                  </a:outerShdw>
                </a:effectLst>
              </a:rPr>
              <a:t>Discuss in a group and answer the following questions</a:t>
            </a:r>
            <a:r>
              <a:rPr lang="en-US" b="1" dirty="0">
                <a:solidFill>
                  <a:srgbClr val="FF0000"/>
                </a:solidFill>
                <a:effectLst>
                  <a:outerShdw blurRad="38100" dist="38100" dir="2700000" algn="tl">
                    <a:srgbClr val="000000">
                      <a:alpha val="43137"/>
                    </a:srgbClr>
                  </a:outerShdw>
                </a:effectLst>
              </a:rPr>
              <a:t>.</a:t>
            </a:r>
          </a:p>
        </p:txBody>
      </p:sp>
      <p:sp>
        <p:nvSpPr>
          <p:cNvPr id="11" name="TextBox 10">
            <a:extLst>
              <a:ext uri="{FF2B5EF4-FFF2-40B4-BE49-F238E27FC236}">
                <a16:creationId xmlns:a16="http://schemas.microsoft.com/office/drawing/2014/main" id="{2910AC1D-801C-4F23-A63D-3EAD22510AE4}"/>
              </a:ext>
            </a:extLst>
          </p:cNvPr>
          <p:cNvSpPr txBox="1"/>
          <p:nvPr/>
        </p:nvSpPr>
        <p:spPr>
          <a:xfrm>
            <a:off x="1085848" y="5369261"/>
            <a:ext cx="9515478" cy="107721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b="1" dirty="0">
                <a:latin typeface="Times New Roman" panose="02020603050405020304" pitchFamily="18" charset="0"/>
                <a:cs typeface="Times New Roman" panose="02020603050405020304" pitchFamily="18" charset="0"/>
              </a:rPr>
              <a:t>Q 3.</a:t>
            </a:r>
            <a:r>
              <a:rPr lang="en-US" sz="3200" dirty="0">
                <a:solidFill>
                  <a:schemeClr val="tx1"/>
                </a:solidFill>
              </a:rPr>
              <a:t> “The seed of independence was sown in 21 February 1952”. Do you agree with the comment? Why?</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9881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eelOff"/>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out)">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6" grpId="0" animBg="1"/>
      <p:bldP spid="7"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685943-6D28-4DE3-9444-88821BF5E213}"/>
              </a:ext>
            </a:extLst>
          </p:cNvPr>
          <p:cNvSpPr txBox="1"/>
          <p:nvPr/>
        </p:nvSpPr>
        <p:spPr>
          <a:xfrm>
            <a:off x="942975" y="2495550"/>
            <a:ext cx="10563225" cy="83099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400" b="1" dirty="0">
                <a:effectLst>
                  <a:outerShdw blurRad="38100" dist="38100" dir="2700000" algn="tl">
                    <a:srgbClr val="000000">
                      <a:alpha val="43137"/>
                    </a:srgbClr>
                  </a:outerShdw>
                </a:effectLst>
              </a:rPr>
              <a:t>1. The UNESCO has proclaimed February 21 as the International Mother Language Day in 1999. So we observe 21 February as International Mother Language Day.</a:t>
            </a:r>
          </a:p>
        </p:txBody>
      </p:sp>
      <p:sp>
        <p:nvSpPr>
          <p:cNvPr id="4" name="TextBox 3">
            <a:extLst>
              <a:ext uri="{FF2B5EF4-FFF2-40B4-BE49-F238E27FC236}">
                <a16:creationId xmlns:a16="http://schemas.microsoft.com/office/drawing/2014/main" id="{81C8A7F6-ECBD-4F33-91D9-7BF27F7290B3}"/>
              </a:ext>
            </a:extLst>
          </p:cNvPr>
          <p:cNvSpPr txBox="1"/>
          <p:nvPr/>
        </p:nvSpPr>
        <p:spPr>
          <a:xfrm>
            <a:off x="942975" y="3695700"/>
            <a:ext cx="10563225" cy="83099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400" b="1" dirty="0">
                <a:effectLst>
                  <a:outerShdw blurRad="38100" dist="38100" dir="2700000" algn="tl">
                    <a:srgbClr val="000000">
                      <a:alpha val="43137"/>
                    </a:srgbClr>
                  </a:outerShdw>
                </a:effectLst>
              </a:rPr>
              <a:t>2. The declaration raised a storm of protest in East Pakistan. It continued non-stop. The government banned all types of public meetings.</a:t>
            </a:r>
          </a:p>
        </p:txBody>
      </p:sp>
      <p:sp>
        <p:nvSpPr>
          <p:cNvPr id="5" name="TextBox 4">
            <a:extLst>
              <a:ext uri="{FF2B5EF4-FFF2-40B4-BE49-F238E27FC236}">
                <a16:creationId xmlns:a16="http://schemas.microsoft.com/office/drawing/2014/main" id="{41328C35-3BA1-45E7-8F77-9504660B04C7}"/>
              </a:ext>
            </a:extLst>
          </p:cNvPr>
          <p:cNvSpPr txBox="1"/>
          <p:nvPr/>
        </p:nvSpPr>
        <p:spPr>
          <a:xfrm>
            <a:off x="942975" y="4924425"/>
            <a:ext cx="10315575" cy="156966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400" b="1" dirty="0">
                <a:effectLst>
                  <a:outerShdw blurRad="38100" dist="38100" dir="2700000" algn="tl">
                    <a:srgbClr val="000000">
                      <a:alpha val="43137"/>
                    </a:srgbClr>
                  </a:outerShdw>
                </a:effectLst>
              </a:rPr>
              <a:t>3. Yes, I agree. On this day, by protesting the one sided decision of the then       Government of Pakistan, the people of East Pakistan understood how to struggle against illegal decision and oppression. So the people of East Pakistan dreamt to be free from West Pakistan.</a:t>
            </a:r>
          </a:p>
        </p:txBody>
      </p:sp>
      <p:sp>
        <p:nvSpPr>
          <p:cNvPr id="6" name="Horizontal Scroll 1">
            <a:extLst>
              <a:ext uri="{FF2B5EF4-FFF2-40B4-BE49-F238E27FC236}">
                <a16:creationId xmlns:a16="http://schemas.microsoft.com/office/drawing/2014/main" id="{19A01626-E8DA-430C-B698-5EAEF9C03F6F}"/>
              </a:ext>
            </a:extLst>
          </p:cNvPr>
          <p:cNvSpPr/>
          <p:nvPr/>
        </p:nvSpPr>
        <p:spPr>
          <a:xfrm>
            <a:off x="2676526" y="133350"/>
            <a:ext cx="6324600" cy="15240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solidFill>
                  <a:srgbClr val="7030A0"/>
                </a:solidFill>
              </a:rPr>
              <a:t>Answer </a:t>
            </a:r>
            <a:r>
              <a:rPr lang="en-US" sz="5400" b="1" dirty="0">
                <a:solidFill>
                  <a:schemeClr val="tx1"/>
                </a:solidFill>
              </a:rPr>
              <a:t>Group Work</a:t>
            </a:r>
          </a:p>
        </p:txBody>
      </p:sp>
    </p:spTree>
    <p:extLst>
      <p:ext uri="{BB962C8B-B14F-4D97-AF65-F5344CB8AC3E}">
        <p14:creationId xmlns:p14="http://schemas.microsoft.com/office/powerpoint/2010/main" val="955765977"/>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left)">
                                      <p:cBhvr>
                                        <p:cTn id="3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6975" y="1304925"/>
            <a:ext cx="802525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shade val="50000"/>
            </a:schemeClr>
          </a:lnRef>
          <a:fillRef idx="1">
            <a:schemeClr val="accent6"/>
          </a:fillRef>
          <a:effectRef idx="0">
            <a:schemeClr val="accent6"/>
          </a:effectRef>
          <a:fontRef idx="minor">
            <a:schemeClr val="lt1"/>
          </a:fontRef>
        </p:style>
        <p:txBody>
          <a:bodyPr wrap="square" lIns="91440" tIns="45720" rIns="91440" bIns="45720">
            <a:spAutoFit/>
          </a:bodyPr>
          <a:lstStyle/>
          <a:p>
            <a:r>
              <a:rPr lang="en-US" sz="2400" b="1" spc="100" dirty="0">
                <a:solidFill>
                  <a:srgbClr val="FF0000"/>
                </a:solidFill>
              </a:rPr>
              <a:t>  </a:t>
            </a:r>
            <a:r>
              <a:rPr lang="en-US" sz="3200" b="1" dirty="0">
                <a:ln w="13462">
                  <a:solidFill>
                    <a:schemeClr val="bg1"/>
                  </a:solidFill>
                  <a:prstDash val="solid"/>
                </a:ln>
                <a:solidFill>
                  <a:schemeClr val="tx1">
                    <a:lumMod val="85000"/>
                    <a:lumOff val="15000"/>
                  </a:schemeClr>
                </a:solidFill>
              </a:rPr>
              <a:t>Fill in the blanks with the </a:t>
            </a:r>
            <a:r>
              <a:rPr lang="en-US" sz="3200" b="1" dirty="0">
                <a:solidFill>
                  <a:srgbClr val="FF0000"/>
                </a:solidFill>
              </a:rPr>
              <a:t>suitable</a:t>
            </a:r>
            <a:r>
              <a:rPr lang="en-US" sz="3200" b="1" dirty="0">
                <a:ln w="13462">
                  <a:solidFill>
                    <a:schemeClr val="bg1"/>
                  </a:solidFill>
                  <a:prstDash val="solid"/>
                </a:ln>
                <a:solidFill>
                  <a:schemeClr val="tx1">
                    <a:lumMod val="85000"/>
                    <a:lumOff val="15000"/>
                  </a:schemeClr>
                </a:solidFill>
              </a:rPr>
              <a:t> word</a:t>
            </a:r>
            <a:endParaRPr lang="en-US" sz="3200" b="1" spc="100" dirty="0">
              <a:solidFill>
                <a:srgbClr val="FF0000"/>
              </a:solidFill>
            </a:endParaRPr>
          </a:p>
        </p:txBody>
      </p:sp>
      <p:sp>
        <p:nvSpPr>
          <p:cNvPr id="31" name="Flowchart: Punched Tape 30">
            <a:extLst>
              <a:ext uri="{FF2B5EF4-FFF2-40B4-BE49-F238E27FC236}">
                <a16:creationId xmlns:a16="http://schemas.microsoft.com/office/drawing/2014/main" id="{DDF14841-88AF-474F-92FF-550FCD61562E}"/>
              </a:ext>
            </a:extLst>
          </p:cNvPr>
          <p:cNvSpPr/>
          <p:nvPr/>
        </p:nvSpPr>
        <p:spPr>
          <a:xfrm>
            <a:off x="4012284" y="304800"/>
            <a:ext cx="3967996" cy="802014"/>
          </a:xfrm>
          <a:prstGeom prst="flowChartPunchedTap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rPr>
              <a:t>Evaluation</a:t>
            </a:r>
            <a:r>
              <a:rPr lang="en-US" sz="4400" b="1" dirty="0"/>
              <a:t> </a:t>
            </a:r>
          </a:p>
        </p:txBody>
      </p:sp>
      <p:sp>
        <p:nvSpPr>
          <p:cNvPr id="40" name="Flowchart: Preparation 39">
            <a:extLst>
              <a:ext uri="{FF2B5EF4-FFF2-40B4-BE49-F238E27FC236}">
                <a16:creationId xmlns:a16="http://schemas.microsoft.com/office/drawing/2014/main" id="{33078433-CA98-43CD-90DA-E18517F549D2}"/>
              </a:ext>
            </a:extLst>
          </p:cNvPr>
          <p:cNvSpPr/>
          <p:nvPr/>
        </p:nvSpPr>
        <p:spPr>
          <a:xfrm>
            <a:off x="7250599" y="2241806"/>
            <a:ext cx="2455376"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FF0000"/>
                </a:solidFill>
              </a:rPr>
              <a:t>Milestone</a:t>
            </a:r>
          </a:p>
        </p:txBody>
      </p:sp>
      <p:sp>
        <p:nvSpPr>
          <p:cNvPr id="14" name="Flowchart: Preparation 13">
            <a:extLst>
              <a:ext uri="{FF2B5EF4-FFF2-40B4-BE49-F238E27FC236}">
                <a16:creationId xmlns:a16="http://schemas.microsoft.com/office/drawing/2014/main" id="{D9C87A8C-000C-4DA6-8832-3B29EA35EDC3}"/>
              </a:ext>
            </a:extLst>
          </p:cNvPr>
          <p:cNvSpPr/>
          <p:nvPr/>
        </p:nvSpPr>
        <p:spPr>
          <a:xfrm>
            <a:off x="7772369" y="2733093"/>
            <a:ext cx="1695730"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vocal</a:t>
            </a:r>
            <a:endParaRPr lang="en-US" sz="2400" b="1" dirty="0">
              <a:solidFill>
                <a:srgbClr val="FF0000"/>
              </a:solidFill>
            </a:endParaRPr>
          </a:p>
        </p:txBody>
      </p:sp>
      <p:sp>
        <p:nvSpPr>
          <p:cNvPr id="15" name="Flowchart: Preparation 14">
            <a:extLst>
              <a:ext uri="{FF2B5EF4-FFF2-40B4-BE49-F238E27FC236}">
                <a16:creationId xmlns:a16="http://schemas.microsoft.com/office/drawing/2014/main" id="{F366BDB6-0505-4631-87AD-A3B7566F71F8}"/>
              </a:ext>
            </a:extLst>
          </p:cNvPr>
          <p:cNvSpPr/>
          <p:nvPr/>
        </p:nvSpPr>
        <p:spPr>
          <a:xfrm>
            <a:off x="3153676" y="3191817"/>
            <a:ext cx="2161273"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rPr>
              <a:t>injustice</a:t>
            </a:r>
          </a:p>
        </p:txBody>
      </p:sp>
      <p:sp>
        <p:nvSpPr>
          <p:cNvPr id="16" name="Flowchart: Preparation 15">
            <a:extLst>
              <a:ext uri="{FF2B5EF4-FFF2-40B4-BE49-F238E27FC236}">
                <a16:creationId xmlns:a16="http://schemas.microsoft.com/office/drawing/2014/main" id="{A2B97257-3A58-4B88-8F16-E943A505386D}"/>
              </a:ext>
            </a:extLst>
          </p:cNvPr>
          <p:cNvSpPr/>
          <p:nvPr/>
        </p:nvSpPr>
        <p:spPr>
          <a:xfrm>
            <a:off x="8417601" y="3224380"/>
            <a:ext cx="2048253"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rPr>
              <a:t>renew</a:t>
            </a:r>
          </a:p>
        </p:txBody>
      </p:sp>
      <p:sp>
        <p:nvSpPr>
          <p:cNvPr id="17" name="Flowchart: Preparation 16">
            <a:extLst>
              <a:ext uri="{FF2B5EF4-FFF2-40B4-BE49-F238E27FC236}">
                <a16:creationId xmlns:a16="http://schemas.microsoft.com/office/drawing/2014/main" id="{7F2AEA03-434B-494D-B2FA-3C852A1B6647}"/>
              </a:ext>
            </a:extLst>
          </p:cNvPr>
          <p:cNvSpPr/>
          <p:nvPr/>
        </p:nvSpPr>
        <p:spPr>
          <a:xfrm>
            <a:off x="4619247" y="3698685"/>
            <a:ext cx="2048253"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this</a:t>
            </a:r>
            <a:endParaRPr lang="en-US" sz="2400" b="1" dirty="0">
              <a:solidFill>
                <a:srgbClr val="FF0000"/>
              </a:solidFill>
            </a:endParaRPr>
          </a:p>
        </p:txBody>
      </p:sp>
      <p:sp>
        <p:nvSpPr>
          <p:cNvPr id="18" name="Flowchart: Preparation 17">
            <a:extLst>
              <a:ext uri="{FF2B5EF4-FFF2-40B4-BE49-F238E27FC236}">
                <a16:creationId xmlns:a16="http://schemas.microsoft.com/office/drawing/2014/main" id="{EEBF9D45-84F8-49A7-A6F0-691CF90B6576}"/>
              </a:ext>
            </a:extLst>
          </p:cNvPr>
          <p:cNvSpPr/>
          <p:nvPr/>
        </p:nvSpPr>
        <p:spPr>
          <a:xfrm>
            <a:off x="8443972" y="3689558"/>
            <a:ext cx="2048253"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build</a:t>
            </a:r>
            <a:endParaRPr lang="en-US" sz="2400" b="1" dirty="0">
              <a:solidFill>
                <a:srgbClr val="FF0000"/>
              </a:solidFill>
            </a:endParaRPr>
          </a:p>
        </p:txBody>
      </p:sp>
      <p:sp>
        <p:nvSpPr>
          <p:cNvPr id="19" name="Flowchart: Preparation 18">
            <a:extLst>
              <a:ext uri="{FF2B5EF4-FFF2-40B4-BE49-F238E27FC236}">
                <a16:creationId xmlns:a16="http://schemas.microsoft.com/office/drawing/2014/main" id="{7F6BED85-9766-466B-ACA6-4591191A9F31}"/>
              </a:ext>
            </a:extLst>
          </p:cNvPr>
          <p:cNvSpPr/>
          <p:nvPr/>
        </p:nvSpPr>
        <p:spPr>
          <a:xfrm>
            <a:off x="4124573" y="5212614"/>
            <a:ext cx="2048253"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world</a:t>
            </a:r>
            <a:endParaRPr lang="en-US" sz="2400" b="1" dirty="0">
              <a:solidFill>
                <a:srgbClr val="FF0000"/>
              </a:solidFill>
            </a:endParaRPr>
          </a:p>
        </p:txBody>
      </p:sp>
      <p:sp>
        <p:nvSpPr>
          <p:cNvPr id="20" name="Flowchart: Preparation 19">
            <a:extLst>
              <a:ext uri="{FF2B5EF4-FFF2-40B4-BE49-F238E27FC236}">
                <a16:creationId xmlns:a16="http://schemas.microsoft.com/office/drawing/2014/main" id="{46407E81-638B-4F59-8F6B-AB68FAF352F0}"/>
              </a:ext>
            </a:extLst>
          </p:cNvPr>
          <p:cNvSpPr/>
          <p:nvPr/>
        </p:nvSpPr>
        <p:spPr>
          <a:xfrm>
            <a:off x="8311964" y="4681606"/>
            <a:ext cx="2048253"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heads</a:t>
            </a:r>
            <a:endParaRPr lang="en-US" sz="2400" b="1" dirty="0">
              <a:solidFill>
                <a:srgbClr val="FF0000"/>
              </a:solidFill>
            </a:endParaRPr>
          </a:p>
        </p:txBody>
      </p:sp>
      <p:sp>
        <p:nvSpPr>
          <p:cNvPr id="21" name="Flowchart: Preparation 20">
            <a:extLst>
              <a:ext uri="{FF2B5EF4-FFF2-40B4-BE49-F238E27FC236}">
                <a16:creationId xmlns:a16="http://schemas.microsoft.com/office/drawing/2014/main" id="{AA12DC33-EC9C-48BB-A46F-E24311F16759}"/>
              </a:ext>
            </a:extLst>
          </p:cNvPr>
          <p:cNvSpPr/>
          <p:nvPr/>
        </p:nvSpPr>
        <p:spPr>
          <a:xfrm>
            <a:off x="3598481" y="4638933"/>
            <a:ext cx="2686352"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generation</a:t>
            </a:r>
            <a:endParaRPr lang="en-US" sz="2400" b="1" dirty="0">
              <a:solidFill>
                <a:srgbClr val="FF0000"/>
              </a:solidFill>
            </a:endParaRPr>
          </a:p>
        </p:txBody>
      </p:sp>
      <p:sp>
        <p:nvSpPr>
          <p:cNvPr id="22" name="Flowchart: Preparation 21">
            <a:extLst>
              <a:ext uri="{FF2B5EF4-FFF2-40B4-BE49-F238E27FC236}">
                <a16:creationId xmlns:a16="http://schemas.microsoft.com/office/drawing/2014/main" id="{71B13CFA-CDCE-4B69-BEAD-37A3D66EA316}"/>
              </a:ext>
            </a:extLst>
          </p:cNvPr>
          <p:cNvSpPr/>
          <p:nvPr/>
        </p:nvSpPr>
        <p:spPr>
          <a:xfrm>
            <a:off x="8417601" y="4171082"/>
            <a:ext cx="2048253" cy="458724"/>
          </a:xfrm>
          <a:prstGeom prst="flowChartPreparat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that</a:t>
            </a:r>
            <a:endParaRPr lang="en-US" sz="2400" b="1" dirty="0">
              <a:solidFill>
                <a:srgbClr val="FF0000"/>
              </a:solidFill>
            </a:endParaRPr>
          </a:p>
        </p:txBody>
      </p:sp>
      <p:sp>
        <p:nvSpPr>
          <p:cNvPr id="5" name="TextBox 4">
            <a:extLst>
              <a:ext uri="{FF2B5EF4-FFF2-40B4-BE49-F238E27FC236}">
                <a16:creationId xmlns:a16="http://schemas.microsoft.com/office/drawing/2014/main" id="{44F787EE-A313-40C5-AD07-C8086762ED3A}"/>
              </a:ext>
            </a:extLst>
          </p:cNvPr>
          <p:cNvSpPr txBox="1"/>
          <p:nvPr/>
        </p:nvSpPr>
        <p:spPr>
          <a:xfrm>
            <a:off x="1831783" y="2241806"/>
            <a:ext cx="9023420" cy="3539430"/>
          </a:xfrm>
          <a:prstGeom prst="rect">
            <a:avLst/>
          </a:prstGeom>
          <a:noFill/>
        </p:spPr>
        <p:txBody>
          <a:bodyPr wrap="square" rtlCol="0">
            <a:spAutoFit/>
          </a:bodyPr>
          <a:lstStyle/>
          <a:p>
            <a:r>
              <a:rPr lang="en-US" sz="3200" b="1" dirty="0">
                <a:solidFill>
                  <a:schemeClr val="tx1"/>
                </a:solidFill>
              </a:rPr>
              <a:t>        February 21 is a glorious  (a)……………………for </a:t>
            </a:r>
            <a:r>
              <a:rPr lang="en-US" sz="3200" b="1" dirty="0" err="1">
                <a:solidFill>
                  <a:schemeClr val="tx1"/>
                </a:solidFill>
              </a:rPr>
              <a:t>Bangalee</a:t>
            </a:r>
            <a:r>
              <a:rPr lang="en-US" sz="3200" b="1" dirty="0">
                <a:solidFill>
                  <a:schemeClr val="tx1"/>
                </a:solidFill>
              </a:rPr>
              <a:t> nation. We are always (b)………….. against the  (c)…………….. and untruth. Let us (d) …………….. our pledge on (e)………………. day and (f)……………… our motherland a “Sonar Bangla” so (g)……………… our next (h)………………… can hold their (</a:t>
            </a:r>
            <a:r>
              <a:rPr lang="en-US" sz="3200" b="1" dirty="0" err="1">
                <a:solidFill>
                  <a:schemeClr val="tx1"/>
                </a:solidFill>
              </a:rPr>
              <a:t>i</a:t>
            </a:r>
            <a:r>
              <a:rPr lang="en-US" sz="3200" b="1" dirty="0">
                <a:solidFill>
                  <a:schemeClr val="tx1"/>
                </a:solidFill>
              </a:rPr>
              <a:t>)…………… high in the (j) ………………… .</a:t>
            </a:r>
          </a:p>
        </p:txBody>
      </p:sp>
    </p:spTree>
    <p:extLst>
      <p:ext uri="{BB962C8B-B14F-4D97-AF65-F5344CB8AC3E}">
        <p14:creationId xmlns:p14="http://schemas.microsoft.com/office/powerpoint/2010/main" val="3030655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circle(in)">
                                      <p:cBhvr>
                                        <p:cTn id="7" dur="20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4" presetClass="emph" presetSubtype="0" fill="hold" grpId="0" nodeType="clickEffect">
                                  <p:stCondLst>
                                    <p:cond delay="0"/>
                                  </p:stCondLst>
                                  <p:iterate type="lt">
                                    <p:tmPct val="10000"/>
                                  </p:iterate>
                                  <p:childTnLst>
                                    <p:animMotion origin="layout" path="M 4.79167E-6 -3.7037E-6 L 4.79167E-6 -0.07222 " pathEditMode="relative" rAng="0" ptsTypes="AA">
                                      <p:cBhvr>
                                        <p:cTn id="16" dur="250" accel="50000" decel="50000" autoRev="1" fill="hold">
                                          <p:stCondLst>
                                            <p:cond delay="0"/>
                                          </p:stCondLst>
                                        </p:cTn>
                                        <p:tgtEl>
                                          <p:spTgt spid="5"/>
                                        </p:tgtEl>
                                        <p:attrNameLst>
                                          <p:attrName>ppt_x</p:attrName>
                                          <p:attrName>ppt_y</p:attrName>
                                        </p:attrNameLst>
                                      </p:cBhvr>
                                      <p:rCtr x="0" y="-3611"/>
                                    </p:animMotion>
                                    <p:animRot by="1500000">
                                      <p:cBhvr>
                                        <p:cTn id="17" dur="125" fill="hold">
                                          <p:stCondLst>
                                            <p:cond delay="0"/>
                                          </p:stCondLst>
                                        </p:cTn>
                                        <p:tgtEl>
                                          <p:spTgt spid="5"/>
                                        </p:tgtEl>
                                        <p:attrNameLst>
                                          <p:attrName>r</p:attrName>
                                        </p:attrNameLst>
                                      </p:cBhvr>
                                    </p:animRot>
                                    <p:animRot by="-1500000">
                                      <p:cBhvr>
                                        <p:cTn id="18" dur="125" fill="hold">
                                          <p:stCondLst>
                                            <p:cond delay="125"/>
                                          </p:stCondLst>
                                        </p:cTn>
                                        <p:tgtEl>
                                          <p:spTgt spid="5"/>
                                        </p:tgtEl>
                                        <p:attrNameLst>
                                          <p:attrName>r</p:attrName>
                                        </p:attrNameLst>
                                      </p:cBhvr>
                                    </p:animRot>
                                    <p:animRot by="-1500000">
                                      <p:cBhvr>
                                        <p:cTn id="19" dur="125" fill="hold">
                                          <p:stCondLst>
                                            <p:cond delay="250"/>
                                          </p:stCondLst>
                                        </p:cTn>
                                        <p:tgtEl>
                                          <p:spTgt spid="5"/>
                                        </p:tgtEl>
                                        <p:attrNameLst>
                                          <p:attrName>r</p:attrName>
                                        </p:attrNameLst>
                                      </p:cBhvr>
                                    </p:animRot>
                                    <p:animRot by="1500000">
                                      <p:cBhvr>
                                        <p:cTn id="20" dur="125" fill="hold">
                                          <p:stCondLst>
                                            <p:cond delay="375"/>
                                          </p:stCondLst>
                                        </p:cTn>
                                        <p:tgtEl>
                                          <p:spTgt spid="5"/>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p:cTn id="25" dur="500" fill="hold"/>
                                        <p:tgtEl>
                                          <p:spTgt spid="40"/>
                                        </p:tgtEl>
                                        <p:attrNameLst>
                                          <p:attrName>ppt_w</p:attrName>
                                        </p:attrNameLst>
                                      </p:cBhvr>
                                      <p:tavLst>
                                        <p:tav tm="0">
                                          <p:val>
                                            <p:fltVal val="0"/>
                                          </p:val>
                                        </p:tav>
                                        <p:tav tm="100000">
                                          <p:val>
                                            <p:strVal val="#ppt_w"/>
                                          </p:val>
                                        </p:tav>
                                      </p:tavLst>
                                    </p:anim>
                                    <p:anim calcmode="lin" valueType="num">
                                      <p:cBhvr>
                                        <p:cTn id="26" dur="500" fill="hold"/>
                                        <p:tgtEl>
                                          <p:spTgt spid="40"/>
                                        </p:tgtEl>
                                        <p:attrNameLst>
                                          <p:attrName>ppt_h</p:attrName>
                                        </p:attrNameLst>
                                      </p:cBhvr>
                                      <p:tavLst>
                                        <p:tav tm="0">
                                          <p:val>
                                            <p:fltVal val="0"/>
                                          </p:val>
                                        </p:tav>
                                        <p:tav tm="100000">
                                          <p:val>
                                            <p:strVal val="#ppt_h"/>
                                          </p:val>
                                        </p:tav>
                                      </p:tavLst>
                                    </p:anim>
                                    <p:animEffect transition="in" filter="fade">
                                      <p:cBhvr>
                                        <p:cTn id="27" dur="5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
                                          </p:val>
                                        </p:tav>
                                        <p:tav tm="100000">
                                          <p:val>
                                            <p:strVal val="#ppt_w"/>
                                          </p:val>
                                        </p:tav>
                                      </p:tavLst>
                                    </p:anim>
                                    <p:anim calcmode="lin" valueType="num">
                                      <p:cBhvr>
                                        <p:cTn id="33" dur="500" fill="hold"/>
                                        <p:tgtEl>
                                          <p:spTgt spid="14"/>
                                        </p:tgtEl>
                                        <p:attrNameLst>
                                          <p:attrName>ppt_h</p:attrName>
                                        </p:attrNameLst>
                                      </p:cBhvr>
                                      <p:tavLst>
                                        <p:tav tm="0">
                                          <p:val>
                                            <p:fltVal val="0"/>
                                          </p:val>
                                        </p:tav>
                                        <p:tav tm="100000">
                                          <p:val>
                                            <p:strVal val="#ppt_h"/>
                                          </p:val>
                                        </p:tav>
                                      </p:tavLst>
                                    </p:anim>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p:cTn id="53" dur="500" fill="hold"/>
                                        <p:tgtEl>
                                          <p:spTgt spid="17"/>
                                        </p:tgtEl>
                                        <p:attrNameLst>
                                          <p:attrName>ppt_w</p:attrName>
                                        </p:attrNameLst>
                                      </p:cBhvr>
                                      <p:tavLst>
                                        <p:tav tm="0">
                                          <p:val>
                                            <p:fltVal val="0"/>
                                          </p:val>
                                        </p:tav>
                                        <p:tav tm="100000">
                                          <p:val>
                                            <p:strVal val="#ppt_w"/>
                                          </p:val>
                                        </p:tav>
                                      </p:tavLst>
                                    </p:anim>
                                    <p:anim calcmode="lin" valueType="num">
                                      <p:cBhvr>
                                        <p:cTn id="54" dur="500" fill="hold"/>
                                        <p:tgtEl>
                                          <p:spTgt spid="17"/>
                                        </p:tgtEl>
                                        <p:attrNameLst>
                                          <p:attrName>ppt_h</p:attrName>
                                        </p:attrNameLst>
                                      </p:cBhvr>
                                      <p:tavLst>
                                        <p:tav tm="0">
                                          <p:val>
                                            <p:fltVal val="0"/>
                                          </p:val>
                                        </p:tav>
                                        <p:tav tm="100000">
                                          <p:val>
                                            <p:strVal val="#ppt_h"/>
                                          </p:val>
                                        </p:tav>
                                      </p:tavLst>
                                    </p:anim>
                                    <p:animEffect transition="in" filter="fade">
                                      <p:cBhvr>
                                        <p:cTn id="55" dur="5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p:cTn id="60" dur="500" fill="hold"/>
                                        <p:tgtEl>
                                          <p:spTgt spid="18"/>
                                        </p:tgtEl>
                                        <p:attrNameLst>
                                          <p:attrName>ppt_w</p:attrName>
                                        </p:attrNameLst>
                                      </p:cBhvr>
                                      <p:tavLst>
                                        <p:tav tm="0">
                                          <p:val>
                                            <p:fltVal val="0"/>
                                          </p:val>
                                        </p:tav>
                                        <p:tav tm="100000">
                                          <p:val>
                                            <p:strVal val="#ppt_w"/>
                                          </p:val>
                                        </p:tav>
                                      </p:tavLst>
                                    </p:anim>
                                    <p:anim calcmode="lin" valueType="num">
                                      <p:cBhvr>
                                        <p:cTn id="61" dur="500" fill="hold"/>
                                        <p:tgtEl>
                                          <p:spTgt spid="18"/>
                                        </p:tgtEl>
                                        <p:attrNameLst>
                                          <p:attrName>ppt_h</p:attrName>
                                        </p:attrNameLst>
                                      </p:cBhvr>
                                      <p:tavLst>
                                        <p:tav tm="0">
                                          <p:val>
                                            <p:fltVal val="0"/>
                                          </p:val>
                                        </p:tav>
                                        <p:tav tm="100000">
                                          <p:val>
                                            <p:strVal val="#ppt_h"/>
                                          </p:val>
                                        </p:tav>
                                      </p:tavLst>
                                    </p:anim>
                                    <p:animEffect transition="in" filter="fade">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500" fill="hold"/>
                                        <p:tgtEl>
                                          <p:spTgt spid="22"/>
                                        </p:tgtEl>
                                        <p:attrNameLst>
                                          <p:attrName>ppt_w</p:attrName>
                                        </p:attrNameLst>
                                      </p:cBhvr>
                                      <p:tavLst>
                                        <p:tav tm="0">
                                          <p:val>
                                            <p:fltVal val="0"/>
                                          </p:val>
                                        </p:tav>
                                        <p:tav tm="100000">
                                          <p:val>
                                            <p:strVal val="#ppt_w"/>
                                          </p:val>
                                        </p:tav>
                                      </p:tavLst>
                                    </p:anim>
                                    <p:anim calcmode="lin" valueType="num">
                                      <p:cBhvr>
                                        <p:cTn id="68" dur="500" fill="hold"/>
                                        <p:tgtEl>
                                          <p:spTgt spid="22"/>
                                        </p:tgtEl>
                                        <p:attrNameLst>
                                          <p:attrName>ppt_h</p:attrName>
                                        </p:attrNameLst>
                                      </p:cBhvr>
                                      <p:tavLst>
                                        <p:tav tm="0">
                                          <p:val>
                                            <p:fltVal val="0"/>
                                          </p:val>
                                        </p:tav>
                                        <p:tav tm="100000">
                                          <p:val>
                                            <p:strVal val="#ppt_h"/>
                                          </p:val>
                                        </p:tav>
                                      </p:tavLst>
                                    </p:anim>
                                    <p:animEffect transition="in" filter="fade">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1"/>
                                        </p:tgtEl>
                                        <p:attrNameLst>
                                          <p:attrName>style.visibility</p:attrName>
                                        </p:attrNameLst>
                                      </p:cBhvr>
                                      <p:to>
                                        <p:strVal val="visible"/>
                                      </p:to>
                                    </p:set>
                                    <p:anim calcmode="lin" valueType="num">
                                      <p:cBhvr>
                                        <p:cTn id="74" dur="500" fill="hold"/>
                                        <p:tgtEl>
                                          <p:spTgt spid="21"/>
                                        </p:tgtEl>
                                        <p:attrNameLst>
                                          <p:attrName>ppt_w</p:attrName>
                                        </p:attrNameLst>
                                      </p:cBhvr>
                                      <p:tavLst>
                                        <p:tav tm="0">
                                          <p:val>
                                            <p:fltVal val="0"/>
                                          </p:val>
                                        </p:tav>
                                        <p:tav tm="100000">
                                          <p:val>
                                            <p:strVal val="#ppt_w"/>
                                          </p:val>
                                        </p:tav>
                                      </p:tavLst>
                                    </p:anim>
                                    <p:anim calcmode="lin" valueType="num">
                                      <p:cBhvr>
                                        <p:cTn id="75" dur="500" fill="hold"/>
                                        <p:tgtEl>
                                          <p:spTgt spid="21"/>
                                        </p:tgtEl>
                                        <p:attrNameLst>
                                          <p:attrName>ppt_h</p:attrName>
                                        </p:attrNameLst>
                                      </p:cBhvr>
                                      <p:tavLst>
                                        <p:tav tm="0">
                                          <p:val>
                                            <p:fltVal val="0"/>
                                          </p:val>
                                        </p:tav>
                                        <p:tav tm="100000">
                                          <p:val>
                                            <p:strVal val="#ppt_h"/>
                                          </p:val>
                                        </p:tav>
                                      </p:tavLst>
                                    </p:anim>
                                    <p:animEffect transition="in" filter="fade">
                                      <p:cBhvr>
                                        <p:cTn id="76" dur="500"/>
                                        <p:tgtEl>
                                          <p:spTgt spid="21"/>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 calcmode="lin" valueType="num">
                                      <p:cBhvr>
                                        <p:cTn id="81" dur="500" fill="hold"/>
                                        <p:tgtEl>
                                          <p:spTgt spid="20"/>
                                        </p:tgtEl>
                                        <p:attrNameLst>
                                          <p:attrName>ppt_w</p:attrName>
                                        </p:attrNameLst>
                                      </p:cBhvr>
                                      <p:tavLst>
                                        <p:tav tm="0">
                                          <p:val>
                                            <p:fltVal val="0"/>
                                          </p:val>
                                        </p:tav>
                                        <p:tav tm="100000">
                                          <p:val>
                                            <p:strVal val="#ppt_w"/>
                                          </p:val>
                                        </p:tav>
                                      </p:tavLst>
                                    </p:anim>
                                    <p:anim calcmode="lin" valueType="num">
                                      <p:cBhvr>
                                        <p:cTn id="82" dur="500" fill="hold"/>
                                        <p:tgtEl>
                                          <p:spTgt spid="20"/>
                                        </p:tgtEl>
                                        <p:attrNameLst>
                                          <p:attrName>ppt_h</p:attrName>
                                        </p:attrNameLst>
                                      </p:cBhvr>
                                      <p:tavLst>
                                        <p:tav tm="0">
                                          <p:val>
                                            <p:fltVal val="0"/>
                                          </p:val>
                                        </p:tav>
                                        <p:tav tm="100000">
                                          <p:val>
                                            <p:strVal val="#ppt_h"/>
                                          </p:val>
                                        </p:tav>
                                      </p:tavLst>
                                    </p:anim>
                                    <p:animEffect transition="in" filter="fade">
                                      <p:cBhvr>
                                        <p:cTn id="83" dur="500"/>
                                        <p:tgtEl>
                                          <p:spTgt spid="20"/>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19"/>
                                        </p:tgtEl>
                                        <p:attrNameLst>
                                          <p:attrName>style.visibility</p:attrName>
                                        </p:attrNameLst>
                                      </p:cBhvr>
                                      <p:to>
                                        <p:strVal val="visible"/>
                                      </p:to>
                                    </p:set>
                                    <p:anim calcmode="lin" valueType="num">
                                      <p:cBhvr>
                                        <p:cTn id="88" dur="500" fill="hold"/>
                                        <p:tgtEl>
                                          <p:spTgt spid="19"/>
                                        </p:tgtEl>
                                        <p:attrNameLst>
                                          <p:attrName>ppt_w</p:attrName>
                                        </p:attrNameLst>
                                      </p:cBhvr>
                                      <p:tavLst>
                                        <p:tav tm="0">
                                          <p:val>
                                            <p:fltVal val="0"/>
                                          </p:val>
                                        </p:tav>
                                        <p:tav tm="100000">
                                          <p:val>
                                            <p:strVal val="#ppt_w"/>
                                          </p:val>
                                        </p:tav>
                                      </p:tavLst>
                                    </p:anim>
                                    <p:anim calcmode="lin" valueType="num">
                                      <p:cBhvr>
                                        <p:cTn id="89" dur="500" fill="hold"/>
                                        <p:tgtEl>
                                          <p:spTgt spid="19"/>
                                        </p:tgtEl>
                                        <p:attrNameLst>
                                          <p:attrName>ppt_h</p:attrName>
                                        </p:attrNameLst>
                                      </p:cBhvr>
                                      <p:tavLst>
                                        <p:tav tm="0">
                                          <p:val>
                                            <p:fltVal val="0"/>
                                          </p:val>
                                        </p:tav>
                                        <p:tav tm="100000">
                                          <p:val>
                                            <p:strVal val="#ppt_h"/>
                                          </p:val>
                                        </p:tav>
                                      </p:tavLst>
                                    </p:anim>
                                    <p:animEffect transition="in" filter="fade">
                                      <p:cBhvr>
                                        <p:cTn id="9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1" grpId="0" animBg="1"/>
      <p:bldP spid="40" grpId="0" animBg="1"/>
      <p:bldP spid="14" grpId="0" animBg="1"/>
      <p:bldP spid="15" grpId="0" animBg="1"/>
      <p:bldP spid="16" grpId="0" animBg="1"/>
      <p:bldP spid="17" grpId="0" animBg="1"/>
      <p:bldP spid="18" grpId="0" animBg="1"/>
      <p:bldP spid="19" grpId="0" animBg="1"/>
      <p:bldP spid="20" grpId="0" animBg="1"/>
      <p:bldP spid="21" grpId="0" animBg="1"/>
      <p:bldP spid="22" grpId="0" animBg="1"/>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rapezoid 1"/>
          <p:cNvSpPr/>
          <p:nvPr/>
        </p:nvSpPr>
        <p:spPr>
          <a:xfrm>
            <a:off x="716437" y="370708"/>
            <a:ext cx="11019934" cy="896884"/>
          </a:xfrm>
          <a:prstGeom prst="trapezoid">
            <a:avLst>
              <a:gd name="adj" fmla="val 162313"/>
            </a:avLst>
          </a:prstGeom>
          <a:solidFill>
            <a:schemeClr val="accent6">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sz="3678" b="1" dirty="0">
                <a:effectLst>
                  <a:outerShdw blurRad="38100" dist="38100" dir="2700000" algn="tl">
                    <a:srgbClr val="000000">
                      <a:alpha val="43137"/>
                    </a:srgbClr>
                  </a:outerShdw>
                </a:effectLst>
                <a:latin typeface="Book Antiqua" pitchFamily="18" charset="0"/>
              </a:rPr>
              <a:t>Home Work</a:t>
            </a:r>
          </a:p>
        </p:txBody>
      </p:sp>
      <p:sp>
        <p:nvSpPr>
          <p:cNvPr id="3" name="Bevel 2"/>
          <p:cNvSpPr/>
          <p:nvPr/>
        </p:nvSpPr>
        <p:spPr>
          <a:xfrm>
            <a:off x="716437" y="1267592"/>
            <a:ext cx="11019934" cy="4937900"/>
          </a:xfrm>
          <a:prstGeom prst="bevel">
            <a:avLst/>
          </a:prstGeom>
          <a:solidFill>
            <a:schemeClr val="accent4">
              <a:lumMod val="50000"/>
            </a:schemeClr>
          </a:solidFill>
        </p:spPr>
        <p:style>
          <a:lnRef idx="1">
            <a:schemeClr val="dk1"/>
          </a:lnRef>
          <a:fillRef idx="2">
            <a:schemeClr val="dk1"/>
          </a:fillRef>
          <a:effectRef idx="1">
            <a:schemeClr val="dk1"/>
          </a:effectRef>
          <a:fontRef idx="minor">
            <a:schemeClr val="dk1"/>
          </a:fontRef>
        </p:style>
        <p:txBody>
          <a:bodyPr rtlCol="0" anchor="ctr"/>
          <a:lstStyle/>
          <a:p>
            <a:pPr indent="-342900"/>
            <a:endParaRPr lang="en-US" sz="4000" dirty="0">
              <a:latin typeface="Times New Roman" panose="02020603050405020304" pitchFamily="18" charset="0"/>
              <a:cs typeface="Times New Roman" panose="02020603050405020304" pitchFamily="18" charset="0"/>
            </a:endParaRPr>
          </a:p>
          <a:p>
            <a:pPr indent="-342900"/>
            <a:endParaRPr lang="en-US" sz="4000" dirty="0">
              <a:latin typeface="Times New Roman" panose="02020603050405020304" pitchFamily="18" charset="0"/>
              <a:cs typeface="Times New Roman" panose="02020603050405020304" pitchFamily="18" charset="0"/>
            </a:endParaRPr>
          </a:p>
          <a:p>
            <a:pPr indent="-342900"/>
            <a:endParaRPr lang="en-US" sz="4000" dirty="0">
              <a:latin typeface="Times New Roman" panose="02020603050405020304" pitchFamily="18" charset="0"/>
              <a:cs typeface="Times New Roman" panose="02020603050405020304" pitchFamily="18" charset="0"/>
            </a:endParaRPr>
          </a:p>
          <a:p>
            <a:pPr indent="-342900"/>
            <a:endParaRPr lang="en-US" sz="4000" dirty="0">
              <a:latin typeface="Times New Roman" panose="02020603050405020304" pitchFamily="18" charset="0"/>
              <a:cs typeface="Times New Roman" panose="02020603050405020304" pitchFamily="18" charset="0"/>
            </a:endParaRPr>
          </a:p>
          <a:p>
            <a:pPr indent="-342900" algn="ctr"/>
            <a:r>
              <a:rPr lang="en-US" sz="4000" b="1" dirty="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Write a paragraph On “International Mother Language Day”.</a:t>
            </a:r>
          </a:p>
        </p:txBody>
      </p:sp>
      <p:pic>
        <p:nvPicPr>
          <p:cNvPr id="6" name="Picture 5">
            <a:extLst>
              <a:ext uri="{FF2B5EF4-FFF2-40B4-BE49-F238E27FC236}">
                <a16:creationId xmlns:a16="http://schemas.microsoft.com/office/drawing/2014/main" id="{3133D050-CF6F-46FC-88A1-FC27C2C81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3715" y="1916822"/>
            <a:ext cx="4161294" cy="224560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4029785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eelOff"/>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out)">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34" presetClass="emph" presetSubtype="0" fill="hold" nodeType="clickEffect">
                                  <p:stCondLst>
                                    <p:cond delay="0"/>
                                  </p:stCondLst>
                                  <p:iterate type="lt">
                                    <p:tmPct val="10000"/>
                                  </p:iterate>
                                  <p:childTnLst>
                                    <p:animMotion origin="layout" path="M -4.16667E-6 2.59259E-6 L -4.16667E-6 -0.07222 " pathEditMode="relative" rAng="0" ptsTypes="AA">
                                      <p:cBhvr>
                                        <p:cTn id="25" dur="250" accel="50000" decel="50000" autoRev="1" fill="hold">
                                          <p:stCondLst>
                                            <p:cond delay="0"/>
                                          </p:stCondLst>
                                        </p:cTn>
                                        <p:tgtEl>
                                          <p:spTgt spid="3">
                                            <p:txEl>
                                              <p:pRg st="4" end="4"/>
                                            </p:txEl>
                                          </p:spTgt>
                                        </p:tgtEl>
                                        <p:attrNameLst>
                                          <p:attrName>ppt_x</p:attrName>
                                          <p:attrName>ppt_y</p:attrName>
                                        </p:attrNameLst>
                                      </p:cBhvr>
                                      <p:rCtr x="0" y="-3611"/>
                                    </p:animMotion>
                                    <p:animRot by="1500000">
                                      <p:cBhvr>
                                        <p:cTn id="26" dur="125" fill="hold">
                                          <p:stCondLst>
                                            <p:cond delay="0"/>
                                          </p:stCondLst>
                                        </p:cTn>
                                        <p:tgtEl>
                                          <p:spTgt spid="3">
                                            <p:txEl>
                                              <p:pRg st="4" end="4"/>
                                            </p:txEl>
                                          </p:spTgt>
                                        </p:tgtEl>
                                        <p:attrNameLst>
                                          <p:attrName>r</p:attrName>
                                        </p:attrNameLst>
                                      </p:cBhvr>
                                    </p:animRot>
                                    <p:animRot by="-1500000">
                                      <p:cBhvr>
                                        <p:cTn id="27" dur="125" fill="hold">
                                          <p:stCondLst>
                                            <p:cond delay="125"/>
                                          </p:stCondLst>
                                        </p:cTn>
                                        <p:tgtEl>
                                          <p:spTgt spid="3">
                                            <p:txEl>
                                              <p:pRg st="4" end="4"/>
                                            </p:txEl>
                                          </p:spTgt>
                                        </p:tgtEl>
                                        <p:attrNameLst>
                                          <p:attrName>r</p:attrName>
                                        </p:attrNameLst>
                                      </p:cBhvr>
                                    </p:animRot>
                                    <p:animRot by="-1500000">
                                      <p:cBhvr>
                                        <p:cTn id="28" dur="125" fill="hold">
                                          <p:stCondLst>
                                            <p:cond delay="250"/>
                                          </p:stCondLst>
                                        </p:cTn>
                                        <p:tgtEl>
                                          <p:spTgt spid="3">
                                            <p:txEl>
                                              <p:pRg st="4" end="4"/>
                                            </p:txEl>
                                          </p:spTgt>
                                        </p:tgtEl>
                                        <p:attrNameLst>
                                          <p:attrName>r</p:attrName>
                                        </p:attrNameLst>
                                      </p:cBhvr>
                                    </p:animRot>
                                    <p:animRot by="1500000">
                                      <p:cBhvr>
                                        <p:cTn id="29" dur="125" fill="hold">
                                          <p:stCondLst>
                                            <p:cond delay="375"/>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98233" y="357650"/>
            <a:ext cx="9144000" cy="92333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NikoshBAN" panose="02000000000000000000" pitchFamily="2" charset="0"/>
                <a:cs typeface="NikoshBAN" panose="02000000000000000000" pitchFamily="2" charset="0"/>
              </a:rPr>
              <a:t> </a:t>
            </a: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NikoshBAN" pitchFamily="2" charset="0"/>
                <a:cs typeface="NikoshBAN" pitchFamily="2" charset="0"/>
              </a:rPr>
              <a:t>Introduction of lesson  </a:t>
            </a:r>
            <a:endParaRPr lang="en-US" sz="5400" dirty="0">
              <a:latin typeface="NikoshBAN" pitchFamily="2" charset="0"/>
              <a:cs typeface="NikoshBAN" pitchFamily="2" charset="0"/>
            </a:endParaRPr>
          </a:p>
        </p:txBody>
      </p:sp>
      <p:sp>
        <p:nvSpPr>
          <p:cNvPr id="2" name="TextBox 1"/>
          <p:cNvSpPr txBox="1"/>
          <p:nvPr/>
        </p:nvSpPr>
        <p:spPr>
          <a:xfrm>
            <a:off x="5463250" y="3007548"/>
            <a:ext cx="6539359" cy="2554545"/>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GB" sz="3200" b="1" dirty="0">
                <a:ln w="13462">
                  <a:solidFill>
                    <a:srgbClr val="FF0000"/>
                  </a:solidFill>
                  <a:prstDash val="solid"/>
                </a:ln>
                <a:solidFill>
                  <a:schemeClr val="tx1">
                    <a:lumMod val="85000"/>
                    <a:lumOff val="15000"/>
                  </a:schemeClr>
                </a:solidFill>
                <a:effectLst>
                  <a:outerShdw blurRad="38100" dist="38100" dir="2700000" algn="tl">
                    <a:srgbClr val="000000">
                      <a:alpha val="43137"/>
                    </a:srgbClr>
                  </a:outerShdw>
                </a:effectLst>
              </a:rPr>
              <a:t>Class- </a:t>
            </a:r>
            <a:r>
              <a:rPr lang="bn-BD" sz="3200" b="1" dirty="0">
                <a:ln w="13462">
                  <a:solidFill>
                    <a:srgbClr val="FF0000"/>
                  </a:solidFill>
                  <a:prstDash val="solid"/>
                </a:ln>
                <a:solidFill>
                  <a:schemeClr val="tx1">
                    <a:lumMod val="85000"/>
                    <a:lumOff val="15000"/>
                  </a:schemeClr>
                </a:solidFill>
                <a:effectLst>
                  <a:outerShdw blurRad="38100" dist="38100" dir="2700000" algn="tl">
                    <a:srgbClr val="000000">
                      <a:alpha val="43137"/>
                    </a:srgbClr>
                  </a:outerShdw>
                </a:effectLst>
              </a:rPr>
              <a:t>Nine &amp; Ten</a:t>
            </a:r>
          </a:p>
          <a:p>
            <a:pPr algn="ctr"/>
            <a:r>
              <a:rPr lang="en-GB" sz="3200" b="1" dirty="0">
                <a:solidFill>
                  <a:srgbClr val="00B0F0"/>
                </a:solidFill>
                <a:effectLst>
                  <a:outerShdw blurRad="38100" dist="38100" dir="2700000" algn="tl">
                    <a:srgbClr val="000000">
                      <a:alpha val="43137"/>
                    </a:srgbClr>
                  </a:outerShdw>
                </a:effectLst>
              </a:rPr>
              <a:t>Subject –English 1</a:t>
            </a:r>
            <a:r>
              <a:rPr lang="en-GB" sz="3200" b="1" baseline="30000" dirty="0">
                <a:solidFill>
                  <a:srgbClr val="00B0F0"/>
                </a:solidFill>
                <a:effectLst>
                  <a:outerShdw blurRad="38100" dist="38100" dir="2700000" algn="tl">
                    <a:srgbClr val="000000">
                      <a:alpha val="43137"/>
                    </a:srgbClr>
                  </a:outerShdw>
                </a:effectLst>
              </a:rPr>
              <a:t>st</a:t>
            </a:r>
            <a:r>
              <a:rPr lang="en-GB" sz="3200" b="1" dirty="0">
                <a:solidFill>
                  <a:srgbClr val="00B0F0"/>
                </a:solidFill>
                <a:effectLst>
                  <a:outerShdw blurRad="38100" dist="38100" dir="2700000" algn="tl">
                    <a:srgbClr val="000000">
                      <a:alpha val="43137"/>
                    </a:srgbClr>
                  </a:outerShdw>
                </a:effectLst>
              </a:rPr>
              <a:t> paper</a:t>
            </a:r>
          </a:p>
          <a:p>
            <a:pPr algn="ctr"/>
            <a:r>
              <a:rPr lang="en-US" sz="32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Unit: </a:t>
            </a:r>
            <a:r>
              <a:rPr lang="en-US" sz="3200" b="1" kern="0" dirty="0">
                <a:ln w="1905"/>
                <a:effectLst>
                  <a:outerShdw blurRad="38100" dist="38100" dir="2700000" algn="tl">
                    <a:srgbClr val="000000">
                      <a:alpha val="43137"/>
                    </a:srgbClr>
                  </a:outerShdw>
                </a:effectLst>
              </a:rPr>
              <a:t>3</a:t>
            </a:r>
            <a:br>
              <a:rPr lang="en-US" sz="24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br>
            <a:r>
              <a:rPr lang="en-US" sz="32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Lesson: </a:t>
            </a:r>
            <a:r>
              <a:rPr lang="en-US" sz="3200" b="1" kern="0" dirty="0">
                <a:ln w="1905"/>
                <a:effectLst>
                  <a:outerShdw blurRad="38100" dist="38100" dir="2700000" algn="tl">
                    <a:srgbClr val="000000">
                      <a:alpha val="43137"/>
                    </a:srgbClr>
                  </a:outerShdw>
                </a:effectLst>
              </a:rPr>
              <a:t>3</a:t>
            </a:r>
          </a:p>
          <a:p>
            <a:pPr algn="ctr"/>
            <a:r>
              <a:rPr lang="en-US" sz="32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a:t>
            </a:r>
            <a:r>
              <a:rPr lang="en-US" sz="3200" dirty="0">
                <a:latin typeface="Times New Roman" panose="02020603050405020304" pitchFamily="18" charset="0"/>
                <a:cs typeface="Times New Roman" panose="02020603050405020304" pitchFamily="18" charset="0"/>
              </a:rPr>
              <a:t>International Mother Language Day</a:t>
            </a:r>
            <a:r>
              <a:rPr lang="en-US" sz="32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a:t>
            </a:r>
            <a:r>
              <a:rPr lang="en-GB" sz="3200" b="1" dirty="0">
                <a:solidFill>
                  <a:srgbClr val="00B0F0"/>
                </a:solidFill>
                <a:effectLst>
                  <a:outerShdw blurRad="38100" dist="38100" dir="2700000" algn="tl">
                    <a:srgbClr val="000000">
                      <a:alpha val="43137"/>
                    </a:srgbClr>
                  </a:outerShdw>
                </a:effectLst>
              </a:rPr>
              <a:t> </a:t>
            </a:r>
            <a:endParaRPr lang="bn-BD" sz="3200" b="1" dirty="0">
              <a:solidFill>
                <a:srgbClr val="00B0F0"/>
              </a:solidFill>
              <a:effectLst>
                <a:outerShdw blurRad="38100" dist="38100" dir="2700000" algn="tl">
                  <a:srgbClr val="000000">
                    <a:alpha val="43137"/>
                  </a:srgbClr>
                </a:outerShdw>
              </a:effectLst>
            </a:endParaRPr>
          </a:p>
        </p:txBody>
      </p:sp>
      <p:pic>
        <p:nvPicPr>
          <p:cNvPr id="9" name="Picture 8" descr="C:\Users\DOEL\Desktop\Engli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777" y="1910080"/>
            <a:ext cx="3860461" cy="4257040"/>
          </a:xfrm>
          <a:prstGeom prst="roundRect">
            <a:avLst>
              <a:gd name="adj" fmla="val 16667"/>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728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mph" presetSubtype="0" fill="hold" nodeType="clickEffect">
                                  <p:stCondLst>
                                    <p:cond delay="0"/>
                                  </p:stCondLst>
                                  <p:childTnLst>
                                    <p:animScale>
                                      <p:cBhvr>
                                        <p:cTn id="13" dur="2000" fill="hold"/>
                                        <p:tgtEl>
                                          <p:spTgt spid="9"/>
                                        </p:tgtEl>
                                      </p:cBhvr>
                                      <p:by x="150000" y="150000"/>
                                    </p:animScale>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oundRect">
            <a:avLst>
              <a:gd name="adj" fmla="val 16667"/>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Rectangle 3"/>
          <p:cNvSpPr/>
          <p:nvPr/>
        </p:nvSpPr>
        <p:spPr>
          <a:xfrm>
            <a:off x="1104392" y="572894"/>
            <a:ext cx="9133840" cy="4300582"/>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1"/>
          </a:fillRef>
          <a:effectRef idx="1">
            <a:schemeClr val="accent1"/>
          </a:effectRef>
          <a:fontRef idx="minor">
            <a:schemeClr val="lt1"/>
          </a:fontRef>
        </p:style>
        <p:txBody>
          <a:bodyPr wrap="square" lIns="98469" tIns="49235" rIns="98469" bIns="49235">
            <a:spAutoFit/>
          </a:bodyPr>
          <a:lstStyle/>
          <a:p>
            <a:pPr algn="ctr"/>
            <a:r>
              <a:rPr lang="en-US" sz="7100" b="1" dirty="0">
                <a:ln w="9525">
                  <a:solidFill>
                    <a:srgbClr val="FF0000"/>
                  </a:solidFill>
                  <a:prstDash val="solid"/>
                </a:ln>
                <a:solidFill>
                  <a:schemeClr val="tx1"/>
                </a:solidFill>
                <a:effectLst>
                  <a:outerShdw blurRad="12700" dist="38100" dir="2700000" algn="tl" rotWithShape="0">
                    <a:schemeClr val="bg1">
                      <a:lumMod val="50000"/>
                    </a:schemeClr>
                  </a:outerShdw>
                </a:effectLst>
              </a:rPr>
              <a:t>THANK YOU FOR </a:t>
            </a:r>
            <a:endParaRPr lang="bn-BD" sz="7100" b="1" dirty="0">
              <a:ln w="9525">
                <a:solidFill>
                  <a:srgbClr val="FF0000"/>
                </a:solidFill>
                <a:prstDash val="solid"/>
              </a:ln>
              <a:solidFill>
                <a:schemeClr val="tx1"/>
              </a:solidFill>
              <a:effectLst>
                <a:outerShdw blurRad="12700" dist="38100" dir="2700000" algn="tl" rotWithShape="0">
                  <a:schemeClr val="bg1">
                    <a:lumMod val="50000"/>
                  </a:schemeClr>
                </a:outerShdw>
              </a:effectLst>
            </a:endParaRPr>
          </a:p>
          <a:p>
            <a:pPr algn="ctr"/>
            <a:r>
              <a:rPr lang="en-US" sz="7100" b="1" dirty="0">
                <a:ln w="6600">
                  <a:solidFill>
                    <a:schemeClr val="accent2"/>
                  </a:solidFill>
                  <a:prstDash val="solid"/>
                </a:ln>
                <a:solidFill>
                  <a:srgbClr val="FFFFFF"/>
                </a:solidFill>
                <a:effectLst>
                  <a:outerShdw dist="38100" dir="2700000" algn="tl" rotWithShape="0">
                    <a:schemeClr val="accent2"/>
                  </a:outerShdw>
                </a:effectLst>
              </a:rPr>
              <a:t>YOUR ATTENTION</a:t>
            </a:r>
          </a:p>
          <a:p>
            <a:pPr algn="ctr"/>
            <a:r>
              <a:rPr lang="en-US" sz="71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GOOD BYE</a:t>
            </a:r>
            <a:endParaRPr lang="bn-BD" sz="71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r>
              <a:rPr lang="en-US" sz="6000" b="1" dirty="0">
                <a:solidFill>
                  <a:srgbClr val="002060"/>
                </a:solidFill>
                <a:effectLst>
                  <a:outerShdw blurRad="38100" dist="38100" dir="2700000" algn="tl">
                    <a:srgbClr val="000000">
                      <a:alpha val="43137"/>
                    </a:srgbClr>
                  </a:outerShdw>
                </a:effectLst>
              </a:rPr>
              <a:t>(May </a:t>
            </a:r>
            <a:r>
              <a:rPr lang="en-US" sz="6000" b="1" dirty="0" err="1">
                <a:solidFill>
                  <a:srgbClr val="002060"/>
                </a:solidFill>
                <a:effectLst>
                  <a:outerShdw blurRad="38100" dist="38100" dir="2700000" algn="tl">
                    <a:srgbClr val="000000">
                      <a:alpha val="43137"/>
                    </a:srgbClr>
                  </a:outerShdw>
                </a:effectLst>
              </a:rPr>
              <a:t>allah</a:t>
            </a:r>
            <a:r>
              <a:rPr lang="en-US" sz="6000" b="1" dirty="0">
                <a:solidFill>
                  <a:srgbClr val="002060"/>
                </a:solidFill>
                <a:effectLst>
                  <a:outerShdw blurRad="38100" dist="38100" dir="2700000" algn="tl">
                    <a:srgbClr val="000000">
                      <a:alpha val="43137"/>
                    </a:srgbClr>
                  </a:outerShdw>
                </a:effectLst>
              </a:rPr>
              <a:t> bless you)</a:t>
            </a:r>
            <a:endParaRPr lang="en-GB" sz="6000" b="1" dirty="0">
              <a:solidFill>
                <a:srgbClr val="002060"/>
              </a:solidFill>
              <a:effectLst>
                <a:outerShdw blurRad="38100" dist="38100" dir="2700000" algn="tl">
                  <a:srgbClr val="000000">
                    <a:alpha val="43137"/>
                  </a:srgbClr>
                </a:outerShdw>
              </a:effectLst>
            </a:endParaRPr>
          </a:p>
        </p:txBody>
      </p:sp>
      <p:pic>
        <p:nvPicPr>
          <p:cNvPr id="5" name="Picture 4" descr="Thank.jpg"/>
          <p:cNvPicPr>
            <a:picLocks noChangeAspect="1"/>
          </p:cNvPicPr>
          <p:nvPr/>
        </p:nvPicPr>
        <p:blipFill>
          <a:blip r:embed="rId3"/>
          <a:stretch>
            <a:fillRect/>
          </a:stretch>
        </p:blipFill>
        <p:spPr>
          <a:xfrm>
            <a:off x="4261104" y="4764024"/>
            <a:ext cx="3097276" cy="18319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stock-photo-beautiful-spring-flowers-isolated-on-white-background-crocus-hyacinth-tulip-70628395.jpg">
            <a:extLst>
              <a:ext uri="{FF2B5EF4-FFF2-40B4-BE49-F238E27FC236}">
                <a16:creationId xmlns:a16="http://schemas.microsoft.com/office/drawing/2014/main" id="{C967B981-8EAA-421C-BD5C-FBB875E714AF}"/>
              </a:ext>
            </a:extLst>
          </p:cNvPr>
          <p:cNvPicPr>
            <a:picLocks noChangeAspect="1"/>
          </p:cNvPicPr>
          <p:nvPr/>
        </p:nvPicPr>
        <p:blipFill>
          <a:blip r:embed="rId4">
            <a:extLst>
              <a:ext uri="{28A0092B-C50C-407E-A947-70E740481C1C}">
                <a14:useLocalDpi xmlns:a14="http://schemas.microsoft.com/office/drawing/2010/main" val="0"/>
              </a:ext>
            </a:extLst>
          </a:blip>
          <a:srcRect b="5116"/>
          <a:stretch>
            <a:fillRect/>
          </a:stretch>
        </p:blipFill>
        <p:spPr bwMode="auto">
          <a:xfrm>
            <a:off x="8735626" y="4678532"/>
            <a:ext cx="2883857" cy="199690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37C28BF7-0FF7-47C2-BD69-E52A3A3CAB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517" y="4861094"/>
            <a:ext cx="2883858" cy="1734916"/>
          </a:xfrm>
          <a:prstGeom prst="ellipse">
            <a:avLst/>
          </a:prstGeom>
          <a:ln>
            <a:noFill/>
          </a:ln>
          <a:effectLst>
            <a:softEdge rad="112500"/>
          </a:effectLst>
        </p:spPr>
      </p:pic>
      <p:pic>
        <p:nvPicPr>
          <p:cNvPr id="8" name="Picture 2" descr="C:\Users\User\Desktop\Nazma\jib o jor\1.jpg">
            <a:extLst>
              <a:ext uri="{FF2B5EF4-FFF2-40B4-BE49-F238E27FC236}">
                <a16:creationId xmlns:a16="http://schemas.microsoft.com/office/drawing/2014/main" id="{5714D93A-E8D5-41D0-BA8D-65FA1745DBB8}"/>
              </a:ext>
            </a:extLst>
          </p:cNvPr>
          <p:cNvPicPr>
            <a:picLocks noChangeAspect="1" noChangeArrowheads="1"/>
          </p:cNvPicPr>
          <p:nvPr/>
        </p:nvPicPr>
        <p:blipFill>
          <a:blip r:embed="rId6"/>
          <a:srcRect l="21801" r="44367" b="22829"/>
          <a:stretch>
            <a:fillRect/>
          </a:stretch>
        </p:blipFill>
        <p:spPr bwMode="auto">
          <a:xfrm>
            <a:off x="0" y="-16494"/>
            <a:ext cx="6002446" cy="6858000"/>
          </a:xfrm>
          <a:prstGeom prst="rect">
            <a:avLst/>
          </a:prstGeom>
          <a:noFill/>
        </p:spPr>
      </p:pic>
      <p:pic>
        <p:nvPicPr>
          <p:cNvPr id="9" name="Picture 2" descr="C:\Users\User\Desktop\Nazma\jib o jor\1.jpg">
            <a:extLst>
              <a:ext uri="{FF2B5EF4-FFF2-40B4-BE49-F238E27FC236}">
                <a16:creationId xmlns:a16="http://schemas.microsoft.com/office/drawing/2014/main" id="{576B6533-B880-408E-A7D5-F19BC5E5B732}"/>
              </a:ext>
            </a:extLst>
          </p:cNvPr>
          <p:cNvPicPr>
            <a:picLocks noChangeAspect="1" noChangeArrowheads="1"/>
          </p:cNvPicPr>
          <p:nvPr/>
        </p:nvPicPr>
        <p:blipFill>
          <a:blip r:embed="rId6"/>
          <a:srcRect l="55360" t="278" r="11833" b="22829"/>
          <a:stretch>
            <a:fillRect/>
          </a:stretch>
        </p:blipFill>
        <p:spPr bwMode="auto">
          <a:xfrm>
            <a:off x="6002446" y="-16494"/>
            <a:ext cx="6189554" cy="6858000"/>
          </a:xfrm>
          <a:prstGeom prst="rect">
            <a:avLst/>
          </a:prstGeom>
          <a:noFill/>
        </p:spPr>
      </p:pic>
      <p:pic>
        <p:nvPicPr>
          <p:cNvPr id="10" name="Picture 9">
            <a:extLst>
              <a:ext uri="{FF2B5EF4-FFF2-40B4-BE49-F238E27FC236}">
                <a16:creationId xmlns:a16="http://schemas.microsoft.com/office/drawing/2014/main" id="{2B9328D8-E5D6-44CB-9070-BF59659ECB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5572" y="679559"/>
            <a:ext cx="10531366" cy="5586004"/>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6604117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4">
                                            <p:txEl>
                                              <p:pRg st="0" end="0"/>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4">
                                            <p:txEl>
                                              <p:pRg st="1" end="1"/>
                                            </p:txEl>
                                          </p:spTgt>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4">
                                            <p:txEl>
                                              <p:pRg st="2" end="2"/>
                                            </p:txEl>
                                          </p:spTgt>
                                        </p:tgtEl>
                                      </p:cBhvr>
                                      <p:by x="150000" y="150000"/>
                                    </p:animScale>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4">
                                            <p:txEl>
                                              <p:pRg st="3" end="3"/>
                                            </p:txEl>
                                          </p:spTgt>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2000" fill="hold"/>
                                        <p:tgtEl>
                                          <p:spTgt spid="5"/>
                                        </p:tgtEl>
                                        <p:attrNameLst>
                                          <p:attrName>ppt_w</p:attrName>
                                        </p:attrNameLst>
                                      </p:cBhvr>
                                      <p:tavLst>
                                        <p:tav tm="0">
                                          <p:val>
                                            <p:fltVal val="0"/>
                                          </p:val>
                                        </p:tav>
                                        <p:tav tm="100000">
                                          <p:val>
                                            <p:strVal val="#ppt_w"/>
                                          </p:val>
                                        </p:tav>
                                      </p:tavLst>
                                    </p:anim>
                                    <p:anim calcmode="lin" valueType="num">
                                      <p:cBhvr>
                                        <p:cTn id="28" dur="2000" fill="hold"/>
                                        <p:tgtEl>
                                          <p:spTgt spid="5"/>
                                        </p:tgtEl>
                                        <p:attrNameLst>
                                          <p:attrName>ppt_h</p:attrName>
                                        </p:attrNameLst>
                                      </p:cBhvr>
                                      <p:tavLst>
                                        <p:tav tm="0">
                                          <p:val>
                                            <p:fltVal val="0"/>
                                          </p:val>
                                        </p:tav>
                                        <p:tav tm="100000">
                                          <p:val>
                                            <p:strVal val="#ppt_h"/>
                                          </p:val>
                                        </p:tav>
                                      </p:tavLst>
                                    </p:anim>
                                    <p:animEffect transition="in" filter="fade">
                                      <p:cBhvr>
                                        <p:cTn id="29" dur="2000"/>
                                        <p:tgtEl>
                                          <p:spTgt spid="5"/>
                                        </p:tgtEl>
                                      </p:cBhvr>
                                    </p:animEffect>
                                  </p:childTnLst>
                                </p:cTn>
                              </p:par>
                            </p:childTnLst>
                          </p:cTn>
                        </p:par>
                        <p:par>
                          <p:cTn id="30" fill="hold">
                            <p:stCondLst>
                              <p:cond delay="2000"/>
                            </p:stCondLst>
                            <p:childTnLst>
                              <p:par>
                                <p:cTn id="31" presetID="9" presetClass="entr" presetSubtype="0"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2500"/>
                            </p:stCondLst>
                            <p:childTnLst>
                              <p:par>
                                <p:cTn id="35" presetID="1" presetClass="entr" presetSubtype="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2250" fill="hold"/>
                                        <p:tgtEl>
                                          <p:spTgt spid="8"/>
                                        </p:tgtEl>
                                        <p:attrNameLst>
                                          <p:attrName>ppt_x</p:attrName>
                                        </p:attrNameLst>
                                      </p:cBhvr>
                                      <p:tavLst>
                                        <p:tav tm="0">
                                          <p:val>
                                            <p:strVal val="0-#ppt_w/2"/>
                                          </p:val>
                                        </p:tav>
                                        <p:tav tm="100000">
                                          <p:val>
                                            <p:strVal val="#ppt_x"/>
                                          </p:val>
                                        </p:tav>
                                      </p:tavLst>
                                    </p:anim>
                                    <p:anim calcmode="lin" valueType="num">
                                      <p:cBhvr additive="base">
                                        <p:cTn id="42" dur="2250" fill="hold"/>
                                        <p:tgtEl>
                                          <p:spTgt spid="8"/>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2250" fill="hold"/>
                                        <p:tgtEl>
                                          <p:spTgt spid="9"/>
                                        </p:tgtEl>
                                        <p:attrNameLst>
                                          <p:attrName>ppt_x</p:attrName>
                                        </p:attrNameLst>
                                      </p:cBhvr>
                                      <p:tavLst>
                                        <p:tav tm="0">
                                          <p:val>
                                            <p:strVal val="1+#ppt_w/2"/>
                                          </p:val>
                                        </p:tav>
                                        <p:tav tm="100000">
                                          <p:val>
                                            <p:strVal val="#ppt_x"/>
                                          </p:val>
                                        </p:tav>
                                      </p:tavLst>
                                    </p:anim>
                                    <p:anim calcmode="lin" valueType="num">
                                      <p:cBhvr additive="base">
                                        <p:cTn id="46" dur="225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p:cTn id="51" dur="500" fill="hold"/>
                                        <p:tgtEl>
                                          <p:spTgt spid="10"/>
                                        </p:tgtEl>
                                        <p:attrNameLst>
                                          <p:attrName>ppt_w</p:attrName>
                                        </p:attrNameLst>
                                      </p:cBhvr>
                                      <p:tavLst>
                                        <p:tav tm="0">
                                          <p:val>
                                            <p:fltVal val="0"/>
                                          </p:val>
                                        </p:tav>
                                        <p:tav tm="100000">
                                          <p:val>
                                            <p:strVal val="#ppt_w"/>
                                          </p:val>
                                        </p:tav>
                                      </p:tavLst>
                                    </p:anim>
                                    <p:anim calcmode="lin" valueType="num">
                                      <p:cBhvr>
                                        <p:cTn id="52" dur="500" fill="hold"/>
                                        <p:tgtEl>
                                          <p:spTgt spid="10"/>
                                        </p:tgtEl>
                                        <p:attrNameLst>
                                          <p:attrName>ppt_h</p:attrName>
                                        </p:attrNameLst>
                                      </p:cBhvr>
                                      <p:tavLst>
                                        <p:tav tm="0">
                                          <p:val>
                                            <p:fltVal val="0"/>
                                          </p:val>
                                        </p:tav>
                                        <p:tav tm="100000">
                                          <p:val>
                                            <p:strVal val="#ppt_h"/>
                                          </p:val>
                                        </p:tav>
                                      </p:tavLst>
                                    </p:anim>
                                    <p:animEffect transition="in" filter="fade">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AE39D1-368F-4124-AFF9-3E5F0F5441F3}"/>
              </a:ext>
            </a:extLst>
          </p:cNvPr>
          <p:cNvSpPr/>
          <p:nvPr/>
        </p:nvSpPr>
        <p:spPr>
          <a:xfrm>
            <a:off x="1793288" y="186433"/>
            <a:ext cx="8874711" cy="122033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Look at the picture very carefully and guess what our today’s lesson is....</a:t>
            </a:r>
          </a:p>
        </p:txBody>
      </p:sp>
      <p:pic>
        <p:nvPicPr>
          <p:cNvPr id="5" name="Picture 4">
            <a:extLst>
              <a:ext uri="{FF2B5EF4-FFF2-40B4-BE49-F238E27FC236}">
                <a16:creationId xmlns:a16="http://schemas.microsoft.com/office/drawing/2014/main" id="{89F6C306-05F3-4A11-9012-CFC4D6A6AE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93288" y="1632841"/>
            <a:ext cx="4569412" cy="3592316"/>
          </a:xfrm>
          <a:prstGeom prst="ellipse">
            <a:avLst/>
          </a:prstGeom>
          <a:ln>
            <a:noFill/>
          </a:ln>
          <a:effectLst>
            <a:softEdge rad="112500"/>
          </a:effectLst>
        </p:spPr>
      </p:pic>
      <p:pic>
        <p:nvPicPr>
          <p:cNvPr id="6" name="Content Placeholder 3">
            <a:extLst>
              <a:ext uri="{FF2B5EF4-FFF2-40B4-BE49-F238E27FC236}">
                <a16:creationId xmlns:a16="http://schemas.microsoft.com/office/drawing/2014/main" id="{E7985A5A-3A4D-441A-9289-612349BCCF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2700" y="1632843"/>
            <a:ext cx="4305299" cy="3592316"/>
          </a:xfrm>
          <a:prstGeom prst="ellipse">
            <a:avLst/>
          </a:prstGeom>
          <a:ln>
            <a:noFill/>
          </a:ln>
          <a:effectLst>
            <a:softEdge rad="112500"/>
          </a:effectLst>
        </p:spPr>
      </p:pic>
      <p:sp>
        <p:nvSpPr>
          <p:cNvPr id="7" name="TextBox 6">
            <a:extLst>
              <a:ext uri="{FF2B5EF4-FFF2-40B4-BE49-F238E27FC236}">
                <a16:creationId xmlns:a16="http://schemas.microsoft.com/office/drawing/2014/main" id="{29297177-8A0C-4404-8224-245CFFC216D3}"/>
              </a:ext>
            </a:extLst>
          </p:cNvPr>
          <p:cNvSpPr txBox="1"/>
          <p:nvPr/>
        </p:nvSpPr>
        <p:spPr>
          <a:xfrm>
            <a:off x="3795274" y="5225157"/>
            <a:ext cx="8972550" cy="1569660"/>
          </a:xfrm>
          <a:prstGeom prst="rect">
            <a:avLst/>
          </a:prstGeom>
          <a:noFill/>
        </p:spPr>
        <p:txBody>
          <a:bodyPr wrap="square" rtlCol="0">
            <a:spAutoFit/>
          </a:bodyPr>
          <a:lstStyle/>
          <a:p>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What is this?</a:t>
            </a:r>
          </a:p>
          <a:p>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What’s the picture about?</a:t>
            </a:r>
          </a:p>
          <a:p>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Where is it situated?</a:t>
            </a:r>
          </a:p>
        </p:txBody>
      </p:sp>
    </p:spTree>
    <p:extLst>
      <p:ext uri="{BB962C8B-B14F-4D97-AF65-F5344CB8AC3E}">
        <p14:creationId xmlns:p14="http://schemas.microsoft.com/office/powerpoint/2010/main" val="2190981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eelOff"/>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940FB-1917-4FBA-AEAE-7C61252591D2}"/>
              </a:ext>
            </a:extLst>
          </p:cNvPr>
          <p:cNvSpPr/>
          <p:nvPr/>
        </p:nvSpPr>
        <p:spPr>
          <a:xfrm>
            <a:off x="6172200" y="704850"/>
            <a:ext cx="3962400" cy="31623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BFBB62E-F861-4AFA-8A23-3555D6850243}"/>
              </a:ext>
            </a:extLst>
          </p:cNvPr>
          <p:cNvSpPr/>
          <p:nvPr/>
        </p:nvSpPr>
        <p:spPr>
          <a:xfrm>
            <a:off x="2057400" y="742950"/>
            <a:ext cx="4038600" cy="31242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6A6A7AC-925F-49F1-8B70-4CAA32A0DDF8}"/>
              </a:ext>
            </a:extLst>
          </p:cNvPr>
          <p:cNvSpPr/>
          <p:nvPr/>
        </p:nvSpPr>
        <p:spPr>
          <a:xfrm>
            <a:off x="2057400" y="4410075"/>
            <a:ext cx="8229600" cy="198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rgbClr val="7030A0"/>
                </a:solidFill>
              </a:rPr>
              <a:t>1. The picture is about “</a:t>
            </a:r>
            <a:r>
              <a:rPr lang="en-US" sz="3600" dirty="0" err="1">
                <a:solidFill>
                  <a:srgbClr val="7030A0"/>
                </a:solidFill>
              </a:rPr>
              <a:t>Shahid</a:t>
            </a:r>
            <a:r>
              <a:rPr lang="en-US" sz="3600" dirty="0">
                <a:solidFill>
                  <a:srgbClr val="7030A0"/>
                </a:solidFill>
              </a:rPr>
              <a:t> </a:t>
            </a:r>
            <a:r>
              <a:rPr lang="en-US" sz="3600" dirty="0" err="1">
                <a:solidFill>
                  <a:srgbClr val="7030A0"/>
                </a:solidFill>
              </a:rPr>
              <a:t>Minar</a:t>
            </a:r>
            <a:r>
              <a:rPr lang="en-US" sz="3600" dirty="0">
                <a:solidFill>
                  <a:srgbClr val="7030A0"/>
                </a:solidFill>
              </a:rPr>
              <a:t>.”</a:t>
            </a:r>
          </a:p>
          <a:p>
            <a:r>
              <a:rPr lang="en-US" sz="3200" dirty="0">
                <a:solidFill>
                  <a:srgbClr val="7030A0"/>
                </a:solidFill>
              </a:rPr>
              <a:t>2. It was build to </a:t>
            </a:r>
            <a:r>
              <a:rPr lang="en-US" sz="3200" dirty="0" err="1">
                <a:solidFill>
                  <a:srgbClr val="7030A0"/>
                </a:solidFill>
              </a:rPr>
              <a:t>honour</a:t>
            </a:r>
            <a:r>
              <a:rPr lang="en-US" sz="3200" dirty="0">
                <a:solidFill>
                  <a:srgbClr val="7030A0"/>
                </a:solidFill>
              </a:rPr>
              <a:t> and commemorate the sacrifices of the language martyrs</a:t>
            </a:r>
          </a:p>
          <a:p>
            <a:r>
              <a:rPr lang="en-US" sz="3200" dirty="0">
                <a:solidFill>
                  <a:srgbClr val="0070C0"/>
                </a:solidFill>
              </a:rPr>
              <a:t>3. I think it is in near Dhaka Medical College.</a:t>
            </a:r>
          </a:p>
        </p:txBody>
      </p:sp>
    </p:spTree>
    <p:extLst>
      <p:ext uri="{BB962C8B-B14F-4D97-AF65-F5344CB8AC3E}">
        <p14:creationId xmlns:p14="http://schemas.microsoft.com/office/powerpoint/2010/main" val="22481837"/>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wipe(left)">
                                      <p:cBhvr>
                                        <p:cTn id="21" dur="500"/>
                                        <p:tgtEl>
                                          <p:spTgt spid="5">
                                            <p:txEl>
                                              <p:pRg st="0" end="0"/>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wipe(left)">
                                      <p:cBhvr>
                                        <p:cTn id="24" dur="500"/>
                                        <p:tgtEl>
                                          <p:spTgt spid="5">
                                            <p:txEl>
                                              <p:pRg st="1" end="1"/>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wipe(left)">
                                      <p:cBhvr>
                                        <p:cTn id="2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53902" y="334392"/>
            <a:ext cx="5321265" cy="9233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4"/>
          </a:fillRef>
          <a:effectRef idx="1">
            <a:schemeClr val="accent4"/>
          </a:effectRef>
          <a:fontRef idx="minor">
            <a:schemeClr val="lt1"/>
          </a:fontRef>
        </p:style>
        <p:txBody>
          <a:bodyPr wrap="none" lIns="91440" tIns="45720" rIns="91440" bIns="45720">
            <a:spAutoFit/>
          </a:bodyPr>
          <a:lstStyle/>
          <a:p>
            <a:pPr algn="ctr"/>
            <a: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Today’s lesson……</a:t>
            </a:r>
          </a:p>
        </p:txBody>
      </p:sp>
      <p:sp>
        <p:nvSpPr>
          <p:cNvPr id="4" name="Rectangle 3"/>
          <p:cNvSpPr/>
          <p:nvPr/>
        </p:nvSpPr>
        <p:spPr>
          <a:xfrm>
            <a:off x="1624012" y="5460770"/>
            <a:ext cx="8943975" cy="76944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bodyPr>
          <a:lstStyle/>
          <a:p>
            <a:pPr algn="ctr"/>
            <a:r>
              <a:rPr lang="en-US" sz="4400" b="1" dirty="0">
                <a:ln>
                  <a:solidFill>
                    <a:schemeClr val="tx1"/>
                  </a:solidFill>
                </a:ln>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International Mother Language Day</a:t>
            </a:r>
            <a:endParaRPr lang="en-US" sz="4400" b="1" cap="all" dirty="0">
              <a:ln>
                <a:solidFill>
                  <a:schemeClr val="tx1"/>
                </a:solidFill>
              </a:ln>
              <a:solidFill>
                <a:srgbClr val="FF0000"/>
              </a:solidFill>
              <a:effectLst>
                <a:outerShdw blurRad="38100" dist="38100" dir="2700000" algn="tl">
                  <a:srgbClr val="000000">
                    <a:alpha val="43137"/>
                  </a:srgbClr>
                </a:outerShdw>
              </a:effectLst>
            </a:endParaRPr>
          </a:p>
        </p:txBody>
      </p:sp>
      <p:pic>
        <p:nvPicPr>
          <p:cNvPr id="6" name="Picture 6" descr="imagesncc33">
            <a:extLst>
              <a:ext uri="{FF2B5EF4-FFF2-40B4-BE49-F238E27FC236}">
                <a16:creationId xmlns:a16="http://schemas.microsoft.com/office/drawing/2014/main" id="{42E562E2-382D-479F-AAAE-CE0BC85E0C2E}"/>
              </a:ext>
            </a:extLst>
          </p:cNvPr>
          <p:cNvPicPr>
            <a:picLocks noChangeAspect="1" noChangeArrowheads="1"/>
          </p:cNvPicPr>
          <p:nvPr/>
        </p:nvPicPr>
        <p:blipFill>
          <a:blip r:embed="rId2"/>
          <a:srcRect/>
          <a:stretch>
            <a:fillRect/>
          </a:stretch>
        </p:blipFill>
        <p:spPr bwMode="auto">
          <a:xfrm>
            <a:off x="2689991" y="1397230"/>
            <a:ext cx="7269218" cy="3629585"/>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861350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mph" presetSubtype="0" fill="hold" grpId="0" nodeType="clickEffect">
                                  <p:stCondLst>
                                    <p:cond delay="0"/>
                                  </p:stCondLst>
                                  <p:childTnLst>
                                    <p:animScale>
                                      <p:cBhvr>
                                        <p:cTn id="20"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508000" y="389565"/>
            <a:ext cx="11277600" cy="2292034"/>
            <a:chOff x="990600" y="609600"/>
            <a:chExt cx="8382000" cy="2696308"/>
          </a:xfrm>
          <a:solidFill>
            <a:schemeClr val="accent6">
              <a:lumMod val="75000"/>
            </a:schemeClr>
          </a:solidFill>
        </p:grpSpPr>
        <p:sp>
          <p:nvSpPr>
            <p:cNvPr id="5" name="Down Ribbon 4"/>
            <p:cNvSpPr/>
            <p:nvPr/>
          </p:nvSpPr>
          <p:spPr>
            <a:xfrm>
              <a:off x="990600" y="609600"/>
              <a:ext cx="8382000" cy="2696308"/>
            </a:xfrm>
            <a:prstGeom prst="ribbon">
              <a:avLst>
                <a:gd name="adj1" fmla="val 20800"/>
                <a:gd name="adj2" fmla="val 68718"/>
              </a:avLst>
            </a:prstGeom>
            <a:grpFill/>
            <a:ln w="127000" cmpd="dbl"/>
          </p:spPr>
          <p:style>
            <a:lnRef idx="3">
              <a:schemeClr val="lt1"/>
            </a:lnRef>
            <a:fillRef idx="1">
              <a:schemeClr val="dk1"/>
            </a:fillRef>
            <a:effectRef idx="1">
              <a:schemeClr val="dk1"/>
            </a:effectRef>
            <a:fontRef idx="minor">
              <a:schemeClr val="lt1"/>
            </a:fontRef>
          </p:style>
          <p:txBody>
            <a:bodyPr rtlCol="0" anchor="ctr"/>
            <a:lstStyle/>
            <a:p>
              <a:pPr algn="ctr"/>
              <a:endParaRPr lang="en-US" sz="1655">
                <a:latin typeface="Book Antiqua" pitchFamily="18" charset="0"/>
              </a:endParaRPr>
            </a:p>
          </p:txBody>
        </p:sp>
        <p:sp>
          <p:nvSpPr>
            <p:cNvPr id="3" name="Oval 2"/>
            <p:cNvSpPr/>
            <p:nvPr/>
          </p:nvSpPr>
          <p:spPr>
            <a:xfrm>
              <a:off x="3104978" y="1400908"/>
              <a:ext cx="4455297" cy="1641231"/>
            </a:xfrm>
            <a:prstGeom prst="ellipse">
              <a:avLst/>
            </a:prstGeom>
            <a:grpFill/>
            <a:ln w="127000" cmpd="dbl">
              <a:solidFill>
                <a:schemeClr val="bg1"/>
              </a:solidFill>
            </a:ln>
          </p:spPr>
          <p:style>
            <a:lnRef idx="3">
              <a:schemeClr val="lt1"/>
            </a:lnRef>
            <a:fillRef idx="1">
              <a:schemeClr val="dk1"/>
            </a:fillRef>
            <a:effectRef idx="1">
              <a:schemeClr val="dk1"/>
            </a:effectRef>
            <a:fontRef idx="minor">
              <a:schemeClr val="lt1"/>
            </a:fontRef>
          </p:style>
          <p:txBody>
            <a:bodyPr rtlCol="0" anchor="ctr"/>
            <a:lstStyle/>
            <a:p>
              <a:pPr algn="ctr"/>
              <a:r>
                <a:rPr lang="en-US" sz="3600" b="1" dirty="0">
                  <a:ln w="9525">
                    <a:solidFill>
                      <a:srgbClr val="FF0000"/>
                    </a:solidFill>
                    <a:prstDash val="solid"/>
                  </a:ln>
                  <a:solidFill>
                    <a:schemeClr val="tx1"/>
                  </a:solidFill>
                  <a:effectLst>
                    <a:outerShdw blurRad="12700" dist="38100" dir="2700000" algn="tl" rotWithShape="0">
                      <a:schemeClr val="bg1">
                        <a:lumMod val="50000"/>
                      </a:schemeClr>
                    </a:outerShdw>
                  </a:effectLst>
                  <a:latin typeface="Book Antiqua" pitchFamily="18" charset="0"/>
                </a:rPr>
                <a:t>Learning outcomes</a:t>
              </a:r>
            </a:p>
          </p:txBody>
        </p:sp>
      </p:grpSp>
      <p:sp>
        <p:nvSpPr>
          <p:cNvPr id="4" name="Rounded Rectangle 3"/>
          <p:cNvSpPr/>
          <p:nvPr/>
        </p:nvSpPr>
        <p:spPr>
          <a:xfrm>
            <a:off x="508000" y="2963699"/>
            <a:ext cx="11277600" cy="3512791"/>
          </a:xfrm>
          <a:prstGeom prst="roundRect">
            <a:avLst/>
          </a:prstGeom>
          <a:solidFill>
            <a:schemeClr val="accent5"/>
          </a:solidFill>
        </p:spPr>
        <p:style>
          <a:lnRef idx="3">
            <a:schemeClr val="lt1"/>
          </a:lnRef>
          <a:fillRef idx="1">
            <a:schemeClr val="dk1"/>
          </a:fillRef>
          <a:effectRef idx="1">
            <a:schemeClr val="dk1"/>
          </a:effectRef>
          <a:fontRef idx="minor">
            <a:schemeClr val="lt1"/>
          </a:fontRef>
        </p:style>
        <p:txBody>
          <a:bodyPr rtlCol="0" anchor="ctr"/>
          <a:lstStyle/>
          <a:p>
            <a:pPr>
              <a:defRPr/>
            </a:pPr>
            <a:r>
              <a:rPr lang="en-US" sz="3200" b="1" kern="0" dirty="0">
                <a:effectLst>
                  <a:outerShdw blurRad="38100" dist="38100" dir="2700000" algn="tl">
                    <a:srgbClr val="000000">
                      <a:alpha val="43137"/>
                    </a:srgbClr>
                  </a:outerShdw>
                </a:effectLst>
              </a:rPr>
              <a:t>After this lesson the students will be able to--- </a:t>
            </a:r>
          </a:p>
          <a:p>
            <a:pPr marL="742950" indent="-742950">
              <a:buFont typeface="Wingdings" pitchFamily="2" charset="2"/>
              <a:buChar char="Ø"/>
            </a:pPr>
            <a:r>
              <a:rPr lang="en-US" sz="3200" b="1" dirty="0">
                <a:solidFill>
                  <a:srgbClr val="FF0000"/>
                </a:solidFill>
                <a:effectLst>
                  <a:outerShdw blurRad="38100" dist="38100" dir="2700000" algn="tl">
                    <a:srgbClr val="000000">
                      <a:alpha val="43137"/>
                    </a:srgbClr>
                  </a:outerShdw>
                </a:effectLst>
              </a:rPr>
              <a:t>read and understand texts through silent reading</a:t>
            </a:r>
            <a:r>
              <a:rPr lang="en-US" sz="3200" b="1" dirty="0">
                <a:solidFill>
                  <a:srgbClr val="009900"/>
                </a:solidFill>
                <a:effectLst>
                  <a:outerShdw blurRad="38100" dist="38100" dir="2700000" algn="tl">
                    <a:srgbClr val="000000">
                      <a:alpha val="43137"/>
                    </a:srgbClr>
                  </a:outerShdw>
                </a:effectLst>
              </a:rPr>
              <a:t>.</a:t>
            </a:r>
          </a:p>
          <a:p>
            <a:pPr marL="571500" indent="-571500">
              <a:buFont typeface="Wingdings" pitchFamily="2" charset="2"/>
              <a:buChar char="Ø"/>
            </a:pPr>
            <a:r>
              <a:rPr lang="en-US" sz="3200" b="1" dirty="0">
                <a:solidFill>
                  <a:srgbClr val="FF0000"/>
                </a:solidFill>
                <a:effectLst>
                  <a:outerShdw blurRad="38100" dist="38100" dir="2700000" algn="tl">
                    <a:srgbClr val="000000">
                      <a:alpha val="43137"/>
                    </a:srgbClr>
                  </a:outerShdw>
                </a:effectLst>
              </a:rPr>
              <a:t> </a:t>
            </a:r>
            <a:r>
              <a:rPr lang="en-US" sz="2400" b="1" dirty="0">
                <a:solidFill>
                  <a:srgbClr val="FF0000"/>
                </a:solidFill>
                <a:effectLst>
                  <a:outerShdw blurRad="38100" dist="38100" dir="2700000" algn="tl">
                    <a:srgbClr val="000000">
                      <a:alpha val="43137"/>
                    </a:srgbClr>
                  </a:outerShdw>
                </a:effectLst>
              </a:rPr>
              <a:t> </a:t>
            </a:r>
            <a:r>
              <a:rPr lang="en-US" sz="3200" b="1" dirty="0">
                <a:solidFill>
                  <a:srgbClr val="FF0000"/>
                </a:solidFill>
                <a:effectLst>
                  <a:outerShdw blurRad="38100" dist="38100" dir="2700000" algn="tl">
                    <a:srgbClr val="000000">
                      <a:alpha val="43137"/>
                    </a:srgbClr>
                  </a:outerShdw>
                </a:effectLst>
              </a:rPr>
              <a:t>Talk about events and </a:t>
            </a:r>
            <a:r>
              <a:rPr lang="en-US" sz="3200" b="1" dirty="0" err="1">
                <a:solidFill>
                  <a:srgbClr val="FF0000"/>
                </a:solidFill>
                <a:effectLst>
                  <a:outerShdw blurRad="38100" dist="38100" dir="2700000" algn="tl">
                    <a:srgbClr val="000000">
                      <a:alpha val="43137"/>
                    </a:srgbClr>
                  </a:outerShdw>
                </a:effectLst>
              </a:rPr>
              <a:t>festivels</a:t>
            </a:r>
            <a:r>
              <a:rPr lang="en-US" sz="3200" b="1" dirty="0">
                <a:solidFill>
                  <a:srgbClr val="FF0000"/>
                </a:solidFill>
                <a:effectLst>
                  <a:outerShdw blurRad="38100" dist="38100" dir="2700000" algn="tl">
                    <a:srgbClr val="000000">
                      <a:alpha val="43137"/>
                    </a:srgbClr>
                  </a:outerShdw>
                </a:effectLst>
              </a:rPr>
              <a:t> .</a:t>
            </a:r>
          </a:p>
          <a:p>
            <a:pPr marL="571500" indent="-571500">
              <a:buFont typeface="Wingdings" pitchFamily="2" charset="2"/>
              <a:buChar char="Ø"/>
            </a:pPr>
            <a:r>
              <a:rPr lang="en-US" sz="3200" b="1" dirty="0">
                <a:solidFill>
                  <a:srgbClr val="CC0066"/>
                </a:solidFill>
                <a:effectLst>
                  <a:outerShdw blurRad="38100" dist="38100" dir="2700000" algn="tl">
                    <a:srgbClr val="000000">
                      <a:alpha val="43137"/>
                    </a:srgbClr>
                  </a:outerShdw>
                </a:effectLst>
              </a:rPr>
              <a:t> </a:t>
            </a:r>
            <a:r>
              <a:rPr lang="en-US" sz="2400" b="1" dirty="0">
                <a:solidFill>
                  <a:srgbClr val="CC0066"/>
                </a:solidFill>
                <a:effectLst>
                  <a:outerShdw blurRad="38100" dist="38100" dir="2700000" algn="tl">
                    <a:srgbClr val="000000">
                      <a:alpha val="43137"/>
                    </a:srgbClr>
                  </a:outerShdw>
                </a:effectLst>
              </a:rPr>
              <a:t> </a:t>
            </a:r>
            <a:r>
              <a:rPr lang="en-US" sz="3200" b="1" dirty="0">
                <a:solidFill>
                  <a:srgbClr val="CC0066"/>
                </a:solidFill>
                <a:effectLst>
                  <a:outerShdw blurRad="38100" dist="38100" dir="2700000" algn="tl">
                    <a:srgbClr val="000000">
                      <a:alpha val="43137"/>
                    </a:srgbClr>
                  </a:outerShdw>
                </a:effectLst>
              </a:rPr>
              <a:t>ask and answer questions .</a:t>
            </a:r>
            <a:endParaRPr lang="en-US" sz="3200" b="1" dirty="0">
              <a:solidFill>
                <a:srgbClr val="CC00CC"/>
              </a:solidFill>
              <a:effectLst>
                <a:outerShdw blurRad="38100" dist="38100" dir="2700000" algn="tl">
                  <a:srgbClr val="000000">
                    <a:alpha val="43137"/>
                  </a:srgbClr>
                </a:outerShdw>
              </a:effectLst>
            </a:endParaRPr>
          </a:p>
          <a:p>
            <a:pPr marL="571500" indent="-571500">
              <a:buFont typeface="Wingdings" pitchFamily="2" charset="2"/>
              <a:buChar char="Ø"/>
            </a:pPr>
            <a:r>
              <a:rPr lang="en-US" sz="3200" b="1" dirty="0">
                <a:solidFill>
                  <a:srgbClr val="A50021"/>
                </a:solidFill>
                <a:effectLst>
                  <a:outerShdw blurRad="38100" dist="38100" dir="2700000" algn="tl">
                    <a:srgbClr val="000000">
                      <a:alpha val="43137"/>
                    </a:srgbClr>
                  </a:outerShdw>
                </a:effectLst>
              </a:rPr>
              <a:t> </a:t>
            </a:r>
            <a:r>
              <a:rPr lang="en-US" sz="3200" b="1" dirty="0">
                <a:effectLst>
                  <a:outerShdw blurRad="38100" dist="38100" dir="2700000" algn="tl">
                    <a:srgbClr val="000000">
                      <a:alpha val="43137"/>
                    </a:srgbClr>
                  </a:outerShdw>
                </a:effectLst>
              </a:rPr>
              <a:t>Fill in the blanks with </a:t>
            </a:r>
            <a:r>
              <a:rPr lang="en-US" sz="3200" b="1" dirty="0" err="1">
                <a:effectLst>
                  <a:outerShdw blurRad="38100" dist="38100" dir="2700000" algn="tl">
                    <a:srgbClr val="000000">
                      <a:alpha val="43137"/>
                    </a:srgbClr>
                  </a:outerShdw>
                </a:effectLst>
              </a:rPr>
              <a:t>apropat</a:t>
            </a:r>
            <a:r>
              <a:rPr lang="en-US" sz="3200" b="1" dirty="0">
                <a:effectLst>
                  <a:outerShdw blurRad="38100" dist="38100" dir="2700000" algn="tl">
                    <a:srgbClr val="000000">
                      <a:alpha val="43137"/>
                    </a:srgbClr>
                  </a:outerShdw>
                </a:effectLst>
              </a:rPr>
              <a:t> word  </a:t>
            </a:r>
            <a:r>
              <a:rPr lang="en-US" sz="3200" b="1" dirty="0">
                <a:solidFill>
                  <a:srgbClr val="A50021"/>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1774237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eelOff"/>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circle(in)">
                                      <p:cBhvr>
                                        <p:cTn id="21" dur="20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circle(in)">
                                      <p:cBhvr>
                                        <p:cTn id="26" dur="20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circle(in)">
                                      <p:cBhvr>
                                        <p:cTn id="31" dur="2000"/>
                                        <p:tgtEl>
                                          <p:spTgt spid="4">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Effect transition="in" filter="circle(in)">
                                      <p:cBhvr>
                                        <p:cTn id="36" dur="2000"/>
                                        <p:tgtEl>
                                          <p:spTgt spid="4">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Effect transition="in" filter="circle(in)">
                                      <p:cBhvr>
                                        <p:cTn id="41"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MAGES\various\English.JPG"/>
          <p:cNvPicPr>
            <a:picLocks noChangeAspect="1" noChangeArrowheads="1"/>
          </p:cNvPicPr>
          <p:nvPr/>
        </p:nvPicPr>
        <p:blipFill>
          <a:blip r:embed="rId2"/>
          <a:srcRect/>
          <a:stretch>
            <a:fillRect/>
          </a:stretch>
        </p:blipFill>
        <p:spPr bwMode="auto">
          <a:xfrm>
            <a:off x="3210858" y="600722"/>
            <a:ext cx="4343399" cy="5791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extBox 2"/>
          <p:cNvSpPr txBox="1"/>
          <p:nvPr/>
        </p:nvSpPr>
        <p:spPr>
          <a:xfrm>
            <a:off x="1029618" y="1572667"/>
            <a:ext cx="2015552" cy="3170099"/>
          </a:xfrm>
          <a:prstGeom prst="rect">
            <a:avLst/>
          </a:prstGeom>
          <a:noFill/>
        </p:spPr>
        <p:txBody>
          <a:bodyPr wrap="none" rtlCol="0">
            <a:spAutoFit/>
          </a:bodyPr>
          <a:lstStyle/>
          <a:p>
            <a:r>
              <a:rPr lang="en-US" sz="4000" b="1" dirty="0">
                <a:ln w="9525">
                  <a:solidFill>
                    <a:srgbClr val="FF0000"/>
                  </a:solidFill>
                  <a:prstDash val="solid"/>
                </a:ln>
                <a:effectLst>
                  <a:outerShdw blurRad="12700" dist="38100" dir="2700000" algn="tl" rotWithShape="0">
                    <a:schemeClr val="bg1">
                      <a:lumMod val="50000"/>
                    </a:schemeClr>
                  </a:outerShdw>
                </a:effectLst>
              </a:rPr>
              <a:t>Read</a:t>
            </a:r>
          </a:p>
          <a:p>
            <a:r>
              <a:rPr lang="en-US" sz="4000" b="1" dirty="0">
                <a:ln w="9525">
                  <a:solidFill>
                    <a:srgbClr val="FF0000"/>
                  </a:solidFill>
                  <a:prstDash val="solid"/>
                </a:ln>
                <a:effectLst>
                  <a:outerShdw blurRad="12700" dist="38100" dir="2700000" algn="tl" rotWithShape="0">
                    <a:schemeClr val="bg1">
                      <a:lumMod val="50000"/>
                    </a:schemeClr>
                  </a:outerShdw>
                </a:effectLst>
              </a:rPr>
              <a:t>the text</a:t>
            </a:r>
          </a:p>
          <a:p>
            <a:r>
              <a:rPr lang="en-US" sz="4000" b="1" dirty="0">
                <a:ln w="9525">
                  <a:solidFill>
                    <a:srgbClr val="FF0000"/>
                  </a:solidFill>
                  <a:prstDash val="solid"/>
                </a:ln>
                <a:effectLst>
                  <a:outerShdw blurRad="12700" dist="38100" dir="2700000" algn="tl" rotWithShape="0">
                    <a:schemeClr val="bg1">
                      <a:lumMod val="50000"/>
                    </a:schemeClr>
                  </a:outerShdw>
                </a:effectLst>
              </a:rPr>
              <a:t>silently </a:t>
            </a:r>
          </a:p>
          <a:p>
            <a:r>
              <a:rPr lang="en-US" sz="4000" b="1" dirty="0">
                <a:ln w="9525">
                  <a:solidFill>
                    <a:srgbClr val="FF0000"/>
                  </a:solidFill>
                  <a:prstDash val="solid"/>
                </a:ln>
                <a:effectLst>
                  <a:outerShdw blurRad="12700" dist="38100" dir="2700000" algn="tl" rotWithShape="0">
                    <a:schemeClr val="bg1">
                      <a:lumMod val="50000"/>
                    </a:schemeClr>
                  </a:outerShdw>
                </a:effectLst>
              </a:rPr>
              <a:t>and </a:t>
            </a:r>
          </a:p>
          <a:p>
            <a:r>
              <a:rPr lang="en-US" sz="4000" b="1" dirty="0">
                <a:ln w="9525">
                  <a:solidFill>
                    <a:srgbClr val="FF0000"/>
                  </a:solidFill>
                  <a:prstDash val="solid"/>
                </a:ln>
                <a:effectLst>
                  <a:outerShdw blurRad="12700" dist="38100" dir="2700000" algn="tl" rotWithShape="0">
                    <a:schemeClr val="bg1">
                      <a:lumMod val="50000"/>
                    </a:schemeClr>
                  </a:outerShdw>
                </a:effectLst>
              </a:rPr>
              <a:t>carefully</a:t>
            </a:r>
          </a:p>
        </p:txBody>
      </p:sp>
      <p:sp>
        <p:nvSpPr>
          <p:cNvPr id="4" name="TextBox 3"/>
          <p:cNvSpPr txBox="1"/>
          <p:nvPr/>
        </p:nvSpPr>
        <p:spPr>
          <a:xfrm>
            <a:off x="8559938" y="3657599"/>
            <a:ext cx="2706638" cy="1754326"/>
          </a:xfrm>
          <a:prstGeom prst="rect">
            <a:avLst/>
          </a:prstGeom>
          <a:noFill/>
        </p:spPr>
        <p:txBody>
          <a:bodyPr wrap="none" rtlCol="0">
            <a:spAutoFit/>
          </a:bodyPr>
          <a:lstStyle/>
          <a:p>
            <a:r>
              <a:rPr lang="en-US" sz="3600" b="1" dirty="0">
                <a:ln w="9525">
                  <a:solidFill>
                    <a:schemeClr val="bg1"/>
                  </a:solidFill>
                  <a:prstDash val="solid"/>
                </a:ln>
                <a:effectLst>
                  <a:outerShdw blurRad="12700" dist="38100" dir="2700000" algn="tl" rotWithShape="0">
                    <a:schemeClr val="bg1">
                      <a:lumMod val="50000"/>
                    </a:schemeClr>
                  </a:outerShdw>
                </a:effectLst>
              </a:rPr>
              <a:t>Unit-Three</a:t>
            </a:r>
          </a:p>
          <a:p>
            <a:r>
              <a:rPr lang="en-US" sz="3600" b="1" dirty="0">
                <a:ln w="9525">
                  <a:solidFill>
                    <a:schemeClr val="bg1"/>
                  </a:solidFill>
                  <a:prstDash val="solid"/>
                </a:ln>
                <a:effectLst>
                  <a:outerShdw blurRad="12700" dist="38100" dir="2700000" algn="tl" rotWithShape="0">
                    <a:schemeClr val="bg1">
                      <a:lumMod val="50000"/>
                    </a:schemeClr>
                  </a:outerShdw>
                </a:effectLst>
              </a:rPr>
              <a:t>Lesson-3</a:t>
            </a:r>
          </a:p>
          <a:p>
            <a:r>
              <a:rPr lang="en-US" sz="3600" b="1" dirty="0">
                <a:ln w="9525">
                  <a:solidFill>
                    <a:schemeClr val="bg1"/>
                  </a:solidFill>
                  <a:prstDash val="solid"/>
                </a:ln>
                <a:effectLst>
                  <a:outerShdw blurRad="12700" dist="38100" dir="2700000" algn="tl" rotWithShape="0">
                    <a:schemeClr val="bg1">
                      <a:lumMod val="50000"/>
                    </a:schemeClr>
                  </a:outerShdw>
                </a:effectLst>
              </a:rPr>
              <a:t>Page-33 &amp; 35</a:t>
            </a:r>
          </a:p>
        </p:txBody>
      </p:sp>
      <p:sp>
        <p:nvSpPr>
          <p:cNvPr id="5" name="TextBox 4"/>
          <p:cNvSpPr txBox="1"/>
          <p:nvPr/>
        </p:nvSpPr>
        <p:spPr>
          <a:xfrm>
            <a:off x="8534400" y="4419601"/>
            <a:ext cx="184731" cy="646331"/>
          </a:xfrm>
          <a:prstGeom prst="rect">
            <a:avLst/>
          </a:prstGeom>
          <a:noFill/>
        </p:spPr>
        <p:txBody>
          <a:bodyPr wrap="none" rtlCol="0">
            <a:spAutoFit/>
          </a:bodyPr>
          <a:lstStyle/>
          <a:p>
            <a:endParaRPr lang="en-US" sz="3600" dirty="0">
              <a:solidFill>
                <a:srgbClr val="00206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007" y="1219199"/>
            <a:ext cx="3478306" cy="2438400"/>
          </a:xfrm>
          <a:prstGeom prst="ellipse">
            <a:avLst/>
          </a:prstGeom>
          <a:ln>
            <a:noFill/>
          </a:ln>
          <a:effectLst>
            <a:softEdge rad="112500"/>
          </a:effectLst>
        </p:spPr>
      </p:pic>
    </p:spTree>
    <p:extLst>
      <p:ext uri="{BB962C8B-B14F-4D97-AF65-F5344CB8AC3E}">
        <p14:creationId xmlns:p14="http://schemas.microsoft.com/office/powerpoint/2010/main" val="4109732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2ADCAB-85ED-4479-A80E-EF5B60049234}"/>
              </a:ext>
            </a:extLst>
          </p:cNvPr>
          <p:cNvSpPr/>
          <p:nvPr/>
        </p:nvSpPr>
        <p:spPr>
          <a:xfrm>
            <a:off x="1990725" y="93129"/>
            <a:ext cx="1952625" cy="2314575"/>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493E2B7F-4EA5-48F0-812B-C45E5DE621C9}"/>
              </a:ext>
            </a:extLst>
          </p:cNvPr>
          <p:cNvSpPr/>
          <p:nvPr/>
        </p:nvSpPr>
        <p:spPr>
          <a:xfrm>
            <a:off x="4062746" y="93130"/>
            <a:ext cx="2057400" cy="2314575"/>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99FED9F-8814-4F82-802A-5287135A5653}"/>
              </a:ext>
            </a:extLst>
          </p:cNvPr>
          <p:cNvSpPr/>
          <p:nvPr/>
        </p:nvSpPr>
        <p:spPr>
          <a:xfrm>
            <a:off x="8080367" y="93129"/>
            <a:ext cx="1821440" cy="2314575"/>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845CC87-7672-4391-AC4C-7C0BC1B7D1E5}"/>
              </a:ext>
            </a:extLst>
          </p:cNvPr>
          <p:cNvSpPr/>
          <p:nvPr/>
        </p:nvSpPr>
        <p:spPr>
          <a:xfrm>
            <a:off x="6239542" y="93130"/>
            <a:ext cx="1721429" cy="2305049"/>
          </a:xfrm>
          <a:prstGeom prst="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DE6468C-AF9C-437C-BAC8-26FD1BF80816}"/>
              </a:ext>
            </a:extLst>
          </p:cNvPr>
          <p:cNvSpPr txBox="1"/>
          <p:nvPr/>
        </p:nvSpPr>
        <p:spPr>
          <a:xfrm>
            <a:off x="266700" y="2522689"/>
            <a:ext cx="11734800" cy="1323439"/>
          </a:xfrm>
          <a:prstGeom prst="rect">
            <a:avLst/>
          </a:prstGeom>
          <a:noFill/>
        </p:spPr>
        <p:txBody>
          <a:bodyPr wrap="square" rtlCol="0">
            <a:spAutoFit/>
          </a:bodyPr>
          <a:lstStyle/>
          <a:p>
            <a:r>
              <a:rPr lang="en-US" sz="2000" b="1" dirty="0">
                <a:solidFill>
                  <a:srgbClr val="FF0000"/>
                </a:solidFill>
                <a:effectLst>
                  <a:outerShdw blurRad="38100" dist="38100" dir="2700000" algn="tl">
                    <a:srgbClr val="000000">
                      <a:alpha val="43137"/>
                    </a:srgbClr>
                  </a:outerShdw>
                </a:effectLst>
              </a:rPr>
              <a:t>               21 February is a memorable day in our national history. We observe the day every year as International Mother Language Day. The day is a national holiday. On this day, we pay tribute to the martyrs who laid down their lives to establish Bangla as a state language in undivided Pakistan in 1952.This is known as the Language Movement. </a:t>
            </a:r>
          </a:p>
        </p:txBody>
      </p:sp>
      <p:sp>
        <p:nvSpPr>
          <p:cNvPr id="9" name="TextBox 8">
            <a:extLst>
              <a:ext uri="{FF2B5EF4-FFF2-40B4-BE49-F238E27FC236}">
                <a16:creationId xmlns:a16="http://schemas.microsoft.com/office/drawing/2014/main" id="{E9E64D51-3386-49A2-BE41-635469E049AC}"/>
              </a:ext>
            </a:extLst>
          </p:cNvPr>
          <p:cNvSpPr txBox="1"/>
          <p:nvPr/>
        </p:nvSpPr>
        <p:spPr>
          <a:xfrm>
            <a:off x="266700" y="3752850"/>
            <a:ext cx="11734800" cy="1631216"/>
          </a:xfrm>
          <a:prstGeom prst="rect">
            <a:avLst/>
          </a:prstGeom>
          <a:noFill/>
        </p:spPr>
        <p:txBody>
          <a:bodyPr wrap="square" rtlCol="0">
            <a:spAutoFit/>
          </a:bodyPr>
          <a:lstStyle/>
          <a:p>
            <a:r>
              <a:rPr lang="en-US" sz="2000" b="1" dirty="0">
                <a:effectLst>
                  <a:outerShdw blurRad="38100" dist="38100" dir="2700000" algn="tl">
                    <a:srgbClr val="000000">
                      <a:alpha val="43137"/>
                    </a:srgbClr>
                  </a:outerShdw>
                </a:effectLst>
              </a:rPr>
              <a:t>             The seed of the Language Movement was sown on 21 March 1948 when Mohammad Ali </a:t>
            </a:r>
            <a:r>
              <a:rPr lang="en-US" sz="2000" b="1" dirty="0" err="1">
                <a:effectLst>
                  <a:outerShdw blurRad="38100" dist="38100" dir="2700000" algn="tl">
                    <a:srgbClr val="000000">
                      <a:alpha val="43137"/>
                    </a:srgbClr>
                  </a:outerShdw>
                </a:effectLst>
              </a:rPr>
              <a:t>Zinnah</a:t>
            </a:r>
            <a:r>
              <a:rPr lang="en-US" sz="2000" b="1" dirty="0">
                <a:effectLst>
                  <a:outerShdw blurRad="38100" dist="38100" dir="2700000" algn="tl">
                    <a:srgbClr val="000000">
                      <a:alpha val="43137"/>
                    </a:srgbClr>
                  </a:outerShdw>
                </a:effectLst>
              </a:rPr>
              <a:t>, the then Governor General of Pakistan, at a public meeting in Dhaka declared that Urdu would be the only official language of Pakistan. The declaration raised a storm protest in the eastern part of the country. The protest continued nonstop, gathering momentum day by day. It turned into a movement and reached its climax in 1952. </a:t>
            </a:r>
          </a:p>
        </p:txBody>
      </p:sp>
      <p:sp>
        <p:nvSpPr>
          <p:cNvPr id="10" name="TextBox 9">
            <a:extLst>
              <a:ext uri="{FF2B5EF4-FFF2-40B4-BE49-F238E27FC236}">
                <a16:creationId xmlns:a16="http://schemas.microsoft.com/office/drawing/2014/main" id="{9345A4F0-25AD-4F0E-90DD-CD6C5CBA0B8C}"/>
              </a:ext>
            </a:extLst>
          </p:cNvPr>
          <p:cNvSpPr txBox="1"/>
          <p:nvPr/>
        </p:nvSpPr>
        <p:spPr>
          <a:xfrm>
            <a:off x="266700" y="5181600"/>
            <a:ext cx="11610975" cy="1631216"/>
          </a:xfrm>
          <a:prstGeom prst="rect">
            <a:avLst/>
          </a:prstGeom>
          <a:noFill/>
        </p:spPr>
        <p:txBody>
          <a:bodyPr wrap="square" rtlCol="0">
            <a:spAutoFit/>
          </a:bodyPr>
          <a:lstStyle/>
          <a:p>
            <a:pPr algn="just"/>
            <a:r>
              <a:rPr lang="en-US" sz="2000" b="1" dirty="0">
                <a:solidFill>
                  <a:srgbClr val="FF0000"/>
                </a:solidFill>
                <a:effectLst>
                  <a:outerShdw blurRad="38100" dist="38100" dir="2700000" algn="tl">
                    <a:srgbClr val="000000">
                      <a:alpha val="43137"/>
                    </a:srgbClr>
                  </a:outerShdw>
                </a:effectLst>
              </a:rPr>
              <a:t>             The government outlaw all sorts of public meetings and </a:t>
            </a:r>
            <a:r>
              <a:rPr lang="en-US" sz="2000" b="1" dirty="0" err="1">
                <a:solidFill>
                  <a:srgbClr val="FF0000"/>
                </a:solidFill>
                <a:effectLst>
                  <a:outerShdw blurRad="38100" dist="38100" dir="2700000" algn="tl">
                    <a:srgbClr val="000000">
                      <a:alpha val="43137"/>
                    </a:srgbClr>
                  </a:outerShdw>
                </a:effectLst>
              </a:rPr>
              <a:t>ralies</a:t>
            </a:r>
            <a:r>
              <a:rPr lang="en-US" sz="2000" b="1" dirty="0">
                <a:solidFill>
                  <a:srgbClr val="FF0000"/>
                </a:solidFill>
                <a:effectLst>
                  <a:outerShdw blurRad="38100" dist="38100" dir="2700000" algn="tl">
                    <a:srgbClr val="000000">
                      <a:alpha val="43137"/>
                    </a:srgbClr>
                  </a:outerShdw>
                </a:effectLst>
              </a:rPr>
              <a:t> to prevent it. The student of Dhaka University defied the law and they brought out a peaceful protest procession on 21 February 1952. When the procession reached near Dhaka Medical College, the police opened fire on the students, killing Salam, Rafiq, Barkat and Jabbar.  So we should respect to the Martyrs. This enkindled the sparks of independent movement of </a:t>
            </a:r>
            <a:r>
              <a:rPr lang="en-US" sz="2000" b="1" dirty="0" err="1">
                <a:solidFill>
                  <a:srgbClr val="FF0000"/>
                </a:solidFill>
                <a:effectLst>
                  <a:outerShdw blurRad="38100" dist="38100" dir="2700000" algn="tl">
                    <a:srgbClr val="000000">
                      <a:alpha val="43137"/>
                    </a:srgbClr>
                  </a:outerShdw>
                </a:effectLst>
              </a:rPr>
              <a:t>Bangldesh</a:t>
            </a:r>
            <a:r>
              <a:rPr lang="en-US" sz="2000" b="1" dirty="0">
                <a:solidFill>
                  <a:srgbClr val="FF0000"/>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2451128953"/>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34" presetClass="emph" presetSubtype="0" fill="hold" grpId="0" nodeType="clickEffect">
                                  <p:stCondLst>
                                    <p:cond delay="0"/>
                                  </p:stCondLst>
                                  <p:iterate type="lt">
                                    <p:tmPct val="10000"/>
                                  </p:iterate>
                                  <p:childTnLst>
                                    <p:animMotion origin="layout" path="M 5E-6 -1.85185E-6 L 5E-6 -0.07222 " pathEditMode="relative" rAng="0" ptsTypes="AA">
                                      <p:cBhvr>
                                        <p:cTn id="34" dur="250" accel="50000" decel="50000" autoRev="1" fill="hold">
                                          <p:stCondLst>
                                            <p:cond delay="0"/>
                                          </p:stCondLst>
                                        </p:cTn>
                                        <p:tgtEl>
                                          <p:spTgt spid="8"/>
                                        </p:tgtEl>
                                        <p:attrNameLst>
                                          <p:attrName>ppt_x</p:attrName>
                                          <p:attrName>ppt_y</p:attrName>
                                        </p:attrNameLst>
                                      </p:cBhvr>
                                      <p:rCtr x="0" y="-3611"/>
                                    </p:animMotion>
                                    <p:animRot by="1500000">
                                      <p:cBhvr>
                                        <p:cTn id="35" dur="125" fill="hold">
                                          <p:stCondLst>
                                            <p:cond delay="0"/>
                                          </p:stCondLst>
                                        </p:cTn>
                                        <p:tgtEl>
                                          <p:spTgt spid="8"/>
                                        </p:tgtEl>
                                        <p:attrNameLst>
                                          <p:attrName>r</p:attrName>
                                        </p:attrNameLst>
                                      </p:cBhvr>
                                    </p:animRot>
                                    <p:animRot by="-1500000">
                                      <p:cBhvr>
                                        <p:cTn id="36" dur="125" fill="hold">
                                          <p:stCondLst>
                                            <p:cond delay="125"/>
                                          </p:stCondLst>
                                        </p:cTn>
                                        <p:tgtEl>
                                          <p:spTgt spid="8"/>
                                        </p:tgtEl>
                                        <p:attrNameLst>
                                          <p:attrName>r</p:attrName>
                                        </p:attrNameLst>
                                      </p:cBhvr>
                                    </p:animRot>
                                    <p:animRot by="-1500000">
                                      <p:cBhvr>
                                        <p:cTn id="37" dur="125" fill="hold">
                                          <p:stCondLst>
                                            <p:cond delay="250"/>
                                          </p:stCondLst>
                                        </p:cTn>
                                        <p:tgtEl>
                                          <p:spTgt spid="8"/>
                                        </p:tgtEl>
                                        <p:attrNameLst>
                                          <p:attrName>r</p:attrName>
                                        </p:attrNameLst>
                                      </p:cBhvr>
                                    </p:animRot>
                                    <p:animRot by="1500000">
                                      <p:cBhvr>
                                        <p:cTn id="38" dur="125" fill="hold">
                                          <p:stCondLst>
                                            <p:cond delay="375"/>
                                          </p:stCondLst>
                                        </p:cTn>
                                        <p:tgtEl>
                                          <p:spTgt spid="8"/>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34" presetClass="emph" presetSubtype="0" fill="hold" grpId="0" nodeType="clickEffect">
                                  <p:stCondLst>
                                    <p:cond delay="0"/>
                                  </p:stCondLst>
                                  <p:iterate type="lt">
                                    <p:tmPct val="10000"/>
                                  </p:iterate>
                                  <p:childTnLst>
                                    <p:animMotion origin="layout" path="M 5E-6 -3.7037E-6 L 5E-6 -0.07222 " pathEditMode="relative" rAng="0" ptsTypes="AA">
                                      <p:cBhvr>
                                        <p:cTn id="42" dur="250" accel="50000" decel="50000" autoRev="1" fill="hold">
                                          <p:stCondLst>
                                            <p:cond delay="0"/>
                                          </p:stCondLst>
                                        </p:cTn>
                                        <p:tgtEl>
                                          <p:spTgt spid="9"/>
                                        </p:tgtEl>
                                        <p:attrNameLst>
                                          <p:attrName>ppt_x</p:attrName>
                                          <p:attrName>ppt_y</p:attrName>
                                        </p:attrNameLst>
                                      </p:cBhvr>
                                      <p:rCtr x="0" y="-3611"/>
                                    </p:animMotion>
                                    <p:animRot by="1500000">
                                      <p:cBhvr>
                                        <p:cTn id="43" dur="125" fill="hold">
                                          <p:stCondLst>
                                            <p:cond delay="0"/>
                                          </p:stCondLst>
                                        </p:cTn>
                                        <p:tgtEl>
                                          <p:spTgt spid="9"/>
                                        </p:tgtEl>
                                        <p:attrNameLst>
                                          <p:attrName>r</p:attrName>
                                        </p:attrNameLst>
                                      </p:cBhvr>
                                    </p:animRot>
                                    <p:animRot by="-1500000">
                                      <p:cBhvr>
                                        <p:cTn id="44" dur="125" fill="hold">
                                          <p:stCondLst>
                                            <p:cond delay="125"/>
                                          </p:stCondLst>
                                        </p:cTn>
                                        <p:tgtEl>
                                          <p:spTgt spid="9"/>
                                        </p:tgtEl>
                                        <p:attrNameLst>
                                          <p:attrName>r</p:attrName>
                                        </p:attrNameLst>
                                      </p:cBhvr>
                                    </p:animRot>
                                    <p:animRot by="-1500000">
                                      <p:cBhvr>
                                        <p:cTn id="45" dur="125" fill="hold">
                                          <p:stCondLst>
                                            <p:cond delay="250"/>
                                          </p:stCondLst>
                                        </p:cTn>
                                        <p:tgtEl>
                                          <p:spTgt spid="9"/>
                                        </p:tgtEl>
                                        <p:attrNameLst>
                                          <p:attrName>r</p:attrName>
                                        </p:attrNameLst>
                                      </p:cBhvr>
                                    </p:animRot>
                                    <p:animRot by="1500000">
                                      <p:cBhvr>
                                        <p:cTn id="46" dur="125" fill="hold">
                                          <p:stCondLst>
                                            <p:cond delay="375"/>
                                          </p:stCondLst>
                                        </p:cTn>
                                        <p:tgtEl>
                                          <p:spTgt spid="9"/>
                                        </p:tgtEl>
                                        <p:attrNameLst>
                                          <p:attrName>r</p:attrName>
                                        </p:attrNameLst>
                                      </p:cBhvr>
                                    </p:animRot>
                                  </p:childTnLst>
                                </p:cTn>
                              </p:par>
                            </p:childTnLst>
                          </p:cTn>
                        </p:par>
                      </p:childTnLst>
                    </p:cTn>
                  </p:par>
                  <p:par>
                    <p:cTn id="47" fill="hold">
                      <p:stCondLst>
                        <p:cond delay="indefinite"/>
                      </p:stCondLst>
                      <p:childTnLst>
                        <p:par>
                          <p:cTn id="48" fill="hold">
                            <p:stCondLst>
                              <p:cond delay="0"/>
                            </p:stCondLst>
                            <p:childTnLst>
                              <p:par>
                                <p:cTn id="49" presetID="34" presetClass="emph" presetSubtype="0" fill="hold" grpId="0" nodeType="clickEffect">
                                  <p:stCondLst>
                                    <p:cond delay="0"/>
                                  </p:stCondLst>
                                  <p:iterate type="lt">
                                    <p:tmPct val="10000"/>
                                  </p:iterate>
                                  <p:childTnLst>
                                    <p:animMotion origin="layout" path="M 3.125E-6 2.96296E-6 L 3.125E-6 -0.07223 " pathEditMode="relative" rAng="0" ptsTypes="AA">
                                      <p:cBhvr>
                                        <p:cTn id="50" dur="250" accel="50000" decel="50000" autoRev="1" fill="hold">
                                          <p:stCondLst>
                                            <p:cond delay="0"/>
                                          </p:stCondLst>
                                        </p:cTn>
                                        <p:tgtEl>
                                          <p:spTgt spid="10"/>
                                        </p:tgtEl>
                                        <p:attrNameLst>
                                          <p:attrName>ppt_x</p:attrName>
                                          <p:attrName>ppt_y</p:attrName>
                                        </p:attrNameLst>
                                      </p:cBhvr>
                                      <p:rCtr x="0" y="-3611"/>
                                    </p:animMotion>
                                    <p:animRot by="1500000">
                                      <p:cBhvr>
                                        <p:cTn id="51" dur="125" fill="hold">
                                          <p:stCondLst>
                                            <p:cond delay="0"/>
                                          </p:stCondLst>
                                        </p:cTn>
                                        <p:tgtEl>
                                          <p:spTgt spid="10"/>
                                        </p:tgtEl>
                                        <p:attrNameLst>
                                          <p:attrName>r</p:attrName>
                                        </p:attrNameLst>
                                      </p:cBhvr>
                                    </p:animRot>
                                    <p:animRot by="-1500000">
                                      <p:cBhvr>
                                        <p:cTn id="52" dur="125" fill="hold">
                                          <p:stCondLst>
                                            <p:cond delay="125"/>
                                          </p:stCondLst>
                                        </p:cTn>
                                        <p:tgtEl>
                                          <p:spTgt spid="10"/>
                                        </p:tgtEl>
                                        <p:attrNameLst>
                                          <p:attrName>r</p:attrName>
                                        </p:attrNameLst>
                                      </p:cBhvr>
                                    </p:animRot>
                                    <p:animRot by="-1500000">
                                      <p:cBhvr>
                                        <p:cTn id="53" dur="125" fill="hold">
                                          <p:stCondLst>
                                            <p:cond delay="250"/>
                                          </p:stCondLst>
                                        </p:cTn>
                                        <p:tgtEl>
                                          <p:spTgt spid="10"/>
                                        </p:tgtEl>
                                        <p:attrNameLst>
                                          <p:attrName>r</p:attrName>
                                        </p:attrNameLst>
                                      </p:cBhvr>
                                    </p:animRot>
                                    <p:animRot by="1500000">
                                      <p:cBhvr>
                                        <p:cTn id="54" dur="125" fill="hold">
                                          <p:stCondLst>
                                            <p:cond delay="375"/>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8" grpId="0"/>
      <p:bldP spid="9" grpId="0"/>
      <p:bldP spid="10"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2266</TotalTime>
  <Words>1385</Words>
  <Application>Microsoft Office PowerPoint</Application>
  <PresentationFormat>Widescreen</PresentationFormat>
  <Paragraphs>150</Paragraphs>
  <Slides>30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Book Antiqua</vt:lpstr>
      <vt:lpstr>Calibri</vt:lpstr>
      <vt:lpstr>Calibri Light</vt:lpstr>
      <vt:lpstr>Elephant</vt:lpstr>
      <vt:lpstr>NikoshBAN</vt:lpstr>
      <vt:lpstr>Times New Roman</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Read more about International Mother Language Day.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Word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is the most valuable and powerful element of our success in life. It enriches self-confidence of our running life. If we want to reach to our aim , we must attain such quality. It is need to have for mental faculty. …….. can bring out reward for human beings. It is important to have ……. to retain the existence of human beings. Without no one can achieve greatness and glory. A man can lose his prestigious life for its absence. Most of the greatest persons have gained success by it. ………. is a kind of knowledge, no training can teach that. ………… broadens our outlook. Therefore, We must have this quality at any cost. Word menaning : enriches- বৃদ্বি করা ,self-confidence- আত্মবিশ্বাস, attain-অজন করা , human beings-মানবজাতি, to retain-বজায় রাখতে ,existence-অস্তিত্ব ,prestigious-সম্মানজনক , broadens- করে প্রসারিত, outlook-দৃষ্টিভঙ্গি .</dc:title>
  <dc:creator>User</dc:creator>
  <cp:lastModifiedBy>Muhammad Ahsan Habib</cp:lastModifiedBy>
  <cp:revision>433</cp:revision>
  <dcterms:created xsi:type="dcterms:W3CDTF">2020-08-24T16:35:39Z</dcterms:created>
  <dcterms:modified xsi:type="dcterms:W3CDTF">2020-12-31T17:10:57Z</dcterms:modified>
</cp:coreProperties>
</file>