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84" r:id="rId4"/>
  </p:sldMasterIdLst>
  <p:notesMasterIdLst>
    <p:notesMasterId r:id="rId24"/>
  </p:notesMasterIdLst>
  <p:handoutMasterIdLst>
    <p:handoutMasterId r:id="rId25"/>
  </p:handoutMasterIdLst>
  <p:sldIdLst>
    <p:sldId id="256" r:id="rId5"/>
    <p:sldId id="260" r:id="rId6"/>
    <p:sldId id="261" r:id="rId7"/>
    <p:sldId id="262" r:id="rId8"/>
    <p:sldId id="263" r:id="rId9"/>
    <p:sldId id="269" r:id="rId10"/>
    <p:sldId id="264" r:id="rId11"/>
    <p:sldId id="268" r:id="rId12"/>
    <p:sldId id="265" r:id="rId13"/>
    <p:sldId id="270" r:id="rId14"/>
    <p:sldId id="266" r:id="rId15"/>
    <p:sldId id="267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3707" autoAdjust="0"/>
  </p:normalViewPr>
  <p:slideViewPr>
    <p:cSldViewPr snapToGrid="0">
      <p:cViewPr varScale="1">
        <p:scale>
          <a:sx n="70" d="100"/>
          <a:sy n="70" d="100"/>
        </p:scale>
        <p:origin x="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965" y="4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00B7FD6-6B50-4C58-994F-82DC621427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CC7F2D-6B16-4B88-A4F8-ABD5316B473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51DC69-60C3-4CF7-A135-6E702ECCE0F0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4CEF1E-1ACC-48D0-92B3-CB3D4FED50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F188B4-83B8-4C82-AFAC-DC1E415458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9FFBD-F123-4881-BC93-591827BC61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6621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3EC7B-6C72-4FBB-87DF-2BD2CB7DC1E6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2A795-6F94-4A96-B820-B9038480D0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495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your classroom colors different than what you see in this template? That’s OK! Click on Design -&gt; Variants (the down arrow) -&gt; Pick the color scheme that works for you!</a:t>
            </a:r>
          </a:p>
          <a:p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free to change any “You will…” and “I will…” statements to ensure they align with your classroom procedures and rules!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2A795-6F94-4A96-B820-B9038480D04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2546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785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245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219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52845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76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5255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8006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270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7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246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071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61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microsoft.com/office/2007/relationships/hdphoto" Target="../media/hdphoto4.wdp"/><Relationship Id="rId7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1.png"/><Relationship Id="rId5" Type="http://schemas.openxmlformats.org/officeDocument/2006/relationships/image" Target="../media/image5.svg"/><Relationship Id="rId10" Type="http://schemas.openxmlformats.org/officeDocument/2006/relationships/image" Target="../media/image23.jpg"/><Relationship Id="rId4" Type="http://schemas.openxmlformats.org/officeDocument/2006/relationships/image" Target="../media/image6.png"/><Relationship Id="rId9" Type="http://schemas.openxmlformats.org/officeDocument/2006/relationships/image" Target="../media/image2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9.jp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microsoft.com/office/2007/relationships/hdphoto" Target="../media/hdphoto7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png"/><Relationship Id="rId5" Type="http://schemas.openxmlformats.org/officeDocument/2006/relationships/image" Target="../media/image5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sv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microsoft.com/office/2007/relationships/hdphoto" Target="../media/hdphoto2.wdp"/><Relationship Id="rId4" Type="http://schemas.openxmlformats.org/officeDocument/2006/relationships/image" Target="../media/image9.pn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1F489-B701-4C74-9747-27C8656A89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9980" y="1280158"/>
            <a:ext cx="9966960" cy="1901279"/>
          </a:xfrm>
        </p:spPr>
        <p:txBody>
          <a:bodyPr>
            <a:normAutofit/>
          </a:bodyPr>
          <a:lstStyle/>
          <a:p>
            <a:r>
              <a:rPr lang="bn-IN" sz="9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IN" sz="9600" dirty="0">
                <a:latin typeface="NikoshBAN" panose="02000000000000000000" pitchFamily="2" charset="0"/>
                <a:cs typeface="NikoshBAN" panose="02000000000000000000" pitchFamily="2" charset="0"/>
              </a:rPr>
              <a:t>গতম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699F35-1401-4ECD-9F96-7017DB9FA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53222" y="4339897"/>
            <a:ext cx="8767860" cy="1388165"/>
          </a:xfrm>
        </p:spPr>
        <p:txBody>
          <a:bodyPr>
            <a:normAutofit/>
          </a:bodyPr>
          <a:lstStyle/>
          <a:p>
            <a:r>
              <a:rPr lang="bn-IN" sz="8000" dirty="0">
                <a:solidFill>
                  <a:srgbClr val="FF0000"/>
                </a:solidFill>
                <a:latin typeface="NikoshBAN" panose="02000000000000000000" pitchFamily="2" charset="0"/>
                <a:ea typeface="Tahoma" panose="020B0604030504040204" pitchFamily="34" charset="0"/>
                <a:cs typeface="NikoshBAN" panose="02000000000000000000" pitchFamily="2" charset="0"/>
              </a:rPr>
              <a:t>মা</a:t>
            </a:r>
            <a:r>
              <a:rPr lang="bn-IN" sz="8000" dirty="0">
                <a:latin typeface="NikoshBAN" panose="02000000000000000000" pitchFamily="2" charset="0"/>
                <a:ea typeface="Tahoma" panose="020B0604030504040204" pitchFamily="34" charset="0"/>
                <a:cs typeface="NikoshBAN" panose="02000000000000000000" pitchFamily="2" charset="0"/>
              </a:rPr>
              <a:t>ল্টিমিডিয়া ক্লাসে </a:t>
            </a:r>
            <a:endParaRPr lang="en-US" sz="8000" dirty="0">
              <a:latin typeface="NikoshBAN" panose="02000000000000000000" pitchFamily="2" charset="0"/>
              <a:ea typeface="Tahoma" panose="020B0604030504040204" pitchFamily="34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968" y="121698"/>
            <a:ext cx="2492227" cy="17377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4" y="323539"/>
            <a:ext cx="2177815" cy="15359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47667" y1="11852" x2="47667" y2="11852"/>
                        <a14:foregroundMark x1="53583" y1="28741" x2="53583" y2="28741"/>
                        <a14:foregroundMark x1="38917" y1="11407" x2="38917" y2="11407"/>
                        <a14:foregroundMark x1="31250" y1="71704" x2="31250" y2="71704"/>
                        <a14:foregroundMark x1="24667" y1="12889" x2="24667" y2="12889"/>
                        <a14:foregroundMark x1="13833" y1="35111" x2="13833" y2="35111"/>
                        <a14:foregroundMark x1="9000" y1="48593" x2="9000" y2="48593"/>
                        <a14:foregroundMark x1="30917" y1="78519" x2="30917" y2="78519"/>
                        <a14:foregroundMark x1="16167" y1="73333" x2="16167" y2="73333"/>
                        <a14:foregroundMark x1="5750" y1="76593" x2="5750" y2="76593"/>
                        <a14:foregroundMark x1="65167" y1="81333" x2="65167" y2="81333"/>
                        <a14:foregroundMark x1="62667" y1="81333" x2="62667" y2="81333"/>
                        <a14:foregroundMark x1="60917" y1="89333" x2="60917" y2="89333"/>
                        <a14:foregroundMark x1="65167" y1="94370" x2="65167" y2="94370"/>
                        <a14:foregroundMark x1="68000" y1="81630" x2="68000" y2="81630"/>
                        <a14:foregroundMark x1="68167" y1="95111" x2="68167" y2="95111"/>
                        <a14:foregroundMark x1="68167" y1="88593" x2="68167" y2="88593"/>
                        <a14:foregroundMark x1="77250" y1="81333" x2="77250" y2="81333"/>
                        <a14:foregroundMark x1="74333" y1="85481" x2="74333" y2="85481"/>
                        <a14:foregroundMark x1="70333" y1="83556" x2="70333" y2="83556"/>
                        <a14:foregroundMark x1="84167" y1="94074" x2="84167" y2="94074"/>
                        <a14:foregroundMark x1="42917" y1="46074" x2="42917" y2="46074"/>
                        <a14:foregroundMark x1="79917" y1="81778" x2="79917" y2="81778"/>
                        <a14:foregroundMark x1="50083" y1="46815" x2="50083" y2="46815"/>
                        <a14:foregroundMark x1="50917" y1="55111" x2="50917" y2="55111"/>
                        <a14:foregroundMark x1="54000" y1="56741" x2="54000" y2="56741"/>
                        <a14:foregroundMark x1="45833" y1="36296" x2="45833" y2="36296"/>
                        <a14:foregroundMark x1="58917" y1="46667" x2="58917" y2="46667"/>
                        <a14:foregroundMark x1="73583" y1="46667" x2="73583" y2="46667"/>
                        <a14:foregroundMark x1="64500" y1="54074" x2="64500" y2="54074"/>
                        <a14:foregroundMark x1="68250" y1="61333" x2="68250" y2="61333"/>
                        <a14:foregroundMark x1="76917" y1="59852" x2="76917" y2="59852"/>
                        <a14:foregroundMark x1="89167" y1="68889" x2="89167" y2="68889"/>
                        <a14:foregroundMark x1="82667" y1="59111" x2="82667" y2="59111"/>
                        <a14:foregroundMark x1="92917" y1="46815" x2="92917" y2="46815"/>
                        <a14:foregroundMark x1="83083" y1="46074" x2="83083" y2="46074"/>
                        <a14:foregroundMark x1="44000" y1="58519" x2="44000" y2="58519"/>
                        <a14:foregroundMark x1="55500" y1="40889" x2="55500" y2="40889"/>
                        <a14:foregroundMark x1="79917" y1="95407" x2="79917" y2="95407"/>
                        <a14:foregroundMark x1="90417" y1="88593" x2="90417" y2="88593"/>
                        <a14:foregroundMark x1="94333" y1="93481" x2="94333" y2="93481"/>
                        <a14:foregroundMark x1="45333" y1="18667" x2="45333" y2="18667"/>
                        <a14:foregroundMark x1="34583" y1="29185" x2="34583" y2="29185"/>
                        <a14:foregroundMark x1="31333" y1="36296" x2="31333" y2="36296"/>
                        <a14:foregroundMark x1="25250" y1="32148" x2="25250" y2="32148"/>
                        <a14:foregroundMark x1="17750" y1="49333" x2="17750" y2="49333"/>
                        <a14:foregroundMark x1="14500" y1="59111" x2="14500" y2="59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724" y="5422750"/>
            <a:ext cx="2054455" cy="1155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9067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8483" y="2709478"/>
            <a:ext cx="1455835" cy="850710"/>
          </a:xfrm>
        </p:spPr>
        <p:txBody>
          <a:bodyPr>
            <a:no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হাবিলাষ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660" b="98062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418" r="24111"/>
          <a:stretch/>
        </p:blipFill>
        <p:spPr>
          <a:xfrm>
            <a:off x="4612942" y="1330656"/>
            <a:ext cx="3084395" cy="4947314"/>
          </a:xfrm>
          <a:prstGeom prst="rect">
            <a:avLst/>
          </a:prstGeom>
        </p:spPr>
      </p:pic>
      <p:pic>
        <p:nvPicPr>
          <p:cNvPr id="5" name="Graphic 4" descr="Pencil">
            <a:extLst>
              <a:ext uri="{FF2B5EF4-FFF2-40B4-BE49-F238E27FC236}">
                <a16:creationId xmlns:a16="http://schemas.microsoft.com/office/drawing/2014/main" id="{0A74E1BB-B1CA-413B-8313-F68AA049A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97296" y="479946"/>
            <a:ext cx="767542" cy="509515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943258" y="309349"/>
            <a:ext cx="2432713" cy="85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856" y="3134833"/>
            <a:ext cx="2468115" cy="1100123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8238790" y="2776498"/>
            <a:ext cx="3642891" cy="85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অভিলাষ, প্রবল ইচ্ছা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256355" y="2709478"/>
            <a:ext cx="1455835" cy="85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ছিফত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69" y="2885150"/>
            <a:ext cx="2495550" cy="1838325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8549108" y="2709478"/>
            <a:ext cx="3642891" cy="85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গুণ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192111" y="2709962"/>
            <a:ext cx="1455835" cy="85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বঙ্গবাণী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412630" y="2773402"/>
            <a:ext cx="3642891" cy="85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 ভাষা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7822" y="1762260"/>
            <a:ext cx="2536494" cy="3983448"/>
          </a:xfrm>
          <a:prstGeom prst="rect">
            <a:avLst/>
          </a:prstGeom>
        </p:spPr>
      </p:pic>
      <p:sp>
        <p:nvSpPr>
          <p:cNvPr id="15" name="Title 1"/>
          <p:cNvSpPr txBox="1">
            <a:spLocks/>
          </p:cNvSpPr>
          <p:nvPr/>
        </p:nvSpPr>
        <p:spPr>
          <a:xfrm>
            <a:off x="2224233" y="2709478"/>
            <a:ext cx="1455835" cy="85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মারফত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8227742" y="2530866"/>
            <a:ext cx="3642891" cy="13357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মরমী সাধনা, আল্লাহকে সম্যকভাবে জানার জন্য সাধনা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245307" y="2709478"/>
            <a:ext cx="1455835" cy="85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আপে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388425" y="2773402"/>
            <a:ext cx="3642891" cy="8507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স্বয়ং, আপনি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617" y="1762260"/>
            <a:ext cx="2536494" cy="39834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617" y="1762260"/>
            <a:ext cx="2560699" cy="398344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594" y="389648"/>
            <a:ext cx="1405719" cy="98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92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8" grpId="0"/>
      <p:bldP spid="8" grpId="1"/>
      <p:bldP spid="9" grpId="0"/>
      <p:bldP spid="9" grpId="1"/>
      <p:bldP spid="11" grpId="0"/>
      <p:bldP spid="11" grpId="1"/>
      <p:bldP spid="12" grpId="0"/>
      <p:bldP spid="12" grpId="1"/>
      <p:bldP spid="13" grpId="0"/>
      <p:bldP spid="13" grpId="1"/>
      <p:bldP spid="15" grpId="0"/>
      <p:bldP spid="15" grpId="1"/>
      <p:bldP spid="16" grpId="0"/>
      <p:bldP spid="16" grpId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4203" y="255104"/>
            <a:ext cx="3500665" cy="789518"/>
          </a:xfrm>
        </p:spPr>
        <p:txBody>
          <a:bodyPr>
            <a:no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Graphic 4" descr="Dance">
            <a:extLst>
              <a:ext uri="{FF2B5EF4-FFF2-40B4-BE49-F238E27FC236}">
                <a16:creationId xmlns:a16="http://schemas.microsoft.com/office/drawing/2014/main" id="{FD7349AD-A262-4FFF-99C2-C79DF8B89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402060" y="174293"/>
            <a:ext cx="914400" cy="91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443" y="1439695"/>
            <a:ext cx="4684594" cy="644857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 করে বাক্য রচনা কর।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774210" y="3080413"/>
            <a:ext cx="2060811" cy="199257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ছিফত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8316460" y="3080413"/>
            <a:ext cx="2060811" cy="199257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আপে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045335" y="3080412"/>
            <a:ext cx="2060811" cy="1992573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মারফত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312" y="389648"/>
            <a:ext cx="1094001" cy="7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31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917" y="415067"/>
            <a:ext cx="3284165" cy="573999"/>
          </a:xfrm>
        </p:spPr>
        <p:txBody>
          <a:bodyPr>
            <a:normAutofit fontScale="90000"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Graphic 4" descr="Bus">
            <a:extLst>
              <a:ext uri="{FF2B5EF4-FFF2-40B4-BE49-F238E27FC236}">
                <a16:creationId xmlns:a16="http://schemas.microsoft.com/office/drawing/2014/main" id="{22D80468-1845-4A70-B844-7C50FC401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38082" y="244866"/>
            <a:ext cx="9144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978" y="989065"/>
            <a:ext cx="2693357" cy="24697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4" r="17013"/>
          <a:stretch/>
        </p:blipFill>
        <p:spPr>
          <a:xfrm>
            <a:off x="539250" y="989065"/>
            <a:ext cx="2693357" cy="24697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23647" y="1642912"/>
            <a:ext cx="4544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কিতাব পড়িতে যার নাহিক অভ্যাস।</a:t>
            </a:r>
            <a:b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 সবে কহিল মোতে মনে </a:t>
            </a:r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হাবিলাষ</a:t>
            </a:r>
            <a: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॥</a:t>
            </a:r>
            <a:b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 কাজে নিবেদি বাংলা করিয়া রচন।</a:t>
            </a:r>
            <a:b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 পরিশ্রম তোষি আমি সর্বজন॥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456" y="4290060"/>
            <a:ext cx="111270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পড়তে যাদের প্রবল ইচ্ছা তারা কবির নিকট তাদের মনবাঞ্ছা ব্যক্ত করেছিল । তাই কবি বাংলা ভাষায় </a:t>
            </a:r>
            <a: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রচনা শুরু করে নিজ পরিশ্রমলব্ধ সাহিত্যকর্ম তাদের জন্য বিনামূল্য নিবেদন করছিলেন ।  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8607" y="226256"/>
            <a:ext cx="1094001" cy="7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2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24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917" y="415067"/>
            <a:ext cx="3284165" cy="573999"/>
          </a:xfrm>
        </p:spPr>
        <p:txBody>
          <a:bodyPr>
            <a:normAutofit fontScale="90000"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Graphic 4" descr="Bus">
            <a:extLst>
              <a:ext uri="{FF2B5EF4-FFF2-40B4-BE49-F238E27FC236}">
                <a16:creationId xmlns:a16="http://schemas.microsoft.com/office/drawing/2014/main" id="{22D80468-1845-4A70-B844-7C50FC401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38082" y="244866"/>
            <a:ext cx="91440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3773" y="1642912"/>
            <a:ext cx="45447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 ফারসি শাস্ত্রে নাই কোন রাগ।</a:t>
            </a:r>
          </a:p>
          <a:p>
            <a: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দেশী ভাষা বুঝিতে ললাটে পুরে ভাগ॥</a:t>
            </a:r>
          </a:p>
          <a:p>
            <a: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 ফারসি হিন্দে নাই দুই মত।</a:t>
            </a:r>
          </a:p>
          <a:p>
            <a: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 বা লিখয়ে আল্লা নবীর ছিফত॥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2456" y="4290060"/>
            <a:ext cx="111270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 ভিত্তিক ভাষা আরবি কিংবা ফারসি ভাষার উপর ক্রোধের বশবর্তী হয়ে কবি বাংলা রচনা শুরু করেননি । বাংলা ভাষার সাহিত্য রচনার মূল কারণ বাংলায় রচিত হলে বঙ্গবাসী বুঝতে সহজ হয় । আরবি, ফারসি বা হিন্দি ভাষা ভিন্নমতাভেদ নেই । যে ভাষায় আল্লাহ-নবীর গুণগান করা হোক না মহান সৃষ্টিকর্তা বুঝতে পারেন । 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351" y="1290444"/>
            <a:ext cx="3209925" cy="2168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56" y="1291294"/>
            <a:ext cx="3111496" cy="21675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312" y="389648"/>
            <a:ext cx="1094001" cy="7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7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8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1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2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40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917" y="415067"/>
            <a:ext cx="3284165" cy="573999"/>
          </a:xfrm>
        </p:spPr>
        <p:txBody>
          <a:bodyPr>
            <a:normAutofit fontScale="90000"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Graphic 4" descr="Bus">
            <a:extLst>
              <a:ext uri="{FF2B5EF4-FFF2-40B4-BE49-F238E27FC236}">
                <a16:creationId xmlns:a16="http://schemas.microsoft.com/office/drawing/2014/main" id="{22D80468-1845-4A70-B844-7C50FC401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738082" y="244866"/>
            <a:ext cx="91440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30440" y="1159266"/>
            <a:ext cx="45447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যেই দেশে যেই বাক্য কহে নরগণ।</a:t>
            </a:r>
          </a:p>
          <a:p>
            <a: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বাক্য বুঝে প্রভু আপে নিরঞ্জন॥</a:t>
            </a:r>
          </a:p>
          <a:p>
            <a: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সর্ববাক্য বুঝে প্রভু কিবা হিন্দুয়ানী।</a:t>
            </a:r>
          </a:p>
          <a:p>
            <a: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বঙ্গদেশী বাক্য কিবা যত ইতি বাণী</a:t>
            </a:r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॥</a:t>
            </a:r>
          </a:p>
          <a:p>
            <a:endParaRPr lang="bn-IN" sz="2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মারফত ভেদে যার নাহিক গমন।</a:t>
            </a:r>
          </a:p>
          <a:p>
            <a: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হিন্দুর অক্ষর হিংসে সে সবের গণ॥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9250" y="4617607"/>
            <a:ext cx="111270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স্থান,কাল সমাজভেদে যেই বাক্যেই মানুষের ব্যবহার করুক না কেন, সেই বাক্যেই প্রভু বুঝতে পারেন । হিন্দুয়ানী ভাষা বা বঙ্গদেশীও ভাষা প্রভু বুঝতে পারেন, কারণ প্রভু নির্মল । যারা আল্লাহকে সম্যকভাবে জানে না বা বুঝে না তারা হিন্দুর অক্ষর অর্থাৎ তথাকথিত হিন্দি, বাংলা বা সংস্কৃত ভাষা হিংসা করে বলে কবি অভিহিত করেছেন । 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281" y="1077351"/>
            <a:ext cx="3471053" cy="31904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50" y="1371202"/>
            <a:ext cx="3000267" cy="24092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312" y="389648"/>
            <a:ext cx="1094001" cy="7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294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6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95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5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85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85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1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3917" y="415067"/>
            <a:ext cx="3284165" cy="573999"/>
          </a:xfrm>
        </p:spPr>
        <p:txBody>
          <a:bodyPr>
            <a:normAutofit fontScale="90000"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বিশ্লেষণ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Graphic 4" descr="Bus">
            <a:extLst>
              <a:ext uri="{FF2B5EF4-FFF2-40B4-BE49-F238E27FC236}">
                <a16:creationId xmlns:a16="http://schemas.microsoft.com/office/drawing/2014/main" id="{22D80468-1845-4A70-B844-7C50FC401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01155" y="232471"/>
            <a:ext cx="914400" cy="914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30440" y="1236987"/>
            <a:ext cx="45447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সবে বঙ্গেত জন্মি হিংসে বঙ্গবাণী।</a:t>
            </a:r>
          </a:p>
          <a:p>
            <a: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সব কাহার জন্ম নির্ণয় ন জানি।।</a:t>
            </a:r>
          </a:p>
          <a:p>
            <a: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দেশী ভাষা বিদ্যা যার মনে </a:t>
            </a:r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জুয়ায়।</a:t>
            </a:r>
          </a:p>
          <a:p>
            <a: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 দেশ তেয়াগী কেন বিদেশ ন যায়</a:t>
            </a:r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  <a:p>
            <a:endParaRPr lang="bn-IN" sz="2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 পিতামহ ক্রমে বঙ্গেত বসতি।</a:t>
            </a:r>
          </a:p>
          <a:p>
            <a: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দেশী ভাষা উপদেশ মনে হিত অতি।।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250" y="4617607"/>
            <a:ext cx="111270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বাংলায় জন্মগ্রহণ করে যারা নিজ ভাষাকে সম্মান করে না তাদের জন্ম পরিচয় নিয়ে কবি গভীর শঙ্কা প্রকাশ করেছে । দেশি ভাষা যদি তাদের মনে তৃপ্তি না আনতে পারে তবে কবি তাদের বিদেশ চলে যাবার কথা বলেছেন । বংশানুক্রমে আমরা বাঙালি, তাই নিজ ভাষায় যে উপদেশ দেওয়া হয় তা আমাদের হৃদয়গম করা কল্যাণকর । 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5282" y="1077846"/>
            <a:ext cx="3616166" cy="32676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001" y="1077845"/>
            <a:ext cx="3299440" cy="33986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447" y="273754"/>
            <a:ext cx="1094001" cy="7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937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95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1200"/>
                            </p:stCondLst>
                            <p:childTnLst>
                              <p:par>
                                <p:cTn id="4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5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750"/>
                            </p:stCondLst>
                            <p:childTnLst>
                              <p:par>
                                <p:cTn id="6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80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15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469" y="299456"/>
            <a:ext cx="3237931" cy="946245"/>
          </a:xfrm>
        </p:spPr>
        <p:txBody>
          <a:bodyPr>
            <a:norm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888" y="2425889"/>
            <a:ext cx="7400499" cy="80863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দেশিয় ভাষা কেন আমাদের জন্য হিতকর ? ব্যাখ্যা কর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Graphic 4" descr="Meeting">
            <a:extLst>
              <a:ext uri="{FF2B5EF4-FFF2-40B4-BE49-F238E27FC236}">
                <a16:creationId xmlns:a16="http://schemas.microsoft.com/office/drawing/2014/main" id="{BC7F4CA9-C0CE-4E72-97F6-F2A2156DD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241200" y="299456"/>
            <a:ext cx="914400" cy="8196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343" y="3234519"/>
            <a:ext cx="3978181" cy="26521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312" y="389648"/>
            <a:ext cx="1094001" cy="7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38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469" y="299456"/>
            <a:ext cx="3237931" cy="946245"/>
          </a:xfrm>
        </p:spPr>
        <p:txBody>
          <a:bodyPr>
            <a:norm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95" b="99435" l="9507" r="89789">
                        <a14:foregroundMark x1="49648" y1="22034" x2="49648" y2="22034"/>
                        <a14:foregroundMark x1="49648" y1="59322" x2="49648" y2="593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060" y="420268"/>
            <a:ext cx="1425338" cy="8038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23081" y="1637731"/>
            <a:ext cx="11477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. হিন্দুর অক্ষর বলতে কোন কোন ভাষাকে বোঝানো হয়েছে ? 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7419" y="2076471"/>
            <a:ext cx="76493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হিন্দি, বাংলা ও সংস্কৃত ভাষাকে । 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081" y="2490087"/>
            <a:ext cx="11477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. তোষী অর্থ কী ?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3079" y="4231677"/>
            <a:ext cx="11477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 কবি কাদেরকে বিদেশ যেতে বলেছেন ?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3079" y="3791211"/>
            <a:ext cx="11477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উত্তর</a:t>
            </a:r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আরবি বা ফারসি শাস্ত্রে ।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3079" y="3342443"/>
            <a:ext cx="11477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. কবির কীসে রাগ নেই ?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3079" y="2893675"/>
            <a:ext cx="11477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 </a:t>
            </a:r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– নিবেদন করা ।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3079" y="4645293"/>
            <a:ext cx="114777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বঙ্গদেশে জন্মগ্রহণ করে যারা দেশি ভাষাকে অবহেলা ও ঘৃনা করে । 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312" y="389648"/>
            <a:ext cx="1094001" cy="7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09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0469" y="299456"/>
            <a:ext cx="3237931" cy="946245"/>
          </a:xfrm>
        </p:spPr>
        <p:txBody>
          <a:bodyPr>
            <a:norm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707" l="0" r="100000">
                        <a14:foregroundMark x1="57143" y1="14224" x2="57143" y2="14224"/>
                        <a14:foregroundMark x1="47926" y1="48707" x2="47926" y2="48707"/>
                        <a14:foregroundMark x1="60369" y1="47414" x2="60369" y2="47414"/>
                        <a14:foregroundMark x1="71429" y1="52155" x2="71429" y2="52155"/>
                        <a14:foregroundMark x1="84793" y1="54310" x2="84793" y2="54310"/>
                        <a14:foregroundMark x1="49770" y1="66810" x2="49770" y2="66810"/>
                        <a14:foregroundMark x1="64516" y1="68103" x2="64516" y2="68103"/>
                        <a14:foregroundMark x1="70968" y1="69828" x2="70968" y2="69828"/>
                        <a14:foregroundMark x1="76037" y1="72414" x2="76037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157" y="299456"/>
            <a:ext cx="894937" cy="9567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00" y="1622695"/>
            <a:ext cx="4362860" cy="43628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04514" y="3001119"/>
            <a:ext cx="51179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১৫ বাক্যের একটি অনুচ্ছদ লেখ </a:t>
            </a:r>
            <a:r>
              <a:rPr lang="en-US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endParaRPr lang="bn-IN" sz="40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মাতৃভাষা প্রাণের ভাষা </a:t>
            </a:r>
            <a:endParaRPr lang="en-US" sz="40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312" y="389648"/>
            <a:ext cx="1094001" cy="7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876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9466" y="568656"/>
            <a:ext cx="5639937" cy="1356360"/>
          </a:xfrm>
        </p:spPr>
        <p:txBody>
          <a:bodyPr>
            <a:normAutofit/>
          </a:bodyPr>
          <a:lstStyle/>
          <a:p>
            <a:r>
              <a:rPr lang="bn-IN" sz="8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 ধন্যবাদ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7" t="26434" r="38091" b="7803"/>
          <a:stretch/>
        </p:blipFill>
        <p:spPr>
          <a:xfrm>
            <a:off x="996285" y="2133973"/>
            <a:ext cx="6032312" cy="35057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0" r="100000">
                        <a14:foregroundMark x1="24167" y1="68333" x2="24167" y2="68333"/>
                        <a14:foregroundMark x1="18611" y1="79444" x2="18611" y2="79444"/>
                        <a14:foregroundMark x1="86944" y1="60833" x2="86944" y2="60833"/>
                        <a14:foregroundMark x1="79722" y1="69444" x2="79722" y2="69444"/>
                        <a14:foregroundMark x1="83889" y1="59722" x2="83889" y2="59722"/>
                        <a14:foregroundMark x1="87778" y1="33333" x2="87778" y2="33333"/>
                        <a14:foregroundMark x1="77500" y1="33056" x2="77500" y2="33056"/>
                        <a14:foregroundMark x1="67222" y1="26944" x2="67222" y2="26944"/>
                        <a14:foregroundMark x1="62778" y1="34444" x2="62778" y2="34444"/>
                        <a14:foregroundMark x1="45278" y1="22222" x2="45278" y2="22222"/>
                        <a14:foregroundMark x1="41111" y1="19722" x2="41111" y2="19722"/>
                        <a14:foregroundMark x1="67222" y1="33889" x2="67222" y2="33889"/>
                        <a14:foregroundMark x1="65000" y1="36667" x2="65000" y2="36667"/>
                        <a14:foregroundMark x1="61944" y1="37778" x2="61944" y2="37778"/>
                        <a14:foregroundMark x1="80556" y1="38056" x2="80556" y2="38056"/>
                        <a14:foregroundMark x1="75833" y1="37222" x2="75833" y2="37222"/>
                        <a14:foregroundMark x1="22222" y1="66667" x2="22222" y2="66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5428" y="2418029"/>
            <a:ext cx="2877303" cy="2877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422" y="203585"/>
            <a:ext cx="1802364" cy="125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03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0.20972 C 0.01705 -0.20972 0.03099 -0.18426 0.03099 -0.15278 C 0.03099 -0.11968 0.01705 -0.09398 4.375E-6 -0.09398 C -0.01706 -0.09398 -0.03099 -0.06806 -0.03099 -0.03704 C -0.03099 -0.00556 -0.01706 0.02014 4.375E-6 0.02014 C 0.01705 0.02014 0.03099 0.0456 0.03099 0.07708 C 0.03099 0.1081 0.01705 0.13403 4.375E-6 0.13403 C -0.01706 0.13403 -0.03099 0.15972 -0.03099 0.19282 C -0.03099 0.2243 -0.01706 0.25 4.375E-6 0.25 C 0.01705 0.25 0.03099 0.2243 0.03099 0.19282 C 0.03099 0.15972 0.01705 0.13403 4.375E-6 0.13403 C -0.01706 0.13403 -0.03099 0.1081 -0.03099 0.07708 C -0.03099 0.0456 -0.01706 0.02014 4.375E-6 0.02014 C 0.01705 0.02014 0.03099 -0.00556 0.03099 -0.03704 C 0.03099 -0.06806 0.01705 -0.09398 4.375E-6 -0.09398 C -0.01706 -0.09398 -0.03099 -0.11968 -0.03099 -0.15278 C -0.03099 -0.18426 -0.01706 -0.20972 4.375E-6 -0.20972 Z " pathEditMode="relative" rAng="0" ptsTypes="AAAAAAAAAAAAAAAA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9273" y="393796"/>
            <a:ext cx="7494405" cy="1135380"/>
          </a:xfrm>
        </p:spPr>
        <p:txBody>
          <a:bodyPr>
            <a:norm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Graphic 6" descr="Sun">
            <a:extLst>
              <a:ext uri="{FF2B5EF4-FFF2-40B4-BE49-F238E27FC236}">
                <a16:creationId xmlns:a16="http://schemas.microsoft.com/office/drawing/2014/main" id="{6314C98B-D1E0-4291-8DE1-BABBB730A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6797040" y="452120"/>
            <a:ext cx="914400" cy="914400"/>
          </a:xfrm>
          <a:prstGeom prst="rect">
            <a:avLst/>
          </a:prstGeom>
        </p:spPr>
      </p:pic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7632156"/>
              </p:ext>
            </p:extLst>
          </p:nvPr>
        </p:nvGraphicFramePr>
        <p:xfrm>
          <a:off x="1140144" y="1587500"/>
          <a:ext cx="9872664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332">
                  <a:extLst>
                    <a:ext uri="{9D8B030D-6E8A-4147-A177-3AD203B41FA5}">
                      <a16:colId xmlns:a16="http://schemas.microsoft.com/office/drawing/2014/main" val="743422230"/>
                    </a:ext>
                  </a:extLst>
                </a:gridCol>
                <a:gridCol w="4936332">
                  <a:extLst>
                    <a:ext uri="{9D8B030D-6E8A-4147-A177-3AD203B41FA5}">
                      <a16:colId xmlns:a16="http://schemas.microsoft.com/office/drawing/2014/main" val="7771562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ea typeface="Tahoma" panose="020B0604030504040204" pitchFamily="34" charset="0"/>
                          <a:cs typeface="NikoshBAN" panose="02000000000000000000" pitchFamily="2" charset="0"/>
                        </a:rPr>
                        <a:t>আব্দুল্লাহ আত তারিক</a:t>
                      </a:r>
                      <a:endParaRPr lang="en-US" sz="3200" dirty="0">
                        <a:latin typeface="NikoshBAN" panose="02000000000000000000" pitchFamily="2" charset="0"/>
                        <a:ea typeface="Tahoma" panose="020B0604030504040204" pitchFamily="34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3200" dirty="0">
                          <a:latin typeface="NikoshBAN" panose="02000000000000000000" pitchFamily="2" charset="0"/>
                          <a:ea typeface="Tahoma" panose="020B0604030504040204" pitchFamily="34" charset="0"/>
                          <a:cs typeface="NikoshBAN" panose="02000000000000000000" pitchFamily="2" charset="0"/>
                        </a:rPr>
                        <a:t>ছবি</a:t>
                      </a:r>
                      <a:endParaRPr lang="en-US" sz="3200" dirty="0">
                        <a:latin typeface="NikoshBAN" panose="02000000000000000000" pitchFamily="2" charset="0"/>
                        <a:ea typeface="Tahoma" panose="020B0604030504040204" pitchFamily="34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822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bn-IN" sz="2800" dirty="0">
                          <a:latin typeface="NikoshBAN" panose="02000000000000000000" pitchFamily="2" charset="0"/>
                          <a:ea typeface="Tahoma" panose="020B0604030504040204" pitchFamily="34" charset="0"/>
                          <a:cs typeface="NikoshBAN" panose="02000000000000000000" pitchFamily="2" charset="0"/>
                        </a:rPr>
                        <a:t>সহকারি শিক্ষক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ea typeface="Tahoma" panose="020B0604030504040204" pitchFamily="34" charset="0"/>
                          <a:cs typeface="NikoshBAN" panose="02000000000000000000" pitchFamily="2" charset="0"/>
                        </a:rPr>
                        <a:t> ( বাংলা)</a:t>
                      </a:r>
                      <a:endParaRPr lang="en-US" sz="2800" dirty="0">
                        <a:latin typeface="NikoshBAN" panose="02000000000000000000" pitchFamily="2" charset="0"/>
                        <a:ea typeface="Tahoma" panose="020B0604030504040204" pitchFamily="34" charset="0"/>
                        <a:cs typeface="NikoshBAN" panose="02000000000000000000" pitchFamily="2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bn-IN" sz="2800" dirty="0">
                          <a:latin typeface="NikoshBAN" panose="02000000000000000000" pitchFamily="2" charset="0"/>
                          <a:ea typeface="Tahoma" panose="020B0604030504040204" pitchFamily="34" charset="0"/>
                          <a:cs typeface="NikoshBAN" panose="02000000000000000000" pitchFamily="2" charset="0"/>
                        </a:rPr>
                        <a:t>জেলা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ea typeface="Tahoma" panose="020B0604030504040204" pitchFamily="34" charset="0"/>
                          <a:cs typeface="NikoshBAN" panose="02000000000000000000" pitchFamily="2" charset="0"/>
                        </a:rPr>
                        <a:t> অ্যম্বাসেডর (মাগুরা)</a:t>
                      </a:r>
                      <a:endParaRPr lang="en-US" sz="2800" dirty="0">
                        <a:latin typeface="NikoshBAN" panose="02000000000000000000" pitchFamily="2" charset="0"/>
                        <a:ea typeface="Tahoma" panose="020B0604030504040204" pitchFamily="34" charset="0"/>
                        <a:cs typeface="NikoshBAN" panose="02000000000000000000" pitchFamily="2" charset="0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ü"/>
                        <a:tabLst/>
                        <a:defRPr/>
                      </a:pPr>
                      <a:r>
                        <a:rPr lang="bn-IN" sz="2800" dirty="0">
                          <a:latin typeface="NikoshBAN" panose="02000000000000000000" pitchFamily="2" charset="0"/>
                          <a:ea typeface="Tahoma" panose="020B0604030504040204" pitchFamily="34" charset="0"/>
                          <a:cs typeface="NikoshBAN" panose="02000000000000000000" pitchFamily="2" charset="0"/>
                        </a:rPr>
                        <a:t>শুভেচ্ছা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ea typeface="Tahoma" panose="020B0604030504040204" pitchFamily="34" charset="0"/>
                          <a:cs typeface="NikoshBAN" panose="02000000000000000000" pitchFamily="2" charset="0"/>
                        </a:rPr>
                        <a:t> প্রিপারেরেটরি স্কুল, মাগুরা</a:t>
                      </a:r>
                      <a:endParaRPr lang="en-US" sz="2800" dirty="0">
                        <a:latin typeface="NikoshBAN" panose="02000000000000000000" pitchFamily="2" charset="0"/>
                        <a:ea typeface="Tahoma" panose="020B0604030504040204" pitchFamily="34" charset="0"/>
                        <a:cs typeface="NikoshBAN" panose="02000000000000000000" pitchFamily="2" charset="0"/>
                      </a:endParaRP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bn-IN" sz="2800" dirty="0">
                          <a:latin typeface="NikoshBAN" panose="02000000000000000000" pitchFamily="2" charset="0"/>
                          <a:ea typeface="Tahoma" panose="020B0604030504040204" pitchFamily="34" charset="0"/>
                          <a:cs typeface="NikoshBAN" panose="02000000000000000000" pitchFamily="2" charset="0"/>
                        </a:rPr>
                        <a:t>০১৭১১</a:t>
                      </a:r>
                      <a:r>
                        <a:rPr lang="bn-IN" sz="2800" baseline="0" dirty="0">
                          <a:latin typeface="NikoshBAN" panose="02000000000000000000" pitchFamily="2" charset="0"/>
                          <a:ea typeface="Tahoma" panose="020B0604030504040204" pitchFamily="34" charset="0"/>
                          <a:cs typeface="NikoshBAN" panose="02000000000000000000" pitchFamily="2" charset="0"/>
                        </a:rPr>
                        <a:t> – ২৬৫২৩১</a:t>
                      </a:r>
                    </a:p>
                    <a:p>
                      <a:pPr marL="285750" lvl="0" indent="-285750" algn="l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bn-IN" sz="2800" baseline="0" dirty="0">
                          <a:latin typeface="NikoshBAN" panose="02000000000000000000" pitchFamily="2" charset="0"/>
                          <a:ea typeface="Tahoma" panose="020B0604030504040204" pitchFamily="34" charset="0"/>
                          <a:cs typeface="NikoshBAN" panose="02000000000000000000" pitchFamily="2" charset="0"/>
                        </a:rPr>
                        <a:t> ইমেইল -  </a:t>
                      </a:r>
                      <a:r>
                        <a:rPr lang="en-US" sz="2400" baseline="0" dirty="0">
                          <a:latin typeface="Bodoni MT" panose="02070603080606020203" pitchFamily="18" charset="0"/>
                          <a:ea typeface="Tahoma" panose="020B0604030504040204" pitchFamily="34" charset="0"/>
                          <a:cs typeface="NikoshBAN" panose="02000000000000000000" pitchFamily="2" charset="0"/>
                        </a:rPr>
                        <a:t>tariqmagura@gmail.com</a:t>
                      </a:r>
                      <a:endParaRPr lang="en-US" sz="2400" dirty="0">
                        <a:latin typeface="Bodoni MT" panose="02070603080606020203" pitchFamily="18" charset="0"/>
                        <a:ea typeface="Tahoma" panose="020B0604030504040204" pitchFamily="34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Ø"/>
                      </a:pP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73932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7904" y="2199070"/>
            <a:ext cx="4937760" cy="32010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888" y="224511"/>
            <a:ext cx="1637840" cy="114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7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766" y="244867"/>
            <a:ext cx="9875520" cy="1356360"/>
          </a:xfrm>
        </p:spPr>
        <p:txBody>
          <a:bodyPr>
            <a:normAutofit/>
          </a:bodyPr>
          <a:lstStyle/>
          <a:p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মনোযোগ দিয়ে ভিডিওটি দেখ -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Graphic 4" descr="Pencil">
            <a:extLst>
              <a:ext uri="{FF2B5EF4-FFF2-40B4-BE49-F238E27FC236}">
                <a16:creationId xmlns:a16="http://schemas.microsoft.com/office/drawing/2014/main" id="{0A74E1BB-B1CA-413B-8313-F68AA049A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8571505" y="416446"/>
            <a:ext cx="767542" cy="767542"/>
          </a:xfrm>
          <a:prstGeom prst="rect">
            <a:avLst/>
          </a:prstGeom>
        </p:spPr>
      </p:pic>
      <p:pic>
        <p:nvPicPr>
          <p:cNvPr id="3" name="bangla thik ASE na">
            <a:hlinkClick r:id="" action="ppaction://media"/>
            <a:extLst>
              <a:ext uri="{FF2B5EF4-FFF2-40B4-BE49-F238E27FC236}">
                <a16:creationId xmlns:a16="http://schemas.microsoft.com/office/drawing/2014/main" id="{AAFFA9EB-F538-4090-ACB6-56DD1A89820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291840" y="1849743"/>
            <a:ext cx="4565469" cy="36067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3124" y="121698"/>
            <a:ext cx="1724071" cy="1202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0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29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6766" y="244867"/>
            <a:ext cx="9875520" cy="1356360"/>
          </a:xfrm>
        </p:spPr>
        <p:txBody>
          <a:bodyPr>
            <a:norm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মনোযোগ দিয়ে ছবিগুলো দেখো -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Graphic 4" descr="Teacher">
            <a:extLst>
              <a:ext uri="{FF2B5EF4-FFF2-40B4-BE49-F238E27FC236}">
                <a16:creationId xmlns:a16="http://schemas.microsoft.com/office/drawing/2014/main" id="{79AA3F49-E7A4-4660-84DA-0DC43809C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093332" y="465847"/>
            <a:ext cx="914400" cy="9144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905" r="908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76" y="1601226"/>
            <a:ext cx="5039304" cy="4185619"/>
          </a:xfr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 txBox="1">
            <a:spLocks/>
          </p:cNvSpPr>
          <p:nvPr/>
        </p:nvSpPr>
        <p:spPr>
          <a:xfrm>
            <a:off x="1096766" y="5786842"/>
            <a:ext cx="4232880" cy="716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 কী দেখতে পাচ্ছ 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481" y="1852580"/>
            <a:ext cx="3333525" cy="36829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480" y="1852579"/>
            <a:ext cx="3333525" cy="3682910"/>
          </a:xfrm>
          <a:prstGeom prst="rect">
            <a:avLst/>
          </a:prstGeom>
        </p:spPr>
      </p:pic>
      <p:sp>
        <p:nvSpPr>
          <p:cNvPr id="10" name="Oval Callout 9"/>
          <p:cNvSpPr/>
          <p:nvPr/>
        </p:nvSpPr>
        <p:spPr>
          <a:xfrm>
            <a:off x="6114970" y="2425967"/>
            <a:ext cx="3053250" cy="2299063"/>
          </a:xfrm>
          <a:prstGeom prst="wedgeEllipseCallout">
            <a:avLst>
              <a:gd name="adj1" fmla="val -30954"/>
              <a:gd name="adj2" fmla="val 78936"/>
            </a:avLst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মুখের কথা = বাণী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Data 11"/>
          <p:cNvSpPr/>
          <p:nvPr/>
        </p:nvSpPr>
        <p:spPr>
          <a:xfrm>
            <a:off x="5940696" y="3282554"/>
            <a:ext cx="3401798" cy="822960"/>
          </a:xfrm>
          <a:prstGeom prst="flowChartInputOutput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বঙ্গদেশ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479" y="1789034"/>
            <a:ext cx="3333526" cy="3810000"/>
          </a:xfrm>
          <a:prstGeom prst="rect">
            <a:avLst/>
          </a:prstGeom>
        </p:spPr>
      </p:pic>
      <p:sp>
        <p:nvSpPr>
          <p:cNvPr id="15" name="Flowchart: Alternate Process 14"/>
          <p:cNvSpPr/>
          <p:nvPr/>
        </p:nvSpPr>
        <p:spPr>
          <a:xfrm>
            <a:off x="5989143" y="3207955"/>
            <a:ext cx="3304903" cy="953588"/>
          </a:xfrm>
          <a:prstGeom prst="flowChartAlternateProcess">
            <a:avLst/>
          </a:prstGeom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বাংলা ভাষার বাণী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1080" y="244867"/>
            <a:ext cx="1587058" cy="110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25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 animBg="1"/>
      <p:bldP spid="10" grpId="1" animBg="1"/>
      <p:bldP spid="12" grpId="0" animBg="1"/>
      <p:bldP spid="12" grpId="1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0634" y="244867"/>
            <a:ext cx="3370731" cy="1356360"/>
          </a:xfrm>
        </p:spPr>
        <p:txBody>
          <a:bodyPr>
            <a:norm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ঘোষণা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Graphic 4" descr="Meeting">
            <a:extLst>
              <a:ext uri="{FF2B5EF4-FFF2-40B4-BE49-F238E27FC236}">
                <a16:creationId xmlns:a16="http://schemas.microsoft.com/office/drawing/2014/main" id="{BC7F4CA9-C0CE-4E72-97F6-F2A2156DD6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55970" y="328890"/>
            <a:ext cx="914400" cy="914400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759" y="1799752"/>
            <a:ext cx="7040880" cy="2458739"/>
          </a:xfrm>
        </p:spPr>
      </p:pic>
      <p:sp>
        <p:nvSpPr>
          <p:cNvPr id="9" name="Rounded Rectangular Callout 8"/>
          <p:cNvSpPr/>
          <p:nvPr/>
        </p:nvSpPr>
        <p:spPr>
          <a:xfrm>
            <a:off x="509451" y="1920240"/>
            <a:ext cx="2142308" cy="1108881"/>
          </a:xfrm>
          <a:prstGeom prst="wedgeRoundRectCallout">
            <a:avLst>
              <a:gd name="adj1" fmla="val -26867"/>
              <a:gd name="adj2" fmla="val 108443"/>
              <a:gd name="adj3" fmla="val 16667"/>
            </a:avLst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031228" y="4457016"/>
            <a:ext cx="428194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72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আবদুল হাকিম</a:t>
            </a:r>
            <a:endParaRPr lang="en-US" sz="72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8637" y="244867"/>
            <a:ext cx="1608558" cy="1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43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2481" y="254758"/>
            <a:ext cx="2773907" cy="905301"/>
          </a:xfrm>
        </p:spPr>
        <p:txBody>
          <a:bodyPr>
            <a:no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3274" y="2480481"/>
            <a:ext cx="8492319" cy="262378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। মধ্যযুগের কবি আবদুল হাকিম সম্পর্কে বলতে পারবে ।</a:t>
            </a:r>
          </a:p>
          <a:p>
            <a:pPr marL="4572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। কঠিন শব্দের অর্থ বলতে পারবে ও বাক্য রচনা করতে পারবে ।</a:t>
            </a:r>
          </a:p>
          <a:p>
            <a:pPr marL="4572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। বাংলা ভাষার প্রতি বলিষ্ট ভালোবাসা ব্যক্ত করতে পারবে ।</a:t>
            </a:r>
          </a:p>
          <a:p>
            <a:pPr marL="45720" indent="0">
              <a:buNone/>
            </a:pP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। মাতৃভাষা হিতকর কেন তা ব্যাখ্যা করতে পারবে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Graphic 4" descr="Teacher">
            <a:extLst>
              <a:ext uri="{FF2B5EF4-FFF2-40B4-BE49-F238E27FC236}">
                <a16:creationId xmlns:a16="http://schemas.microsoft.com/office/drawing/2014/main" id="{79AA3F49-E7A4-4660-84DA-0DC43809C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305476" y="237130"/>
            <a:ext cx="914400" cy="914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9892" y="254758"/>
            <a:ext cx="1489190" cy="1038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09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721" y="342560"/>
            <a:ext cx="5251783" cy="809897"/>
          </a:xfrm>
        </p:spPr>
        <p:txBody>
          <a:bodyPr>
            <a:normAutofit fontScale="90000"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   </a:t>
            </a:r>
            <a:r>
              <a:rPr lang="en-US" sz="7200" dirty="0" smtClean="0">
                <a:latin typeface="Rockwell" panose="02060603020205020403" pitchFamily="18" charset="0"/>
              </a:rPr>
              <a:t>π</a:t>
            </a:r>
            <a:r>
              <a:rPr lang="el-GR" sz="7200" dirty="0" smtClean="0">
                <a:latin typeface="Rockwell" panose="02060603020205020403" pitchFamily="18" charset="0"/>
              </a:rPr>
              <a:t>π</a:t>
            </a:r>
            <a:endParaRPr lang="en-US" sz="7200" dirty="0">
              <a:latin typeface="Rockwell" panose="02060603020205020403" pitchFamily="18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173" y="1340398"/>
            <a:ext cx="1847850" cy="2466975"/>
          </a:xfrm>
          <a:ln w="38100">
            <a:solidFill>
              <a:schemeClr val="bg2">
                <a:lumMod val="75000"/>
              </a:schemeClr>
            </a:solidFill>
          </a:ln>
        </p:spPr>
      </p:pic>
      <p:sp>
        <p:nvSpPr>
          <p:cNvPr id="7" name="Flowchart: Alternate Process 6"/>
          <p:cNvSpPr/>
          <p:nvPr/>
        </p:nvSpPr>
        <p:spPr>
          <a:xfrm>
            <a:off x="4911175" y="3659028"/>
            <a:ext cx="2320119" cy="612648"/>
          </a:xfrm>
          <a:prstGeom prst="flowChartAlternateProcess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আবদুল হাকিম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7093759" y="1340397"/>
            <a:ext cx="4711554" cy="1246959"/>
          </a:xfrm>
          <a:prstGeom prst="flowChartAlternateProcess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– </a:t>
            </a:r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আনুমানিক ১৬২০ সালে সন্দ্বীপের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     </a:t>
            </a:r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সুধারামপুর গ্রামে  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 – </a:t>
            </a:r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১৬৯০ সালে 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7093759" y="2694364"/>
            <a:ext cx="4711554" cy="938778"/>
          </a:xfrm>
          <a:prstGeom prst="flowChartAlternateProcess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 – </a:t>
            </a:r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মধ্যযুগের কবি ,  স্বদেশ ও স্বভাষা প্রতি অটুট ও অপরিসীম প্রেম । 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376883" y="1340398"/>
            <a:ext cx="4711554" cy="825006"/>
          </a:xfrm>
          <a:prstGeom prst="flowChartAlternateProcess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বিখ্যাত কাব্যগ্রন্থ – </a:t>
            </a:r>
            <a:r>
              <a:rPr lang="bn-IN" sz="28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নূরনামা</a:t>
            </a:r>
            <a:endParaRPr lang="en-US" sz="28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376882" y="2275193"/>
            <a:ext cx="4695583" cy="932637"/>
          </a:xfrm>
          <a:prstGeom prst="flowChartAlternateProcess">
            <a:avLst/>
          </a:prstGeom>
          <a:ln w="381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 কবিতায় অনুপম ব্যক্তিত্বের পরিচয় মেলে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Flowchart: Data 11"/>
          <p:cNvSpPr/>
          <p:nvPr/>
        </p:nvSpPr>
        <p:spPr>
          <a:xfrm>
            <a:off x="297549" y="3403481"/>
            <a:ext cx="1124373" cy="3001458"/>
          </a:xfrm>
          <a:prstGeom prst="flowChartInputOutpu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গ্র</a:t>
            </a:r>
          </a:p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ন্থ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Flowchart: Terminator 12"/>
          <p:cNvSpPr/>
          <p:nvPr/>
        </p:nvSpPr>
        <p:spPr>
          <a:xfrm>
            <a:off x="1501254" y="4446964"/>
            <a:ext cx="3351048" cy="916606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ইউসুফ জোলেখা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4977759" y="4445907"/>
            <a:ext cx="3351048" cy="916606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লালমতি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8454265" y="4445907"/>
            <a:ext cx="3351048" cy="916606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সয়ফুলমুলক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Flowchart: Terminator 15"/>
          <p:cNvSpPr/>
          <p:nvPr/>
        </p:nvSpPr>
        <p:spPr>
          <a:xfrm>
            <a:off x="1501254" y="5488333"/>
            <a:ext cx="3351048" cy="916606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শিহাবুদ্দীননামা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Flowchart: Terminator 16"/>
          <p:cNvSpPr/>
          <p:nvPr/>
        </p:nvSpPr>
        <p:spPr>
          <a:xfrm>
            <a:off x="4977759" y="5488333"/>
            <a:ext cx="3351048" cy="916606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নসীহৎনামা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Flowchart: Terminator 17"/>
          <p:cNvSpPr/>
          <p:nvPr/>
        </p:nvSpPr>
        <p:spPr>
          <a:xfrm>
            <a:off x="8454265" y="5488333"/>
            <a:ext cx="3351048" cy="916606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কারবালা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Flowchart: Terminator 18"/>
          <p:cNvSpPr/>
          <p:nvPr/>
        </p:nvSpPr>
        <p:spPr>
          <a:xfrm>
            <a:off x="1469276" y="3403481"/>
            <a:ext cx="3351048" cy="916606"/>
          </a:xfrm>
          <a:prstGeom prst="flowChartTerminator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শহরনামা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312" y="389648"/>
            <a:ext cx="1094001" cy="7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730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418" y="588458"/>
            <a:ext cx="2924033" cy="659642"/>
          </a:xfrm>
        </p:spPr>
        <p:txBody>
          <a:bodyPr>
            <a:normAutofit fontScale="90000"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451" y="588458"/>
            <a:ext cx="777923" cy="674630"/>
          </a:xfrm>
        </p:spPr>
      </p:pic>
      <p:sp>
        <p:nvSpPr>
          <p:cNvPr id="3" name="TextBox 2"/>
          <p:cNvSpPr txBox="1"/>
          <p:nvPr/>
        </p:nvSpPr>
        <p:spPr>
          <a:xfrm>
            <a:off x="620327" y="3551264"/>
            <a:ext cx="1091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 । আবদুল হাকিম এর বিখ্যাত কাব্যগ্রন্থ কোনটি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2388" y="1762110"/>
            <a:ext cx="1091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 । আবদুল হাকিম কত সালে মৃত্যুবরণ করেন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0328" y="3174275"/>
            <a:ext cx="1091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উত্তর – অনুপম ব্যক্তিত্বের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2385" y="4451473"/>
            <a:ext cx="1091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 । আবদুল হাকিম এর ৪টি কাব্যগ্রন্থের নাম বল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2386" y="2671193"/>
            <a:ext cx="1091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আবদুল হাকিম এর কবিতায় কীসের পরিচয় মেলে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0328" y="2261132"/>
            <a:ext cx="1091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উত্তর – ১৬৯০ সালে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0327" y="4045472"/>
            <a:ext cx="1091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উত্তর – নূরনামা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385" y="4954555"/>
            <a:ext cx="109182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	উত্তর – শহরনামা, শিহাবুদ্দীননামা, নসিহৎনামা, নূরনামা ।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1312" y="389648"/>
            <a:ext cx="1094001" cy="7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0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53DD3-C27C-457D-ADDD-066D01CB95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1452" y="490045"/>
            <a:ext cx="2929324" cy="587646"/>
          </a:xfrm>
        </p:spPr>
        <p:txBody>
          <a:bodyPr>
            <a:no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31F44B22-324B-4DE8-B32C-85312184904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5236532"/>
              </p:ext>
            </p:extLst>
          </p:nvPr>
        </p:nvGraphicFramePr>
        <p:xfrm>
          <a:off x="1059782" y="1077691"/>
          <a:ext cx="9872664" cy="534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6332">
                  <a:extLst>
                    <a:ext uri="{9D8B030D-6E8A-4147-A177-3AD203B41FA5}">
                      <a16:colId xmlns:a16="http://schemas.microsoft.com/office/drawing/2014/main" val="743422230"/>
                    </a:ext>
                  </a:extLst>
                </a:gridCol>
                <a:gridCol w="4936332">
                  <a:extLst>
                    <a:ext uri="{9D8B030D-6E8A-4147-A177-3AD203B41FA5}">
                      <a16:colId xmlns:a16="http://schemas.microsoft.com/office/drawing/2014/main" val="777156215"/>
                    </a:ext>
                  </a:extLst>
                </a:gridCol>
              </a:tblGrid>
              <a:tr h="472727">
                <a:tc>
                  <a:txBody>
                    <a:bodyPr/>
                    <a:lstStyle/>
                    <a:p>
                      <a:pPr algn="ctr"/>
                      <a:r>
                        <a:rPr lang="bn-IN" sz="4800" dirty="0" smtClean="0">
                          <a:latin typeface="NikoshBAN" panose="02000000000000000000" pitchFamily="2" charset="0"/>
                          <a:ea typeface="Tahoma" panose="020B0604030504040204" pitchFamily="34" charset="0"/>
                          <a:cs typeface="NikoshBAN" panose="02000000000000000000" pitchFamily="2" charset="0"/>
                        </a:rPr>
                        <a:t>বঙ্গবাণী</a:t>
                      </a:r>
                      <a:endParaRPr lang="en-US" sz="4800" dirty="0">
                        <a:latin typeface="NikoshBAN" panose="02000000000000000000" pitchFamily="2" charset="0"/>
                        <a:ea typeface="Tahoma" panose="020B0604030504040204" pitchFamily="34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800" dirty="0" smtClean="0">
                          <a:latin typeface="NikoshBAN" panose="02000000000000000000" pitchFamily="2" charset="0"/>
                          <a:ea typeface="Tahoma" panose="020B0604030504040204" pitchFamily="34" charset="0"/>
                          <a:cs typeface="NikoshBAN" panose="02000000000000000000" pitchFamily="2" charset="0"/>
                        </a:rPr>
                        <a:t>আবদুল হাকিম</a:t>
                      </a:r>
                      <a:endParaRPr lang="en-US" sz="2800" dirty="0">
                        <a:latin typeface="NikoshBAN" panose="02000000000000000000" pitchFamily="2" charset="0"/>
                        <a:ea typeface="Tahoma" panose="020B0604030504040204" pitchFamily="34" charset="0"/>
                        <a:cs typeface="NikoshBAN" panose="02000000000000000000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6822786"/>
                  </a:ext>
                </a:extLst>
              </a:tr>
              <a:tr h="3963142">
                <a:tc>
                  <a:txBody>
                    <a:bodyPr/>
                    <a:lstStyle/>
                    <a:p>
                      <a:pPr algn="ctr"/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কিতাব প</a:t>
                      </a:r>
                      <a:r>
                        <a:rPr lang="bn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ড়ি</a:t>
                      </a:r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তে যার নাহিক অভ্যাস।</a:t>
                      </a:r>
                    </a:p>
                    <a:p>
                      <a:pPr algn="ctr"/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সে সবে কহিল মোতে মনে হাবিলাষ।।</a:t>
                      </a:r>
                    </a:p>
                    <a:p>
                      <a:pPr algn="ctr"/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তে কাজে নিবেদি বাংলা করি</a:t>
                      </a:r>
                      <a:r>
                        <a:rPr lang="bn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য়া</a:t>
                      </a:r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রচন।</a:t>
                      </a:r>
                    </a:p>
                    <a:p>
                      <a:pPr algn="ctr"/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নিজ পরিশ্রম তোষি আমি সর্বজন।।</a:t>
                      </a:r>
                    </a:p>
                    <a:p>
                      <a:pPr algn="ctr"/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আরবি ফারসি শাস্ত্রে নাই কোন রাগ।</a:t>
                      </a:r>
                    </a:p>
                    <a:p>
                      <a:pPr algn="ctr"/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দেশী ভাষে বুঝিতে ললাটে পুরে ভাগ।।</a:t>
                      </a:r>
                    </a:p>
                    <a:p>
                      <a:pPr algn="ctr"/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আরবি ফারসি হিন্দে নাই দুই মত।</a:t>
                      </a:r>
                    </a:p>
                    <a:p>
                      <a:pPr algn="ctr"/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যদি বা লিখ</a:t>
                      </a:r>
                      <a:r>
                        <a:rPr lang="bn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য়ে</a:t>
                      </a:r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আল্লা নবীর ছিফত।।</a:t>
                      </a:r>
                    </a:p>
                    <a:p>
                      <a:pPr algn="ctr"/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যেই দেশে যেই বাক্য কহে নরগণ।</a:t>
                      </a:r>
                    </a:p>
                    <a:p>
                      <a:pPr algn="ctr"/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সেই বাক্য বুঝে প্রভু আপে নিরঞ্জন।।</a:t>
                      </a:r>
                    </a:p>
                    <a:p>
                      <a:pPr algn="ctr"/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সর্ববাক্য বুঝে প্রভু কিবা হিন্দু</a:t>
                      </a:r>
                      <a:r>
                        <a:rPr lang="bn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য়া</a:t>
                      </a:r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নী।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1800" dirty="0">
                        <a:latin typeface="NikoshBAN" panose="02000000000000000000" pitchFamily="2" charset="0"/>
                        <a:ea typeface="Tahoma" panose="020B0604030504040204" pitchFamily="34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2400" b="0" i="0" kern="1200" dirty="0" smtClean="0">
                        <a:solidFill>
                          <a:schemeClr val="dk1"/>
                        </a:solidFill>
                        <a:effectLst/>
                        <a:latin typeface="NikoshBAN" panose="02000000000000000000" pitchFamily="2" charset="0"/>
                        <a:ea typeface="+mn-ea"/>
                        <a:cs typeface="NikoshBAN" panose="02000000000000000000" pitchFamily="2" charset="0"/>
                      </a:endParaRPr>
                    </a:p>
                    <a:p>
                      <a:pPr algn="ctr"/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বঙ্গদেশী বাক্য কিবা যত ইতি বাণী।।</a:t>
                      </a:r>
                    </a:p>
                    <a:p>
                      <a:pPr algn="ctr"/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মারফত ভেদে যার নাহিক গমন।</a:t>
                      </a:r>
                    </a:p>
                    <a:p>
                      <a:pPr algn="ctr"/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হিন্দুর অক্ষর হিংসে সে সবের গণ।।</a:t>
                      </a:r>
                    </a:p>
                    <a:p>
                      <a:pPr algn="ctr"/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যে সবে বঙ্গেত জন্মি হিংসে বঙ্গবাণী।</a:t>
                      </a:r>
                    </a:p>
                    <a:p>
                      <a:pPr algn="ctr"/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সে সব কাহার জন্ম নির্ণ</a:t>
                      </a:r>
                      <a:r>
                        <a:rPr lang="bn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 ন জানি।।</a:t>
                      </a:r>
                    </a:p>
                    <a:p>
                      <a:pPr algn="ctr"/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দেশী ভাষা বিদ্যা যার মনে না জু</a:t>
                      </a:r>
                      <a:r>
                        <a:rPr lang="bn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য়ায়</a:t>
                      </a:r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</a:t>
                      </a:r>
                    </a:p>
                    <a:p>
                      <a:pPr algn="ctr"/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নিজ দেশ তে</a:t>
                      </a:r>
                      <a:r>
                        <a:rPr lang="bn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য়া</a:t>
                      </a:r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গী কেন বিদেশ ন যা</a:t>
                      </a:r>
                      <a:r>
                        <a:rPr lang="bn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।।</a:t>
                      </a:r>
                    </a:p>
                    <a:p>
                      <a:pPr algn="ctr"/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মাতা পিতামহ ক্রমে বঙ্গেত বসতি।</a:t>
                      </a:r>
                    </a:p>
                    <a:p>
                      <a:pPr algn="ctr"/>
                      <a:r>
                        <a:rPr lang="as-IN" sz="2400" b="0" i="0" kern="1200" dirty="0" smtClean="0">
                          <a:solidFill>
                            <a:schemeClr val="dk1"/>
                          </a:solidFill>
                          <a:effectLst/>
                          <a:latin typeface="NikoshBAN" panose="02000000000000000000" pitchFamily="2" charset="0"/>
                          <a:ea typeface="+mn-ea"/>
                          <a:cs typeface="NikoshBAN" panose="02000000000000000000" pitchFamily="2" charset="0"/>
                        </a:rPr>
                        <a:t>দেশী ভাষা উপদেশ মনে হিত অতি।।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en-US" sz="2400" dirty="0">
                        <a:latin typeface="NikoshBAN" panose="02000000000000000000" pitchFamily="2" charset="0"/>
                        <a:ea typeface="Tahoma" panose="020B0604030504040204" pitchFamily="34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4739329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1570" y1="17788" x2="11570" y2="17788"/>
                        <a14:foregroundMark x1="42562" y1="54327" x2="42562" y2="54327"/>
                        <a14:foregroundMark x1="7025" y1="58173" x2="7025" y2="58173"/>
                        <a14:foregroundMark x1="25207" y1="78365" x2="25207" y2="78365"/>
                        <a14:foregroundMark x1="34298" y1="36058" x2="34298" y2="36058"/>
                        <a14:foregroundMark x1="14876" y1="34135" x2="14876" y2="34135"/>
                        <a14:foregroundMark x1="27686" y1="14423" x2="27686" y2="144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531" y="245348"/>
            <a:ext cx="968399" cy="8323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494" y="280114"/>
            <a:ext cx="1094001" cy="76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1586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asis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5885775_Student does teacher does_v2.potx" id="{618315E5-C348-40CF-AD40-05C2F7C13378}" vid="{0C991BBE-F1C3-4926-9687-DBEAAE8C923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B27744-7857-4992-B755-05855FC591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D6CA70E-ED75-4FF0-A862-8EF12B737755}">
  <ds:schemaRefs>
    <ds:schemaRef ds:uri="http://purl.org/dc/dcmitype/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71af3243-3dd4-4a8d-8c0d-dd76da1f02a5"/>
    <ds:schemaRef ds:uri="http://schemas.openxmlformats.org/package/2006/metadata/core-properties"/>
    <ds:schemaRef ds:uri="16c05727-aa75-4e4a-9b5f-8a80a1165891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ABF1ABED-93B7-45AC-A513-2CB1FF159AF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does, teacher does</Template>
  <TotalTime>0</TotalTime>
  <Words>834</Words>
  <Application>Microsoft Office PowerPoint</Application>
  <PresentationFormat>Widescreen</PresentationFormat>
  <Paragraphs>137</Paragraphs>
  <Slides>19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Bodoni MT</vt:lpstr>
      <vt:lpstr>Calibri</vt:lpstr>
      <vt:lpstr>Corbel</vt:lpstr>
      <vt:lpstr>NikoshBAN</vt:lpstr>
      <vt:lpstr>Rockwell</vt:lpstr>
      <vt:lpstr>Tahoma</vt:lpstr>
      <vt:lpstr>Vrinda</vt:lpstr>
      <vt:lpstr>Wingdings</vt:lpstr>
      <vt:lpstr>Basis</vt:lpstr>
      <vt:lpstr>স্বাগতম</vt:lpstr>
      <vt:lpstr>শিক্ষক পরিচিতি</vt:lpstr>
      <vt:lpstr>মনোযোগ দিয়ে ভিডিওটি দেখ - </vt:lpstr>
      <vt:lpstr>মনোযোগ দিয়ে ছবিগুলো দেখো - </vt:lpstr>
      <vt:lpstr>পাঠ ঘোষণা</vt:lpstr>
      <vt:lpstr>শিখনফল</vt:lpstr>
      <vt:lpstr>কবি পরিচিতি   ππ</vt:lpstr>
      <vt:lpstr>একক কাজ </vt:lpstr>
      <vt:lpstr>আদর্শ পাঠ </vt:lpstr>
      <vt:lpstr>হাবিলাষ</vt:lpstr>
      <vt:lpstr>জোড়ায় কাজ</vt:lpstr>
      <vt:lpstr>পাঠ বিশ্লেষণ</vt:lpstr>
      <vt:lpstr>পাঠ বিশ্লেষণ</vt:lpstr>
      <vt:lpstr>পাঠ বিশ্লেষণ</vt:lpstr>
      <vt:lpstr>পাঠ বিশ্লেষণ</vt:lpstr>
      <vt:lpstr>দলীয় কাজ </vt:lpstr>
      <vt:lpstr>মূল্যায়ন</vt:lpstr>
      <vt:lpstr>বাড়ীর কাজ </vt:lpstr>
      <vt:lpstr>সবাইকে ধন্যবাদ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2021-01-03T02:48:36Z</dcterms:created>
  <dcterms:modified xsi:type="dcterms:W3CDTF">2021-01-10T03:27:26Z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