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sldIdLst>
    <p:sldId id="337" r:id="rId2"/>
    <p:sldId id="338" r:id="rId3"/>
    <p:sldId id="312" r:id="rId4"/>
    <p:sldId id="277" r:id="rId5"/>
    <p:sldId id="317" r:id="rId6"/>
    <p:sldId id="336" r:id="rId7"/>
    <p:sldId id="321" r:id="rId8"/>
    <p:sldId id="320" r:id="rId9"/>
    <p:sldId id="334" r:id="rId10"/>
    <p:sldId id="332" r:id="rId11"/>
    <p:sldId id="3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25F9E68-108C-4ACE-9DF6-1454D88A5AF1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E5F689-C470-4228-AEB4-BB8C0D228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67000"/>
            <a:ext cx="12192000" cy="12286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36800" y="2895601"/>
            <a:ext cx="812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/>
                <a:cs typeface="Times New Roman" pitchFamily="18" charset="0"/>
              </a:rPr>
              <a:t>আজকের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/>
                <a:cs typeface="Times New Roman" pitchFamily="18" charset="0"/>
              </a:rPr>
              <a:t>ক্লাসে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স্বাগত</a:t>
            </a:r>
            <a:endParaRPr lang="en-US" sz="4400" b="1" dirty="0">
              <a:solidFill>
                <a:schemeClr val="bg1"/>
              </a:solidFill>
              <a:latin typeface="Nikosh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7307" y="3263814"/>
                <a:ext cx="10862699" cy="1323439"/>
              </a:xfrm>
              <a:prstGeom prst="rect">
                <a:avLst/>
              </a:prstGeom>
              <a:solidFill>
                <a:srgbClr val="FFFF7D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IN" sz="4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২</a:t>
                </a:r>
                <a:r>
                  <a:rPr lang="bn-BD" sz="4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 চিত্রে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40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i</a:t>
                </a:r>
                <a:r>
                  <a:rPr lang="en-US" sz="40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) PQ=12     </a:t>
                </a:r>
                <a:r>
                  <a:rPr lang="en-US" sz="4000" b="1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ii) OR=8    </a:t>
                </a:r>
                <a:r>
                  <a:rPr lang="en-US" sz="40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iii) </a:t>
                </a:r>
                <a:r>
                  <a:rPr lang="bn-BD" sz="40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বৃত্তটির ব্যাস</a:t>
                </a:r>
                <a:r>
                  <a:rPr lang="en-US" sz="40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16</a:t>
                </a:r>
                <a:endParaRPr lang="bn-BD" sz="4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40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  <a:r>
                  <a:rPr lang="bn-BD" sz="40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নিচের কোনটি সঠিক?</a:t>
                </a:r>
                <a:endParaRPr lang="en-US" sz="4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7" y="3263814"/>
                <a:ext cx="10862699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76359" y="5493758"/>
            <a:ext cx="5290866" cy="646331"/>
          </a:xfrm>
          <a:prstGeom prst="rect">
            <a:avLst/>
          </a:prstGeom>
          <a:solidFill>
            <a:srgbClr val="68D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ii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600" smtClean="0">
                <a:latin typeface="Nikosh" panose="02000000000000000000" pitchFamily="2" charset="0"/>
                <a:cs typeface="Nikosh" panose="02000000000000000000" pitchFamily="2" charset="0"/>
              </a:rPr>
              <a:t>iii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307" y="5554638"/>
            <a:ext cx="478125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.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ii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307" y="4859772"/>
            <a:ext cx="4781256" cy="646331"/>
          </a:xfrm>
          <a:prstGeom prst="rect">
            <a:avLst/>
          </a:prstGeom>
          <a:solidFill>
            <a:srgbClr val="68D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ক.</a:t>
            </a:r>
            <a:r>
              <a:rPr lang="bn-BD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iii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6359" y="4711928"/>
            <a:ext cx="529086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খ.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ii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iii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32500" y="5577717"/>
            <a:ext cx="398198" cy="396875"/>
            <a:chOff x="7086600" y="4953652"/>
            <a:chExt cx="1037453" cy="91440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7351368" y="4953652"/>
              <a:ext cx="772685" cy="9144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86600" y="5410851"/>
              <a:ext cx="264768" cy="409651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978569" y="379413"/>
            <a:ext cx="2268787" cy="1667775"/>
            <a:chOff x="4717473" y="948667"/>
            <a:chExt cx="3023434" cy="2993660"/>
          </a:xfrm>
        </p:grpSpPr>
        <p:sp>
          <p:nvSpPr>
            <p:cNvPr id="11" name="Oval 10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4510" y="1124784"/>
              <a:ext cx="2104580" cy="281754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IN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</a:p>
            <a:p>
              <a:pPr algn="ctr">
                <a:defRPr/>
              </a:pP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 সঠিক</a:t>
              </a:r>
            </a:p>
            <a:p>
              <a:pPr algn="ctr">
                <a:defRPr/>
              </a:pP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985209" y="387681"/>
            <a:ext cx="2268787" cy="1593850"/>
            <a:chOff x="8256420" y="942334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8256420" y="942334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2721" y="1385387"/>
              <a:ext cx="2390831" cy="21545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আবার চেষ্টা</a:t>
              </a:r>
            </a:p>
            <a:p>
              <a:pPr algn="ctr">
                <a:defRPr/>
              </a:pPr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করি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5008" y="452883"/>
            <a:ext cx="33030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</a:t>
            </a:r>
            <a:r>
              <a:rPr lang="bn-BD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ল্যায়ন</a:t>
            </a:r>
            <a:r>
              <a:rPr lang="bn-IN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-</a:t>
            </a:r>
            <a:r>
              <a:rPr lang="bn-BD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5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4978577" y="379232"/>
            <a:ext cx="2268787" cy="1642463"/>
            <a:chOff x="4716462" y="906788"/>
            <a:chExt cx="3023433" cy="2948224"/>
          </a:xfrm>
        </p:grpSpPr>
        <p:sp>
          <p:nvSpPr>
            <p:cNvPr id="26" name="Oval 25"/>
            <p:cNvSpPr/>
            <p:nvPr/>
          </p:nvSpPr>
          <p:spPr>
            <a:xfrm>
              <a:off x="4716462" y="906788"/>
              <a:ext cx="3023433" cy="2860964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56635" y="1037469"/>
              <a:ext cx="2104579" cy="281754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IN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</a:p>
            <a:p>
              <a:pPr algn="ctr">
                <a:defRPr/>
              </a:pP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 সঠিক</a:t>
              </a:r>
            </a:p>
            <a:p>
              <a:pPr algn="ctr">
                <a:defRPr/>
              </a:pP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8" name="Group 48"/>
          <p:cNvGrpSpPr>
            <a:grpSpLocks/>
          </p:cNvGrpSpPr>
          <p:nvPr/>
        </p:nvGrpSpPr>
        <p:grpSpPr bwMode="auto">
          <a:xfrm>
            <a:off x="4985209" y="386234"/>
            <a:ext cx="2268787" cy="1593850"/>
            <a:chOff x="3413687" y="1084671"/>
            <a:chExt cx="3023433" cy="2860964"/>
          </a:xfrm>
        </p:grpSpPr>
        <p:sp>
          <p:nvSpPr>
            <p:cNvPr id="29" name="Oval 28"/>
            <p:cNvSpPr/>
            <p:nvPr/>
          </p:nvSpPr>
          <p:spPr>
            <a:xfrm>
              <a:off x="3413687" y="1084671"/>
              <a:ext cx="3023433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9987" y="1565976"/>
              <a:ext cx="2390830" cy="21545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আবার চেষ্টা</a:t>
              </a:r>
            </a:p>
            <a:p>
              <a:pPr algn="ctr">
                <a:defRPr/>
              </a:pPr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97041" y="940018"/>
            <a:ext cx="3011590" cy="2098260"/>
            <a:chOff x="8005312" y="1321239"/>
            <a:chExt cx="3011590" cy="2098260"/>
          </a:xfrm>
        </p:grpSpPr>
        <p:grpSp>
          <p:nvGrpSpPr>
            <p:cNvPr id="37" name="Group 36"/>
            <p:cNvGrpSpPr/>
            <p:nvPr/>
          </p:nvGrpSpPr>
          <p:grpSpPr>
            <a:xfrm>
              <a:off x="8100939" y="1321239"/>
              <a:ext cx="2281926" cy="2026066"/>
              <a:chOff x="7968203" y="1854699"/>
              <a:chExt cx="1907177" cy="1636538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968203" y="1854699"/>
                <a:ext cx="1907177" cy="1636538"/>
              </a:xfrm>
              <a:prstGeom prst="ellipse">
                <a:avLst/>
              </a:prstGeom>
              <a:noFill/>
              <a:ln w="3175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>
                <a:stCxn id="44" idx="3"/>
                <a:endCxn id="44" idx="5"/>
              </p:cNvCxnSpPr>
              <p:nvPr/>
            </p:nvCxnSpPr>
            <p:spPr>
              <a:xfrm>
                <a:off x="8247503" y="3251572"/>
                <a:ext cx="134857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8921791" y="2666433"/>
                <a:ext cx="0" cy="59424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3"/>
              </p:cNvCxnSpPr>
              <p:nvPr/>
            </p:nvCxnSpPr>
            <p:spPr>
              <a:xfrm flipV="1">
                <a:off x="8247503" y="2666814"/>
                <a:ext cx="689036" cy="58475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/>
            <p:cNvSpPr/>
            <p:nvPr/>
          </p:nvSpPr>
          <p:spPr>
            <a:xfrm>
              <a:off x="8005312" y="2908680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P</a:t>
              </a:r>
              <a:endParaRPr lang="en-US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203784" y="2931513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Q</a:t>
              </a:r>
              <a:endParaRPr lang="en-US" b="1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084768" y="3050167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R</a:t>
              </a:r>
              <a:endParaRPr lang="en-US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23039" y="2354447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10</a:t>
              </a:r>
              <a:endParaRPr lang="en-US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791242" y="3003184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6</a:t>
              </a:r>
              <a:endParaRPr lang="en-US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101716" y="1980084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endParaRPr lang="en-US" b="1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386081" y="6439990"/>
            <a:ext cx="5283199" cy="3356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altLang="en-US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- </a:t>
            </a:r>
            <a:r>
              <a:rPr lang="bn-BD" altLang="en-US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গণিত, নবম-দশম শ্রেণি</a:t>
            </a:r>
            <a:endParaRPr lang="en-US" altLang="en-US" sz="8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74492" y="6415922"/>
            <a:ext cx="3271333" cy="3837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 - ৮, উপপাদ্য ১</a:t>
            </a:r>
            <a:r>
              <a:rPr lang="bn-IN" altLang="en-US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endParaRPr lang="en-US" altLang="en-US" sz="8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400"/>
                            </p:stCondLst>
                            <p:childTnLst>
                              <p:par>
                                <p:cTn id="37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581393" y="720904"/>
                <a:ext cx="4632417" cy="6662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prstTxWarp prst="textPlain">
                  <a:avLst/>
                </a:prstTxWarp>
                <a:spAutoFit/>
                <a:scene3d>
                  <a:camera prst="obliqueTopRight"/>
                  <a:lightRig rig="threePt" dir="t"/>
                </a:scene3d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alt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বাড়ির</m:t>
                      </m:r>
                      <m:r>
                        <a:rPr lang="bn-BD" alt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bn-BD" alt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কাজ</m:t>
                      </m:r>
                    </m:oMath>
                  </m:oMathPara>
                </a14:m>
                <a:endParaRPr kumimoji="0" lang="en-US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393" y="720904"/>
                <a:ext cx="4632417" cy="6662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56" y="381497"/>
            <a:ext cx="266382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06400" y="1824682"/>
                <a:ext cx="8714156" cy="107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O </a:t>
                </a:r>
                <a:r>
                  <a:rPr lang="bn-BD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কেন্দ্রবিশিষ্ট</a:t>
                </a:r>
                <a:r>
                  <a:rPr lang="bn-IN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 </a:t>
                </a:r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AB </a:t>
                </a:r>
                <a:r>
                  <a:rPr lang="bn-IN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ও </a:t>
                </a:r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CD </a:t>
                </a:r>
                <a:r>
                  <a:rPr lang="bn-IN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দুটি সমান </a:t>
                </a:r>
                <a:r>
                  <a:rPr lang="bn-BD" sz="20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জ্যা</a:t>
                </a:r>
                <a:r>
                  <a:rPr lang="en-US" sz="20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0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O</m:t>
                    </m:r>
                    <m:r>
                      <m:rPr>
                        <m:sty m:val="p"/>
                      </m:rPr>
                      <a:rPr lang="en-US" sz="200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X</m:t>
                    </m:r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AB</m:t>
                    </m:r>
                  </m:oMath>
                </a14:m>
                <a:r>
                  <a:rPr lang="en-US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0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O</m:t>
                    </m:r>
                    <m:r>
                      <m:rPr>
                        <m:sty m:val="p"/>
                      </m:rPr>
                      <a:rPr lang="en-US" sz="200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Y</m:t>
                    </m:r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CD</m:t>
                    </m:r>
                    <m:r>
                      <a:rPr lang="bn-I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।</m:t>
                    </m:r>
                    <m:r>
                      <a:rPr lang="bn-I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XY</m:t>
                    </m:r>
                    <m:r>
                      <a:rPr lang="bn-I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একই</m:t>
                    </m:r>
                    <m:r>
                      <a:rPr lang="bn-I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পার্শ্বে</m:t>
                    </m:r>
                    <m:r>
                      <a:rPr lang="bn-I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A</m:t>
                    </m:r>
                    <m:r>
                      <a:rPr lang="bn-I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I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ও</m:t>
                    </m:r>
                    <m:r>
                      <a:rPr lang="bn-I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C</m:t>
                    </m:r>
                  </m:oMath>
                </a14:m>
                <a:r>
                  <a:rPr lang="bn-IN" sz="20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অবস্থিত।</a:t>
                </a:r>
                <a:endParaRPr lang="en-US" sz="20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824682"/>
                <a:ext cx="8714156" cy="1079206"/>
              </a:xfrm>
              <a:prstGeom prst="rect">
                <a:avLst/>
              </a:prstGeom>
              <a:blipFill rotWithShape="1">
                <a:blip r:embed="rId4"/>
                <a:stretch>
                  <a:fillRect l="-910" t="-3955" r="-1679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6400" y="3403600"/>
                <a:ext cx="11277600" cy="2384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ক) </a:t>
                </a:r>
                <a:r>
                  <a:rPr lang="en-US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AB </a:t>
                </a:r>
                <a:r>
                  <a:rPr lang="en-US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bn-IN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24 </a:t>
                </a:r>
                <a:r>
                  <a:rPr lang="bn-IN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 এবং</a:t>
                </a:r>
                <a:r>
                  <a:rPr lang="en-US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OX</a:t>
                </a:r>
                <a:r>
                  <a:rPr lang="bn-IN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bn-IN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5</a:t>
                </a:r>
                <a:r>
                  <a:rPr lang="bn-IN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 </a:t>
                </a:r>
                <a:r>
                  <a:rPr lang="bn-IN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হলে </a:t>
                </a:r>
                <a:r>
                  <a:rPr lang="en-US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OA </a:t>
                </a:r>
                <a:r>
                  <a:rPr lang="bn-IN" sz="24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এর দৈর্ঘ্য নির্ণয় কর।</a:t>
                </a:r>
                <a:endParaRPr lang="bn-BD" sz="24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endParaRPr lang="en-US" sz="24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bn-BD" sz="24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খ</a:t>
                </a:r>
                <a:r>
                  <a:rPr lang="bn-BD" sz="24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bn-IN" sz="24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প্রমান কর যে, </a:t>
                </a:r>
                <a:r>
                  <a:rPr lang="en-US" sz="24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OX</a:t>
                </a:r>
                <a:r>
                  <a:rPr lang="bn-IN" sz="24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bn-IN" sz="24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OY</a:t>
                </a:r>
                <a:r>
                  <a:rPr lang="bn-IN" sz="24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bn-BD" sz="24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endParaRPr lang="en-US" sz="2400" b="1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bn-BD" sz="2400" b="1" dirty="0" smtClean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</a:t>
                </a:r>
                <a:r>
                  <a:rPr lang="bn-BD" sz="24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24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2400" b="1" i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∥</m:t>
                    </m:r>
                  </m:oMath>
                </a14:m>
                <a:r>
                  <a:rPr lang="en-US" sz="24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CD </a:t>
                </a:r>
                <a:r>
                  <a:rPr lang="bn-BD" sz="24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𝑿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𝑨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𝑶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4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4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হলে </a:t>
                </a:r>
                <a:r>
                  <a:rPr lang="bn-IN" sz="2400" b="1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প্রমান কর যে, </a:t>
                </a:r>
                <a14:m>
                  <m:oMath xmlns:m="http://schemas.openxmlformats.org/officeDocument/2006/math">
                    <m:r>
                      <a:rPr lang="bn-IN" sz="2400" b="1" i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</m:t>
                    </m:r>
                    <m:r>
                      <a:rPr lang="en-US" sz="2400" b="1" i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𝑨𝑶𝑪</m:t>
                    </m:r>
                    <m:r>
                      <a:rPr lang="en-US" sz="2400" b="1" i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IN" sz="2400" b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একটি</m:t>
                    </m:r>
                    <m:r>
                      <a:rPr lang="bn-IN" sz="2400" b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IN" sz="2400" b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সমবাহু</m:t>
                    </m:r>
                    <m:r>
                      <a:rPr lang="bn-IN" sz="2400" b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IN" sz="2400" b="1">
                        <a:ln w="0"/>
                        <a:solidFill>
                          <a:srgbClr val="00B0F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ত্রিভুজ।</m:t>
                    </m:r>
                  </m:oMath>
                </a14:m>
                <a:endParaRPr lang="en-US" sz="2400" b="1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3403600"/>
                <a:ext cx="11277600" cy="2384564"/>
              </a:xfrm>
              <a:prstGeom prst="rect">
                <a:avLst/>
              </a:prstGeom>
              <a:blipFill rotWithShape="1">
                <a:blip r:embed="rId5"/>
                <a:stretch>
                  <a:fillRect l="-973" t="-2296" b="-4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0" y="228601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74747" y="1163254"/>
            <a:ext cx="9497389" cy="5087542"/>
            <a:chOff x="1429088" y="1530319"/>
            <a:chExt cx="9094067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40000" y="1569489"/>
              <a:ext cx="2229024" cy="43545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89970" y="1768292"/>
              <a:ext cx="1882130" cy="43545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29088" y="4188626"/>
              <a:ext cx="4794654" cy="1451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bn-IN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ট্রেড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ইন্সট্রাক্টর</a:t>
              </a:r>
              <a:endParaRPr lang="bn-IN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চ্চ বিদ্যালয় </a:t>
              </a: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হোমনা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nazrulislam98.ni98@gmail.com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63525" y="4933904"/>
              <a:ext cx="3473756" cy="78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23743" y="1530319"/>
              <a:ext cx="0" cy="4798735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12" y="1975206"/>
            <a:ext cx="1833832" cy="1706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29" y="1877215"/>
            <a:ext cx="2102473" cy="27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85" y="3156995"/>
            <a:ext cx="24003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3" y="2529295"/>
            <a:ext cx="4572000" cy="3267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8655" y="149869"/>
            <a:ext cx="9079813" cy="8982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গুলো লক্ষ কর .....</a:t>
            </a:r>
            <a:endParaRPr lang="bn-BD" sz="1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3978" y="3379425"/>
            <a:ext cx="3030583" cy="14329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endParaRPr lang="bn-BD" sz="1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24200" y="328572"/>
            <a:ext cx="6476683" cy="5985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sz="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 (বৃত্ত)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18884" y="1897661"/>
            <a:ext cx="7429499" cy="4074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অর্জন করতে পারবে - </a:t>
            </a:r>
            <a:endParaRPr lang="bn-BD" sz="1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500" y="3035299"/>
            <a:ext cx="1028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 ব্যাস, ব্যাসার্ধ, জ্যা ব্যাখ্যা করতে পারবে</a:t>
            </a:r>
          </a:p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বৃত্ত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সংক্রান্ত উপপাদ্য প্রমান করতে পারবে</a:t>
            </a:r>
          </a:p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বৃত্ত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সংক্রান্ত বিভিন্ন সমস্যা সমাধানে উপপাদ্যগুলো প্রয়োগ করতে পারবে।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833" y="1962058"/>
            <a:ext cx="10386097" cy="4590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বৃত্তঃ নির্দিষ্ট বিন্দু থেকে সমদূরত্ব বজায় রেখে কোন বিন্দু যে আবদ্ধ পথ চিত্রিত করে তাই বৃত্ত।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833" y="2560713"/>
            <a:ext cx="10386097" cy="42727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ব্যাসার্ধঃ কেন্দ্র হতে বৃত্তস্থ কোনো বিন্দুর দূরত্বকে ব্যাসার্ধ বলে।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821832" y="3696763"/>
            <a:ext cx="10386098" cy="32348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ব্যাসঃ  বৃত্তের কেন্দ্রগামী যে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জ্যাকে ব্যাস বলে।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821832" y="3088324"/>
            <a:ext cx="10386098" cy="3806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জ্যাঃ বৃত্তের দুইটি ভিন্ন বিন্দুর সংযোজক রেখাংশ বৃত্তটির একটি জ্যা।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1735" y="480011"/>
            <a:ext cx="3279904" cy="3914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sz="1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পাঠে আমাদের  জ্ঞাতব্যঃ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85842" y="4548366"/>
            <a:ext cx="825067" cy="2711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বৃত্ত</a:t>
            </a:r>
          </a:p>
        </p:txBody>
      </p:sp>
      <p:sp>
        <p:nvSpPr>
          <p:cNvPr id="25" name="Oval 24"/>
          <p:cNvSpPr/>
          <p:nvPr/>
        </p:nvSpPr>
        <p:spPr>
          <a:xfrm>
            <a:off x="7675913" y="4319492"/>
            <a:ext cx="1679631" cy="1562850"/>
          </a:xfrm>
          <a:prstGeom prst="ellipse">
            <a:avLst/>
          </a:prstGeom>
          <a:noFill/>
          <a:ln w="508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461479" y="4847358"/>
            <a:ext cx="73742" cy="47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720937" y="5221536"/>
            <a:ext cx="15481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472278" y="4867321"/>
            <a:ext cx="865888" cy="17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98467" y="5158619"/>
            <a:ext cx="53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2400" b="1" dirty="0"/>
          </a:p>
        </p:txBody>
      </p:sp>
      <p:cxnSp>
        <p:nvCxnSpPr>
          <p:cNvPr id="38" name="Straight Connector 37"/>
          <p:cNvCxnSpPr>
            <a:stCxn id="25" idx="3"/>
            <a:endCxn id="25" idx="7"/>
          </p:cNvCxnSpPr>
          <p:nvPr/>
        </p:nvCxnSpPr>
        <p:spPr>
          <a:xfrm flipV="1">
            <a:off x="7921889" y="4548366"/>
            <a:ext cx="1187679" cy="11051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904511" y="4427179"/>
            <a:ext cx="825067" cy="2711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617368" y="5187274"/>
            <a:ext cx="756215" cy="2617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</a:p>
        </p:txBody>
      </p:sp>
    </p:spTree>
    <p:extLst>
      <p:ext uri="{BB962C8B-B14F-4D97-AF65-F5344CB8AC3E}">
        <p14:creationId xmlns:p14="http://schemas.microsoft.com/office/powerpoint/2010/main" val="17543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25" grpId="0" animBg="1"/>
      <p:bldP spid="22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9432" y="431085"/>
            <a:ext cx="3514641" cy="6251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sz="1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পাঠে আমাদের  জ্ঞাতব্যঃ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800" y="1879600"/>
            <a:ext cx="11061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জ্যা ও ব্যাস সম্পর্কিত উপপাদ্য ও অনুসিদ্ধান্ত</a:t>
            </a:r>
          </a:p>
          <a:p>
            <a:endParaRPr lang="en-US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। বৃত্তের কেন্দ্র ও ব্যাস ভিন্ন কোনো জ্যা-এর মধ্যবিন্দুর সংযোজক রেখাংশ ঐ জ্যা-এর ওপর লম্ব।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২। বৃত্তের যেকোনো জ্যা-এর লম্ব-দ্বিখন্ডক কেন্দ্রগামী।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৩। যেকোনো সরলরেখা একটি বৃত্তকে দুইয়ের অধিক বিন্দুতে ছেদ করতে পারে না।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৪। বৃত্তের কেন্দ্র থেকে ব্যাস ভিন্ন কোনো জ্যা-এর ওপর অঙ্কিত লম্ব ঐ জ্যাকে সমদ্বিখন্ডিত করে।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৫। বৃত্তের সমান সমান জ্যা কেন্দ্র থেকে সমদূরবর্তী।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৬। বৃত্তের কেন্দ্র থেকে সমদূরবর্তী সকল জ্যা পরস্পর সমান।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৭। বৃত্তের ব্যাসই বৃহত্তম জ্যা।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/>
          <p:cNvCxnSpPr>
            <a:stCxn id="65" idx="7"/>
            <a:endCxn id="64" idx="0"/>
          </p:cNvCxnSpPr>
          <p:nvPr/>
        </p:nvCxnSpPr>
        <p:spPr>
          <a:xfrm flipH="1">
            <a:off x="10061694" y="3017795"/>
            <a:ext cx="944783" cy="519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10039104" y="3537267"/>
            <a:ext cx="787773" cy="1651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5" idx="1"/>
          </p:cNvCxnSpPr>
          <p:nvPr/>
        </p:nvCxnSpPr>
        <p:spPr>
          <a:xfrm>
            <a:off x="9031572" y="3017795"/>
            <a:ext cx="505849" cy="20854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8622556" y="2642224"/>
            <a:ext cx="2792937" cy="2564562"/>
          </a:xfrm>
          <a:prstGeom prst="ellipse">
            <a:avLst/>
          </a:prstGeom>
          <a:noFill/>
          <a:ln w="508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64" idx="0"/>
          </p:cNvCxnSpPr>
          <p:nvPr/>
        </p:nvCxnSpPr>
        <p:spPr>
          <a:xfrm>
            <a:off x="9072276" y="2621747"/>
            <a:ext cx="989417" cy="915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9869205" y="3536827"/>
            <a:ext cx="616267" cy="678599"/>
            <a:chOff x="9869205" y="3536827"/>
            <a:chExt cx="616267" cy="678599"/>
          </a:xfrm>
        </p:grpSpPr>
        <p:sp>
          <p:nvSpPr>
            <p:cNvPr id="64" name="Oval 63"/>
            <p:cNvSpPr/>
            <p:nvPr/>
          </p:nvSpPr>
          <p:spPr>
            <a:xfrm>
              <a:off x="10000384" y="3536827"/>
              <a:ext cx="122620" cy="77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869205" y="3609370"/>
              <a:ext cx="616267" cy="606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endParaRPr lang="en-US" b="1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8686726" y="2306648"/>
            <a:ext cx="586948" cy="606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9431713" y="4856835"/>
            <a:ext cx="576286" cy="606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10986454" y="2339196"/>
            <a:ext cx="616267" cy="606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b="1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9340494" y="3529067"/>
            <a:ext cx="722785" cy="2687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0470197" y="4828199"/>
            <a:ext cx="578950" cy="555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sz="1600" b="1" dirty="0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0604607" y="2652529"/>
            <a:ext cx="444540" cy="21387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884749" y="3663428"/>
            <a:ext cx="546964" cy="555551"/>
            <a:chOff x="8884749" y="3663428"/>
            <a:chExt cx="546964" cy="555551"/>
          </a:xfrm>
        </p:grpSpPr>
        <p:sp>
          <p:nvSpPr>
            <p:cNvPr id="57" name="Oval 56"/>
            <p:cNvSpPr/>
            <p:nvPr/>
          </p:nvSpPr>
          <p:spPr>
            <a:xfrm>
              <a:off x="9306441" y="3743019"/>
              <a:ext cx="76023" cy="750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884749" y="3663428"/>
              <a:ext cx="546964" cy="555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E</a:t>
              </a:r>
              <a:endParaRPr lang="en-US" sz="16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787531" y="3595453"/>
            <a:ext cx="626657" cy="555551"/>
            <a:chOff x="10787531" y="3595453"/>
            <a:chExt cx="626657" cy="555551"/>
          </a:xfrm>
        </p:grpSpPr>
        <p:sp>
          <p:nvSpPr>
            <p:cNvPr id="61" name="Oval 60"/>
            <p:cNvSpPr/>
            <p:nvPr/>
          </p:nvSpPr>
          <p:spPr>
            <a:xfrm>
              <a:off x="10787531" y="3667996"/>
              <a:ext cx="76023" cy="750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867224" y="3595453"/>
              <a:ext cx="546964" cy="555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F</a:t>
              </a:r>
              <a:endParaRPr lang="en-US" sz="1600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719308" y="475166"/>
            <a:ext cx="10829108" cy="6889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উপপাদ্যঃ ১8- বৃত্তের সকল সমান জ্যা কেন্দ্র থেকে সমদূরবর্তী।</a:t>
            </a:r>
            <a:endParaRPr lang="bn-BD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4997" y="1406493"/>
            <a:ext cx="10829108" cy="4373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just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মনেকরি,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বৃত্তের কেন্দ্র এবং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AB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CD বৃত্তের দুইটি সমান জ্যা। </a:t>
            </a:r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প্রমান করতে হবে যে, 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থেকে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AB</a:t>
            </a:r>
            <a:r>
              <a:rPr lang="bn-BD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এবং</a:t>
            </a:r>
            <a:r>
              <a:rPr lang="bn-BD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CD </a:t>
            </a:r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জ্যাদ্বয় সমদূবর্তী। </a:t>
            </a:r>
            <a:endParaRPr lang="bn-BD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4997" y="1950786"/>
            <a:ext cx="7222763" cy="77681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just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অঙ্কনঃ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থেকে A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CD  জ্যা এর উপর যথাক্রমে OE এবং OF লম্ব 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রেখাংশ আঁকি। O,A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O,C যোগ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করি।</a:t>
            </a:r>
            <a:endParaRPr lang="bn-BD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824997" y="2840576"/>
                <a:ext cx="3801291" cy="4208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prstTxWarp prst="textPlain">
                  <a:avLst/>
                </a:prstTxWarp>
                <a:spAutoFit/>
                <a:scene3d>
                  <a:camera prst="obliqueTopRight"/>
                  <a:lightRig rig="threePt" dir="t"/>
                </a:scene3d>
              </a:bodyPr>
              <a:lstStyle/>
              <a:p>
                <a:pPr algn="just">
                  <a:buNone/>
                </a:pP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প্রমানঃ  (১)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</m:t>
                    </m:r>
                    <m:r>
                      <a:rPr lang="bn-BD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𝐸</m:t>
                    </m:r>
                    <m:r>
                      <a:rPr lang="bn-BD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⊥</m:t>
                    </m:r>
                    <m:r>
                      <a:rPr lang="bn-BD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𝐴𝐵</m:t>
                    </m:r>
                    <m:r>
                      <a:rPr lang="bn-BD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</m:t>
                    </m:r>
                    <m:r>
                      <a:rPr lang="bn-BD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𝐹</m:t>
                    </m:r>
                    <m:r>
                      <a:rPr lang="bn-BD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⊥</m:t>
                    </m:r>
                    <m:r>
                      <a:rPr lang="bn-BD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𝐶𝐷</m:t>
                    </m:r>
                  </m:oMath>
                </a14:m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1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97" y="2840576"/>
                <a:ext cx="3801291" cy="4208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773613" y="3311071"/>
                <a:ext cx="7230995" cy="8638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prstTxWarp prst="textPlain">
                  <a:avLst/>
                </a:prstTxWarp>
                <a:spAutoFit/>
                <a:scene3d>
                  <a:camera prst="obliqueTopRight"/>
                  <a:lightRig rig="threePt" dir="t"/>
                </a:scene3d>
              </a:bodyPr>
              <a:lstStyle/>
              <a:p>
                <a:pPr algn="just">
                  <a:buNone/>
                </a:pP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সুতরাং, AE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BE এবং CF=DF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∵</m:t>
                    </m:r>
                  </m:oMath>
                </a14:m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কেন্দ্র </a:t>
                </a: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থেকে </a:t>
                </a:r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ব্যাসভিন্ন </a:t>
                </a: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যে কোনো </a:t>
                </a:r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জ্যা এর </a:t>
                </a:r>
                <a:endParaRPr lang="en-US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buNone/>
                </a:pP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উপর অঙ্কিক লম্ব জ্যাকে সমদ্বিখন্ডিত করে</a:t>
                </a:r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BD" sz="1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13" y="3311071"/>
                <a:ext cx="7230995" cy="8638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805303" y="4228753"/>
                <a:ext cx="4236959" cy="5806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prstTxWarp prst="textPlain">
                  <a:avLst/>
                </a:prstTxWarp>
                <a:spAutoFit/>
                <a:scene3d>
                  <a:camera prst="obliqueTopRight"/>
                  <a:lightRig rig="threePt" dir="t"/>
                </a:scene3d>
              </a:bodyPr>
              <a:lstStyle/>
              <a:p>
                <a:pPr algn="just">
                  <a:buNone/>
                </a:pPr>
                <a:r>
                  <a:rPr lang="bn-BD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itchFamily="2" charset="0"/>
                  </a:rPr>
                  <a:t>∴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AE=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BD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AB এবং CF=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BD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CD </a:t>
                </a:r>
                <a:endParaRPr lang="bn-BD" sz="1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03" y="4228753"/>
                <a:ext cx="4236959" cy="5806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773613" y="4912419"/>
            <a:ext cx="3315061" cy="4948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just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কিন্তু AB=CD [ধরে নেয়া]</a:t>
            </a:r>
            <a:endParaRPr lang="bn-BD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4997" y="5609190"/>
            <a:ext cx="2213819" cy="3008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just">
              <a:buNone/>
            </a:pPr>
            <a:r>
              <a:rPr lang="bn-BD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itchFamily="2" charset="0"/>
              </a:rPr>
              <a:t>∴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AE=CF</a:t>
            </a:r>
            <a:endParaRPr lang="bn-BD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2" grpId="0"/>
      <p:bldP spid="53" grpId="0"/>
      <p:bldP spid="54" grpId="0"/>
      <p:bldP spid="56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183790" y="587877"/>
                <a:ext cx="4942689" cy="3305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prstTxWarp prst="textPlain">
                  <a:avLst/>
                </a:prstTxWarp>
                <a:spAutoFit/>
                <a:scene3d>
                  <a:camera prst="obliqueTopRight"/>
                  <a:lightRig rig="threePt" dir="t"/>
                </a:scene3d>
              </a:bodyPr>
              <a:lstStyle/>
              <a:p>
                <a:pPr algn="just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(3) </a:t>
                </a: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এখন,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𝑂𝐴𝐸</m:t>
                    </m:r>
                    <m:r>
                      <a:rPr lang="bn-BD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এবং</m:t>
                    </m:r>
                    <m:r>
                      <a:rPr lang="bn-BD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∆</m:t>
                    </m:r>
                    <m:r>
                      <a:rPr lang="bn-BD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𝑂𝐶𝐹</m:t>
                    </m:r>
                  </m:oMath>
                </a14:m>
                <a:r>
                  <a:rPr lang="bn-BD" sz="1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সমকোণি ত্রিভুজদ্বয়ের মধ্যে</a:t>
                </a:r>
                <a:endParaRPr lang="bn-BD" sz="1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790" y="587877"/>
                <a:ext cx="4942689" cy="330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183789" y="1279626"/>
                <a:ext cx="4942689" cy="3305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prstTxWarp prst="textPlain">
                  <a:avLst/>
                </a:prstTxWarp>
                <a:spAutoFit/>
                <a:scene3d>
                  <a:camera prst="obliqueTopRight"/>
                  <a:lightRig rig="threePt" dir="t"/>
                </a:scene3d>
              </a:bodyPr>
              <a:lstStyle/>
              <a:p>
                <a:pPr algn="just">
                  <a:buNone/>
                </a:pP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এখন,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অতিভুজ</m:t>
                    </m:r>
                    <m:r>
                      <a:rPr lang="bn-BD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𝑂𝐴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bn-BD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অতিভুজ</m:t>
                    </m:r>
                    <m:r>
                      <a:rPr lang="bn-BD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𝑂𝐶</m:t>
                    </m:r>
                  </m:oMath>
                </a14:m>
                <a:r>
                  <a:rPr lang="en-US" sz="1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[</a:t>
                </a:r>
                <a:r>
                  <a:rPr lang="bn-BD" sz="1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উভয়ে একই বৃত্তের ব্যাসার্ধ]</a:t>
                </a:r>
                <a:endParaRPr lang="bn-BD" sz="1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789" y="1279626"/>
                <a:ext cx="4942689" cy="33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1183788" y="1940004"/>
                <a:ext cx="4942689" cy="3305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prstTxWarp prst="textPlain">
                  <a:avLst/>
                </a:prstTxWarp>
                <a:spAutoFit/>
                <a:scene3d>
                  <a:camera prst="obliqueTopRight"/>
                  <a:lightRig rig="threePt" dir="t"/>
                </a:scene3d>
              </a:bodyPr>
              <a:lstStyle/>
              <a:p>
                <a:pPr algn="just">
                  <a:buNone/>
                </a:pP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এবং, 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AE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𝐶𝐹</m:t>
                    </m:r>
                  </m:oMath>
                </a14:m>
                <a:r>
                  <a:rPr lang="en-US" sz="1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[</a:t>
                </a:r>
                <a:r>
                  <a:rPr lang="bn-BD" sz="1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ধাপ ২]</a:t>
                </a:r>
                <a:endParaRPr lang="bn-BD" sz="1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788" y="1940004"/>
                <a:ext cx="4942689" cy="33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1183790" y="2625129"/>
                <a:ext cx="3793160" cy="3902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prstTxWarp prst="textPlain">
                  <a:avLst/>
                </a:prstTxWarp>
                <a:spAutoFit/>
                <a:scene3d>
                  <a:camera prst="obliqueTopRight"/>
                  <a:lightRig rig="threePt" dir="t"/>
                </a:scene3d>
              </a:bodyPr>
              <a:lstStyle/>
              <a:p>
                <a:pPr algn="just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𝑂𝐴𝐸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≅</m:t>
                    </m:r>
                    <m:r>
                      <a:rPr lang="bn-BD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bn-BD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𝑂𝐶𝐹</m:t>
                    </m:r>
                  </m:oMath>
                </a14:m>
                <a:r>
                  <a:rPr lang="bn-BD" sz="1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1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790" y="2625129"/>
                <a:ext cx="3793160" cy="3902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1183790" y="3342999"/>
                <a:ext cx="3793160" cy="3902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prstTxWarp prst="textPlain">
                  <a:avLst/>
                </a:prstTxWarp>
                <a:spAutoFit/>
                <a:scene3d>
                  <a:camera prst="obliqueTopRight"/>
                  <a:lightRig rig="threePt" dir="t"/>
                </a:scene3d>
              </a:bodyPr>
              <a:lstStyle/>
              <a:p>
                <a:pPr algn="just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𝑂𝐸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𝑂𝐹</m:t>
                    </m:r>
                  </m:oMath>
                </a14:m>
                <a:r>
                  <a:rPr lang="bn-BD" sz="1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1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790" y="3342999"/>
                <a:ext cx="3793160" cy="3902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053162" y="3985795"/>
            <a:ext cx="8652541" cy="3305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(4)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OE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OF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 যথাক্রমে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জ্যা এবং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CD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জ্যা এর দূরত্ব।</a:t>
            </a:r>
            <a:endParaRPr lang="bn-BD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53162" y="4614989"/>
            <a:ext cx="7596429" cy="5019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just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 AB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CD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জ্যাদ্বয় বৃত্তের কেন্দ্র থেকে সমদুরবর্তী। (প্রমাণিত)</a:t>
            </a:r>
            <a:endParaRPr lang="bn-BD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649591" y="810270"/>
            <a:ext cx="2390502" cy="2488645"/>
            <a:chOff x="9585308" y="3135824"/>
            <a:chExt cx="1775413" cy="1958292"/>
          </a:xfrm>
        </p:grpSpPr>
        <p:cxnSp>
          <p:nvCxnSpPr>
            <p:cNvPr id="46" name="Straight Connector 45"/>
            <p:cNvCxnSpPr/>
            <p:nvPr/>
          </p:nvCxnSpPr>
          <p:spPr>
            <a:xfrm flipH="1" flipV="1">
              <a:off x="10453555" y="3977954"/>
              <a:ext cx="473755" cy="1006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65" idx="1"/>
            </p:cNvCxnSpPr>
            <p:nvPr/>
          </p:nvCxnSpPr>
          <p:spPr>
            <a:xfrm>
              <a:off x="9873301" y="3449820"/>
              <a:ext cx="304210" cy="12709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9627325" y="3220946"/>
              <a:ext cx="1679631" cy="1562850"/>
              <a:chOff x="7759337" y="3181757"/>
              <a:chExt cx="1679631" cy="156285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8562281" y="3938497"/>
                <a:ext cx="73742" cy="47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759337" y="3181757"/>
                <a:ext cx="1679631" cy="1562850"/>
              </a:xfrm>
              <a:prstGeom prst="ellipse">
                <a:avLst/>
              </a:prstGeom>
              <a:noFill/>
              <a:ln w="508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/>
            <p:cNvCxnSpPr>
              <a:endCxn id="64" idx="0"/>
            </p:cNvCxnSpPr>
            <p:nvPr/>
          </p:nvCxnSpPr>
          <p:spPr>
            <a:xfrm>
              <a:off x="9872119" y="3420034"/>
              <a:ext cx="595021" cy="5576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0296553" y="3973836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endParaRPr lang="en-US" b="1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585308" y="313582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</a:t>
              </a:r>
              <a:endParaRPr lang="en-US" b="1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980207" y="4724784"/>
              <a:ext cx="3465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b="1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990107" y="3185219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C</a:t>
              </a:r>
              <a:endParaRPr lang="en-US" b="1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10033421" y="3972957"/>
              <a:ext cx="434672" cy="1637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0667316" y="4717462"/>
              <a:ext cx="3481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D</a:t>
              </a:r>
              <a:endParaRPr lang="en-US" sz="1600" b="1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0012942" y="410334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10793640" y="3438793"/>
              <a:ext cx="267340" cy="1303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5" idx="7"/>
              <a:endCxn id="64" idx="0"/>
            </p:cNvCxnSpPr>
            <p:nvPr/>
          </p:nvCxnSpPr>
          <p:spPr>
            <a:xfrm flipH="1">
              <a:off x="10467140" y="3449820"/>
              <a:ext cx="593840" cy="5278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10903648" y="405762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717616" y="3977017"/>
              <a:ext cx="3289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E</a:t>
              </a:r>
              <a:endParaRPr lang="en-US" sz="1600" b="1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936933" y="3915996"/>
              <a:ext cx="3289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F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5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9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39211" y="3194472"/>
                <a:ext cx="10862699" cy="830997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IN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১</a:t>
                </a:r>
                <a:r>
                  <a:rPr lang="bn-BD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400" b="1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𝑶</m:t>
                    </m:r>
                  </m:oMath>
                </a14:m>
                <a:r>
                  <a:rPr lang="en-US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কেন্দ্র বিশিষ্ট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𝐴𝐵𝐶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𝐴𝐵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ব্যাস ভিন্ন জ্যা।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𝐴𝐵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এর মধ্য বিন্দু।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𝐴𝑂𝑀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40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sup>
                    </m:sSup>
                    <m:r>
                      <a:rPr lang="bn-IN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bn-IN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𝐴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𝑂𝐵</m:t>
                    </m:r>
                  </m:oMath>
                </a14:m>
                <a:r>
                  <a:rPr lang="bn-BD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কত?</a:t>
                </a:r>
                <a:endPara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11" y="3194472"/>
                <a:ext cx="10862699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43199" y="5068943"/>
                <a:ext cx="2645433" cy="646331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ঘ.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11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199" y="5068943"/>
                <a:ext cx="264543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06051" y="4287113"/>
                <a:ext cx="2256389" cy="646331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8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51" y="4287113"/>
                <a:ext cx="225638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06051" y="5109311"/>
                <a:ext cx="2256389" cy="646331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গ.</a:t>
                </a:r>
                <a:r>
                  <a:rPr lang="bn-BD" sz="36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51" y="5109311"/>
                <a:ext cx="225638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043199" y="4287113"/>
                <a:ext cx="2645433" cy="646331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খ.</a:t>
                </a:r>
                <a:r>
                  <a:rPr lang="bn-BD" sz="36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10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bn-BD" sz="36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199" y="4287113"/>
                <a:ext cx="2645433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14404" y="4735007"/>
            <a:ext cx="398198" cy="396875"/>
            <a:chOff x="7086600" y="4953652"/>
            <a:chExt cx="1037453" cy="91440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7351368" y="4953652"/>
              <a:ext cx="772685" cy="9144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86600" y="5410851"/>
              <a:ext cx="264768" cy="409651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978569" y="379413"/>
            <a:ext cx="2268787" cy="1667775"/>
            <a:chOff x="4717473" y="948667"/>
            <a:chExt cx="3023434" cy="2993660"/>
          </a:xfrm>
        </p:grpSpPr>
        <p:sp>
          <p:nvSpPr>
            <p:cNvPr id="11" name="Oval 10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4510" y="1124784"/>
              <a:ext cx="2104580" cy="281754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IN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</a:p>
            <a:p>
              <a:pPr algn="ctr">
                <a:defRPr/>
              </a:pP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 সঠিক</a:t>
              </a:r>
            </a:p>
            <a:p>
              <a:pPr algn="ctr">
                <a:defRPr/>
              </a:pP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985209" y="387681"/>
            <a:ext cx="2268787" cy="1593850"/>
            <a:chOff x="8256420" y="942334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8256420" y="942334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2721" y="1385387"/>
              <a:ext cx="2390831" cy="21545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আবার চেষ্টা</a:t>
              </a:r>
            </a:p>
            <a:p>
              <a:pPr algn="ctr">
                <a:defRPr/>
              </a:pPr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করি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9211" y="477528"/>
            <a:ext cx="33030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</a:t>
            </a:r>
            <a:r>
              <a:rPr lang="bn-BD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ল্যায়ন</a:t>
            </a:r>
            <a:r>
              <a:rPr lang="bn-IN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-</a:t>
            </a:r>
            <a:r>
              <a:rPr lang="bn-BD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5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4978577" y="379232"/>
            <a:ext cx="2268787" cy="1642463"/>
            <a:chOff x="4716462" y="906788"/>
            <a:chExt cx="3023433" cy="2948224"/>
          </a:xfrm>
        </p:grpSpPr>
        <p:sp>
          <p:nvSpPr>
            <p:cNvPr id="26" name="Oval 25"/>
            <p:cNvSpPr/>
            <p:nvPr/>
          </p:nvSpPr>
          <p:spPr>
            <a:xfrm>
              <a:off x="4716462" y="906788"/>
              <a:ext cx="3023433" cy="2860964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56635" y="1037469"/>
              <a:ext cx="2104579" cy="281754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IN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</a:p>
            <a:p>
              <a:pPr algn="ctr">
                <a:defRPr/>
              </a:pP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 সঠিক</a:t>
              </a:r>
            </a:p>
            <a:p>
              <a:pPr algn="ctr">
                <a:defRPr/>
              </a:pP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8" name="Group 48"/>
          <p:cNvGrpSpPr>
            <a:grpSpLocks/>
          </p:cNvGrpSpPr>
          <p:nvPr/>
        </p:nvGrpSpPr>
        <p:grpSpPr bwMode="auto">
          <a:xfrm>
            <a:off x="4985209" y="386234"/>
            <a:ext cx="2268787" cy="1593850"/>
            <a:chOff x="3413687" y="1084671"/>
            <a:chExt cx="3023433" cy="2860964"/>
          </a:xfrm>
        </p:grpSpPr>
        <p:sp>
          <p:nvSpPr>
            <p:cNvPr id="29" name="Oval 28"/>
            <p:cNvSpPr/>
            <p:nvPr/>
          </p:nvSpPr>
          <p:spPr>
            <a:xfrm>
              <a:off x="3413687" y="1084671"/>
              <a:ext cx="3023433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9987" y="1565976"/>
              <a:ext cx="2390830" cy="21545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আবার চেষ্টা</a:t>
              </a:r>
            </a:p>
            <a:p>
              <a:pPr algn="ctr">
                <a:defRPr/>
              </a:pPr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719870" y="257522"/>
            <a:ext cx="3011590" cy="2528909"/>
            <a:chOff x="8005312" y="890590"/>
            <a:chExt cx="3011590" cy="2528909"/>
          </a:xfrm>
        </p:grpSpPr>
        <p:grpSp>
          <p:nvGrpSpPr>
            <p:cNvPr id="75" name="Group 74"/>
            <p:cNvGrpSpPr/>
            <p:nvPr/>
          </p:nvGrpSpPr>
          <p:grpSpPr>
            <a:xfrm>
              <a:off x="8100939" y="1321239"/>
              <a:ext cx="2281926" cy="2026066"/>
              <a:chOff x="7968203" y="1854699"/>
              <a:chExt cx="1907177" cy="1636538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968203" y="1854699"/>
                <a:ext cx="1907177" cy="1636538"/>
              </a:xfrm>
              <a:prstGeom prst="ellipse">
                <a:avLst/>
              </a:prstGeom>
              <a:noFill/>
              <a:ln w="3175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stCxn id="31" idx="3"/>
                <a:endCxn id="31" idx="5"/>
              </p:cNvCxnSpPr>
              <p:nvPr/>
            </p:nvCxnSpPr>
            <p:spPr>
              <a:xfrm>
                <a:off x="8247503" y="3251572"/>
                <a:ext cx="134857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8921791" y="2670514"/>
                <a:ext cx="7437" cy="5901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1" idx="3"/>
              </p:cNvCxnSpPr>
              <p:nvPr/>
            </p:nvCxnSpPr>
            <p:spPr>
              <a:xfrm flipV="1">
                <a:off x="8247503" y="2666814"/>
                <a:ext cx="689036" cy="58475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1" idx="5"/>
              </p:cNvCxnSpPr>
              <p:nvPr/>
            </p:nvCxnSpPr>
            <p:spPr>
              <a:xfrm flipH="1" flipV="1">
                <a:off x="8921791" y="2672968"/>
                <a:ext cx="674290" cy="578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/>
            <p:cNvSpPr/>
            <p:nvPr/>
          </p:nvSpPr>
          <p:spPr>
            <a:xfrm>
              <a:off x="8005312" y="2908680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</a:t>
              </a:r>
              <a:endParaRPr lang="en-US" b="1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065069" y="2027864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endParaRPr lang="en-US" b="1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203784" y="2931513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b="1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084768" y="3050167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M</a:t>
              </a:r>
              <a:endParaRPr lang="en-US" b="1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974074" y="890590"/>
              <a:ext cx="813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734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7218</TotalTime>
  <Words>683</Words>
  <Application>Microsoft Office PowerPoint</Application>
  <PresentationFormat>Custom</PresentationFormat>
  <Paragraphs>123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towhid</dc:creator>
  <cp:lastModifiedBy>Asus</cp:lastModifiedBy>
  <cp:revision>709</cp:revision>
  <dcterms:created xsi:type="dcterms:W3CDTF">2020-03-21T11:05:37Z</dcterms:created>
  <dcterms:modified xsi:type="dcterms:W3CDTF">2021-01-10T13:51:45Z</dcterms:modified>
</cp:coreProperties>
</file>