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9" r:id="rId2"/>
    <p:sldId id="290" r:id="rId3"/>
    <p:sldId id="260" r:id="rId4"/>
    <p:sldId id="267" r:id="rId5"/>
    <p:sldId id="263" r:id="rId6"/>
    <p:sldId id="286" r:id="rId7"/>
    <p:sldId id="285" r:id="rId8"/>
    <p:sldId id="269" r:id="rId9"/>
    <p:sldId id="281" r:id="rId10"/>
    <p:sldId id="282" r:id="rId11"/>
    <p:sldId id="284" r:id="rId12"/>
    <p:sldId id="278" r:id="rId13"/>
    <p:sldId id="275" r:id="rId14"/>
    <p:sldId id="277" r:id="rId15"/>
    <p:sldId id="279" r:id="rId16"/>
    <p:sldId id="276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7" autoAdjust="0"/>
    <p:restoredTop sz="94660"/>
  </p:normalViewPr>
  <p:slideViewPr>
    <p:cSldViewPr>
      <p:cViewPr>
        <p:scale>
          <a:sx n="80" d="100"/>
          <a:sy n="80" d="100"/>
        </p:scale>
        <p:origin x="-10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10-Jan-21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10-Jan-21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10-Jan-21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10-Jan-21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10-Jan-21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667000"/>
            <a:ext cx="9144000" cy="122865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2895602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chemeClr val="bg1"/>
                </a:solidFill>
                <a:latin typeface="NikoshBAN"/>
                <a:cs typeface="Times New Roman" pitchFamily="18" charset="0"/>
              </a:rPr>
              <a:t>আজকের</a:t>
            </a:r>
            <a:r>
              <a:rPr lang="en-US" sz="4400" b="1" dirty="0">
                <a:solidFill>
                  <a:schemeClr val="bg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NikoshBAN"/>
                <a:cs typeface="Times New Roman" pitchFamily="18" charset="0"/>
              </a:rPr>
              <a:t>ক্লাসে</a:t>
            </a:r>
            <a:r>
              <a:rPr lang="en-US" sz="4400" b="1" dirty="0">
                <a:solidFill>
                  <a:schemeClr val="bg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/>
                <a:cs typeface="Times New Roman" pitchFamily="18" charset="0"/>
              </a:rPr>
              <a:t>স্বাগত</a:t>
            </a:r>
            <a:endParaRPr lang="en-US" sz="4400" b="1" dirty="0">
              <a:solidFill>
                <a:schemeClr val="bg1"/>
              </a:solidFill>
              <a:latin typeface="NikoshB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85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2888" y="2514600"/>
            <a:ext cx="3429000" cy="156966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শর্ত</a:t>
            </a:r>
            <a:endParaRPr lang="en-US" sz="9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990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আমরা দেখলাম প্রশ্নগুলোর উত্তরের জন্য শিক্ষার্থীর কাজের ধরন বা নিয়ম জানা দরকার।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322" y="2362200"/>
            <a:ext cx="8305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সেট গঠন পদ্ধতিঃ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পদ্ধতিতে সেটের উপাদান নির্ধারনের জন্য কতগুলো শর্তের প্রয়োজন হয় তাকে সেট গঠন পদ্ধতি বলে।</a:t>
            </a:r>
            <a:endParaRPr lang="en-US" sz="2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10668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একক 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279" y="247826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 {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x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এর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গুননীয়ক}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তালিকা পদ্ধতিতে  প্রকাশ  কর।</a:t>
            </a:r>
            <a:endParaRPr lang="en-US" sz="3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715" y="22860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n-US" sz="4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= {</a:t>
            </a:r>
            <a:r>
              <a:rPr lang="en-US" sz="44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2,3,5,7</a:t>
            </a:r>
            <a:r>
              <a:rPr lang="en-US" sz="4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}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সেট গঠন পদ্ধতিতে প্রকাশঃ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সমাধানঃ </a:t>
            </a:r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{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x,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মৌলিক সংখ্যা এবং </a:t>
            </a:r>
            <a:r>
              <a:rPr lang="en-US" sz="3200" dirty="0">
                <a:solidFill>
                  <a:srgbClr val="00B050"/>
                </a:solidFill>
                <a:latin typeface="Aharoni" pitchFamily="2" charset="-79"/>
                <a:cs typeface="NikoshBAN" pitchFamily="2" charset="0"/>
              </a:rPr>
              <a:t>x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&lt; </a:t>
            </a:r>
            <a:r>
              <a:rPr lang="en-US" sz="40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9</a:t>
            </a:r>
            <a:r>
              <a:rPr lang="en-US" sz="32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}</a:t>
            </a:r>
          </a:p>
          <a:p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133600"/>
            <a:ext cx="7467600" cy="2057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x={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3</a:t>
            </a:r>
            <a:r>
              <a:rPr lang="bn-BD" sz="4800" dirty="0" smtClean="0">
                <a:latin typeface="Aharoni" pitchFamily="2" charset="-79"/>
                <a:cs typeface="Aharoni" pitchFamily="2" charset="-79"/>
              </a:rPr>
              <a:t>,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4</a:t>
            </a:r>
            <a:r>
              <a:rPr lang="bn-BD" sz="4800" dirty="0" smtClean="0">
                <a:latin typeface="Aharoni" pitchFamily="2" charset="-79"/>
                <a:cs typeface="Aharoni" pitchFamily="2" charset="-79"/>
              </a:rPr>
              <a:t>,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5,7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}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কে সেট গঠন পদ্ধতিতে প্রকাশ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929912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96142" y="2751392"/>
            <a:ext cx="7467600" cy="1752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সেট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কাকে বলে ?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সেট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গঠন পদ্ধতি কী ? ব্যাখ্যা কর।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তালিকা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পদ্ধতি কাকে বলে? 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8842" y="1227392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2379" y="736431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বাড়ীর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606772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A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= {</a:t>
            </a:r>
            <a:r>
              <a:rPr lang="en-US" sz="3200" dirty="0" err="1">
                <a:latin typeface="Aharoni" pitchFamily="2" charset="-79"/>
                <a:cs typeface="Aharoni" pitchFamily="2" charset="-79"/>
              </a:rPr>
              <a:t>x:x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,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মৌলিক ও বিজোড় সংখ্যা এবং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&lt;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10}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কে তালিকা পদ্ধতিতে প্রকাশ কর। 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  <a:p>
            <a:endParaRPr 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joshua-hoehne-237129-unsplash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861" r="10861"/>
          <a:stretch>
            <a:fillRect/>
          </a:stretch>
        </p:blipFill>
        <p:spPr>
          <a:xfrm rot="420000">
            <a:off x="1264392" y="1608591"/>
            <a:ext cx="4102944" cy="34936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971800" y="4572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4250" y="228602"/>
            <a:ext cx="2587568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Lef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bn-IN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031061" y="1163254"/>
            <a:ext cx="7123042" cy="5087542"/>
            <a:chOff x="1429088" y="1530319"/>
            <a:chExt cx="9094067" cy="4798735"/>
          </a:xfrm>
        </p:grpSpPr>
        <p:sp>
          <p:nvSpPr>
            <p:cNvPr id="31" name="Rectangle 30"/>
            <p:cNvSpPr/>
            <p:nvPr/>
          </p:nvSpPr>
          <p:spPr>
            <a:xfrm>
              <a:off x="1924335" y="1561573"/>
              <a:ext cx="4053182" cy="468910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469974" y="1561572"/>
              <a:ext cx="4053181" cy="468910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40000" y="1569489"/>
              <a:ext cx="2972032" cy="43545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489970" y="1768292"/>
              <a:ext cx="2509507" cy="43545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rtlCol="0">
              <a:spAutoFit/>
            </a:bodyPr>
            <a:lstStyle/>
            <a:p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29088" y="4188626"/>
              <a:ext cx="4794654" cy="1712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 </a:t>
              </a:r>
              <a:r>
                <a:rPr lang="en-US" sz="2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</a:t>
              </a:r>
              <a:endParaRPr lang="bn-IN" sz="2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ট্রেড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ইন্সট্রাক্টর</a:t>
              </a:r>
              <a:endParaRPr lang="bn-IN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হোমনা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আদর্শ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উ</a:t>
              </a:r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চ্চ বিদ্যালয় </a:t>
              </a:r>
            </a:p>
            <a:p>
              <a:pPr algn="ctr"/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হোমনা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endParaRPr lang="en-US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NikoshBAN" panose="02000000000000000000" pitchFamily="2" charset="0"/>
                </a:rPr>
                <a:t>E-mail: nazrulislam98.ni98@gmail.com</a:t>
              </a:r>
              <a:r>
                <a:rPr lang="bn-IN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763525" y="4933904"/>
              <a:ext cx="3473756" cy="783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শ্রেণীঃ </a:t>
              </a:r>
              <a:r>
                <a:rPr lang="en-US" sz="2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নবম</a:t>
              </a:r>
              <a:r>
                <a:rPr lang="bn-IN" sz="2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bn-IN" sz="2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</a:t>
              </a:r>
              <a:r>
                <a:rPr lang="en-US" sz="2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endParaRPr lang="bn-IN" sz="2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6223743" y="1530319"/>
              <a:ext cx="0" cy="4798735"/>
            </a:xfrm>
            <a:prstGeom prst="straightConnector1">
              <a:avLst/>
            </a:prstGeom>
            <a:ln w="63500"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634" y="1975207"/>
            <a:ext cx="1375374" cy="17068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322" y="1877215"/>
            <a:ext cx="1576855" cy="275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56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304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চিত্রটি লক্ষ্য করঃ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524000"/>
            <a:ext cx="5410200" cy="41996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6631" y="2514600"/>
            <a:ext cx="32883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8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সেট </a:t>
            </a:r>
            <a:endParaRPr lang="en-US" sz="8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6954" y="9144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 শিখনফল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2514600"/>
            <a:ext cx="72272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সেট কী তা বলতে পারবে।  </a:t>
            </a: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সেট প্রকাশের বিভিন্ন পদ্ধতি ব্যাখ্যা করতে পারবে। </a:t>
            </a: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সেটকে বিভিন্ন পদ্ধতিতে প্রকাশ করতে পারবে।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8584" y="914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সেটঃ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বাস্তব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বা চিন্তা জগতের সুসংজ্ঞায়িত বস্তুর সমাবেশ বা সংগ্রহকে সেট বলে। 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598" y="2514600"/>
            <a:ext cx="766103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সেটকে দুইভাবে প্রকাশ করা হয়ঃ</a:t>
            </a:r>
          </a:p>
          <a:p>
            <a:pPr algn="just">
              <a:buNone/>
            </a:pP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তালিকা পদ্ধতি 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সেট গঠ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পদ্ধতি</a:t>
            </a:r>
            <a:endParaRPr lang="bn-BD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743200" y="4495800"/>
            <a:ext cx="914400" cy="762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189285" y="2438400"/>
            <a:ext cx="9144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endParaRPr lang="en-US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103685" y="1524000"/>
            <a:ext cx="3124200" cy="2971800"/>
          </a:xfrm>
          <a:prstGeom prst="ellipse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smtClean="0"/>
          </a:p>
          <a:p>
            <a:pPr algn="ctr"/>
            <a:endParaRPr lang="en-US" sz="4800" dirty="0"/>
          </a:p>
        </p:txBody>
      </p:sp>
      <p:sp>
        <p:nvSpPr>
          <p:cNvPr id="14" name="Oval 13"/>
          <p:cNvSpPr/>
          <p:nvPr/>
        </p:nvSpPr>
        <p:spPr>
          <a:xfrm>
            <a:off x="3484685" y="2819400"/>
            <a:ext cx="609600" cy="68580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1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170485" y="2667000"/>
            <a:ext cx="838200" cy="762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627685" y="3276600"/>
            <a:ext cx="914400" cy="762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8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89485" y="3276600"/>
            <a:ext cx="838200" cy="762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8200" y="5410200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A={</a:t>
            </a:r>
            <a:r>
              <a:rPr lang="en-US" sz="4400" dirty="0" smtClean="0">
                <a:latin typeface="NikoshGrameem" pitchFamily="2" charset="0"/>
                <a:cs typeface="NikoshGrameem" pitchFamily="2" charset="0"/>
              </a:rPr>
              <a:t>1,4,5,8,9}</a:t>
            </a:r>
            <a:endParaRPr lang="en-US" sz="4400" dirty="0">
              <a:latin typeface="NikoshGrameem" pitchFamily="2" charset="0"/>
              <a:cs typeface="NikoshGrameem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208585" y="5729654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008685" y="5594866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তালিকা পদ্ধতি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246685" y="1828800"/>
            <a:ext cx="762000" cy="762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94285" y="1676400"/>
            <a:ext cx="914400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9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856285" y="2057400"/>
            <a:ext cx="838200" cy="838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NikoshGrameem" pitchFamily="2" charset="0"/>
                <a:cs typeface="NikoshGrameem" pitchFamily="2" charset="0"/>
              </a:rPr>
              <a:t>4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9977" y="457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4000" dirty="0">
                <a:latin typeface="NikoshBAN" pitchFamily="2" charset="0"/>
                <a:cs typeface="NikoshBAN" pitchFamily="2" charset="0"/>
              </a:rPr>
              <a:t>নিচের চিত্রটি লক্ষ্য করঃ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555 C 0.07309 -0.00555 0.12917 0.06913 0.12917 0.16093 C 0.12917 0.25272 0.07309 0.3274 0.00417 0.3274 C -0.06476 0.3274 -0.12083 0.25272 -0.12083 0.16093 C -0.12083 0.06913 -0.06476 -0.00555 0.00417 -0.00555 Z " pathEditMode="relative" rAng="0" ptsTypes="fffff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 animBg="1"/>
      <p:bldP spid="17" grpId="0"/>
      <p:bldP spid="21" grpId="0"/>
      <p:bldP spid="19" grpId="0" animBg="1"/>
      <p:bldP spid="20" grpId="0"/>
      <p:bldP spid="23" grpId="0"/>
      <p:bldP spid="25" grpId="0" build="allAtOnce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22860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তালিকা পদ্ধতিঃ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পদ্ধতিতে সেটের উপাদানগুলো সরাসরি দেয়া থাকে তাকে তালিকা পদ্ধতি বলে। </a:t>
            </a:r>
            <a:endParaRPr lang="en-US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ree-ways-pr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133600"/>
            <a:ext cx="1943100" cy="179070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" name="Picture 3" descr="atoz_fluency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2133600"/>
            <a:ext cx="1981200" cy="18288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2133600"/>
            <a:ext cx="2209800" cy="176212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2133600"/>
            <a:ext cx="1981200" cy="18288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0" y="220980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20574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B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21336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C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18288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D</a:t>
            </a:r>
            <a:endParaRPr lang="en-US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7620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চিত্রগুলো লক্ষ্য করঃ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" y="4419600"/>
            <a:ext cx="78030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 </a:t>
            </a:r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শিক্ষার্থীরা বই পড়ে তাদের দেখ।</a:t>
            </a:r>
          </a:p>
          <a:p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 </a:t>
            </a:r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 আঁকে তাদের চিহ্নিত কর।</a:t>
            </a:r>
          </a:p>
          <a:p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 </a:t>
            </a:r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শিক্ষার্থীরা পেন্সিল দিয়ে ছবি আঁকে এবং চেয়ারে বসা তাদের বের কর।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879</TotalTime>
  <Words>286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Doel-1612i3</dc:creator>
  <cp:lastModifiedBy>Asus</cp:lastModifiedBy>
  <cp:revision>116</cp:revision>
  <dcterms:created xsi:type="dcterms:W3CDTF">2006-08-16T00:00:00Z</dcterms:created>
  <dcterms:modified xsi:type="dcterms:W3CDTF">2021-01-10T14:32:05Z</dcterms:modified>
</cp:coreProperties>
</file>