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0" r:id="rId5"/>
    <p:sldId id="261" r:id="rId6"/>
    <p:sldId id="273" r:id="rId7"/>
    <p:sldId id="276" r:id="rId8"/>
    <p:sldId id="274" r:id="rId9"/>
    <p:sldId id="275" r:id="rId10"/>
    <p:sldId id="262" r:id="rId11"/>
    <p:sldId id="279" r:id="rId12"/>
    <p:sldId id="277" r:id="rId13"/>
    <p:sldId id="263" r:id="rId14"/>
    <p:sldId id="278" r:id="rId15"/>
    <p:sldId id="269" r:id="rId16"/>
    <p:sldId id="270"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41" autoAdjust="0"/>
  </p:normalViewPr>
  <p:slideViewPr>
    <p:cSldViewPr>
      <p:cViewPr varScale="1">
        <p:scale>
          <a:sx n="78" d="100"/>
          <a:sy n="78" d="100"/>
        </p:scale>
        <p:origin x="117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19602-53AF-4557-B694-F02348A47929}" type="datetimeFigureOut">
              <a:rPr lang="en-US" smtClean="0"/>
              <a:t>1/10/2021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61FDE-37D0-4879-915D-0EC75A6DCFE2}" type="slidenum">
              <a:rPr lang="en-US" smtClean="0"/>
              <a:t>‹#›</a:t>
            </a:fld>
            <a:endParaRPr lang="en-US"/>
          </a:p>
        </p:txBody>
      </p:sp>
    </p:spTree>
    <p:extLst>
      <p:ext uri="{BB962C8B-B14F-4D97-AF65-F5344CB8AC3E}">
        <p14:creationId xmlns:p14="http://schemas.microsoft.com/office/powerpoint/2010/main" val="3978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61FDE-37D0-4879-915D-0EC75A6DCFE2}" type="slidenum">
              <a:rPr lang="en-US" smtClean="0"/>
              <a:t>10</a:t>
            </a:fld>
            <a:endParaRPr lang="en-US"/>
          </a:p>
        </p:txBody>
      </p:sp>
    </p:spTree>
    <p:extLst>
      <p:ext uri="{BB962C8B-B14F-4D97-AF65-F5344CB8AC3E}">
        <p14:creationId xmlns:p14="http://schemas.microsoft.com/office/powerpoint/2010/main" val="408345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0" y="0"/>
            <a:ext cx="9251830" cy="6858000"/>
          </a:xfrm>
          <a:prstGeom prst="rect">
            <a:avLst/>
          </a:prstGeom>
        </p:spPr>
      </p:pic>
      <p:sp>
        <p:nvSpPr>
          <p:cNvPr id="4" name="TextBox 3"/>
          <p:cNvSpPr txBox="1"/>
          <p:nvPr/>
        </p:nvSpPr>
        <p:spPr>
          <a:xfrm>
            <a:off x="381000" y="304800"/>
            <a:ext cx="5181600" cy="1107996"/>
          </a:xfrm>
          <a:prstGeom prst="rect">
            <a:avLst/>
          </a:prstGeom>
          <a:noFill/>
        </p:spPr>
        <p:txBody>
          <a:bodyPr wrap="square" rtlCol="0">
            <a:spAutoFit/>
          </a:bodyPr>
          <a:lstStyle/>
          <a:p>
            <a:r>
              <a:rPr lang="en-US" sz="6600" dirty="0" smtClean="0">
                <a:solidFill>
                  <a:srgbClr val="FFFF00"/>
                </a:solidFill>
              </a:rPr>
              <a:t>Good morning</a:t>
            </a:r>
            <a:endParaRPr lang="en-US" sz="6600" dirty="0">
              <a:solidFill>
                <a:srgbClr val="FFFF00"/>
              </a:solidFill>
            </a:endParaRPr>
          </a:p>
        </p:txBody>
      </p:sp>
    </p:spTree>
    <p:extLst>
      <p:ext uri="{BB962C8B-B14F-4D97-AF65-F5344CB8AC3E}">
        <p14:creationId xmlns:p14="http://schemas.microsoft.com/office/powerpoint/2010/main" val="35390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6641" y="448962"/>
            <a:ext cx="3850159" cy="3890963"/>
          </a:xfrm>
          <a:prstGeom prst="rect">
            <a:avLst/>
          </a:prstGeom>
          <a:ln>
            <a:noFill/>
          </a:ln>
          <a:effectLst>
            <a:softEdge rad="112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41" y="465438"/>
            <a:ext cx="3621559" cy="3890963"/>
          </a:xfrm>
          <a:prstGeom prst="rect">
            <a:avLst/>
          </a:prstGeom>
          <a:ln>
            <a:noFill/>
          </a:ln>
          <a:effectLst>
            <a:softEdge rad="112500"/>
          </a:effectLst>
        </p:spPr>
      </p:pic>
      <p:sp>
        <p:nvSpPr>
          <p:cNvPr id="3" name="TextBox 2"/>
          <p:cNvSpPr txBox="1"/>
          <p:nvPr/>
        </p:nvSpPr>
        <p:spPr>
          <a:xfrm>
            <a:off x="228600" y="5029200"/>
            <a:ext cx="8763000" cy="1200329"/>
          </a:xfrm>
          <a:prstGeom prst="rect">
            <a:avLst/>
          </a:prstGeom>
          <a:solidFill>
            <a:srgbClr val="92D050"/>
          </a:solidFill>
        </p:spPr>
        <p:txBody>
          <a:bodyPr wrap="square" rtlCol="0">
            <a:spAutoFit/>
          </a:bodyPr>
          <a:lstStyle/>
          <a:p>
            <a:r>
              <a:rPr lang="en-US" sz="2400" dirty="0" smtClean="0">
                <a:solidFill>
                  <a:schemeClr val="bg1"/>
                </a:solidFill>
              </a:rPr>
              <a:t>The sellers were mainly elderly  Thai women. Their small boats were laden with bundles of lotus flowers, farm-fresh coconuts, fruits, vegetables , local food and delicious sweets.</a:t>
            </a:r>
            <a:endParaRPr lang="en-US" sz="2400" dirty="0">
              <a:solidFill>
                <a:schemeClr val="bg1"/>
              </a:solidFill>
            </a:endParaRPr>
          </a:p>
        </p:txBody>
      </p:sp>
    </p:spTree>
    <p:extLst>
      <p:ext uri="{BB962C8B-B14F-4D97-AF65-F5344CB8AC3E}">
        <p14:creationId xmlns:p14="http://schemas.microsoft.com/office/powerpoint/2010/main" val="37329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0600"/>
            <a:ext cx="6172200" cy="3581400"/>
          </a:xfrm>
          <a:prstGeom prst="rect">
            <a:avLst/>
          </a:prstGeom>
        </p:spPr>
      </p:pic>
      <p:sp>
        <p:nvSpPr>
          <p:cNvPr id="5" name="TextBox 4"/>
          <p:cNvSpPr txBox="1"/>
          <p:nvPr/>
        </p:nvSpPr>
        <p:spPr>
          <a:xfrm>
            <a:off x="-26773" y="4800600"/>
            <a:ext cx="8991600" cy="830997"/>
          </a:xfrm>
          <a:prstGeom prst="rect">
            <a:avLst/>
          </a:prstGeom>
          <a:solidFill>
            <a:srgbClr val="92D050"/>
          </a:solidFill>
        </p:spPr>
        <p:txBody>
          <a:bodyPr wrap="square" rtlCol="0">
            <a:spAutoFit/>
          </a:bodyPr>
          <a:lstStyle/>
          <a:p>
            <a:r>
              <a:rPr lang="en-US" sz="2400" dirty="0" smtClean="0">
                <a:solidFill>
                  <a:srgbClr val="0070C0"/>
                </a:solidFill>
              </a:rPr>
              <a:t>They sellers and buyers rowed their boats slowly. The sellers displayed their goods for sale and the buyers chose their pick.</a:t>
            </a:r>
            <a:endParaRPr lang="en-US" sz="1400" dirty="0"/>
          </a:p>
        </p:txBody>
      </p:sp>
    </p:spTree>
    <p:extLst>
      <p:ext uri="{BB962C8B-B14F-4D97-AF65-F5344CB8AC3E}">
        <p14:creationId xmlns:p14="http://schemas.microsoft.com/office/powerpoint/2010/main" val="29436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2362200" y="457200"/>
            <a:ext cx="4343400" cy="1200329"/>
          </a:xfrm>
          <a:prstGeom prst="rect">
            <a:avLst/>
          </a:prstGeom>
          <a:solidFill>
            <a:srgbClr val="92D050"/>
          </a:solidFill>
        </p:spPr>
        <p:txBody>
          <a:bodyPr wrap="square" rtlCol="0">
            <a:spAutoFit/>
          </a:bodyPr>
          <a:lstStyle/>
          <a:p>
            <a:r>
              <a:rPr lang="en-US" sz="7200" i="1" u="sng" dirty="0" smtClean="0"/>
              <a:t>Silent Text</a:t>
            </a:r>
            <a:endParaRPr lang="en-US" sz="7200" i="1"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25319"/>
            <a:ext cx="8915400" cy="4780281"/>
          </a:xfrm>
          <a:prstGeom prst="rect">
            <a:avLst/>
          </a:prstGeom>
        </p:spPr>
      </p:pic>
    </p:spTree>
    <p:extLst>
      <p:ext uri="{BB962C8B-B14F-4D97-AF65-F5344CB8AC3E}">
        <p14:creationId xmlns:p14="http://schemas.microsoft.com/office/powerpoint/2010/main" val="102339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505465"/>
            <a:ext cx="3747870" cy="28109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24000"/>
            <a:ext cx="4212183" cy="28109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itle 5"/>
          <p:cNvSpPr>
            <a:spLocks noGrp="1"/>
          </p:cNvSpPr>
          <p:nvPr>
            <p:ph type="ctrTitle"/>
          </p:nvPr>
        </p:nvSpPr>
        <p:spPr>
          <a:xfrm>
            <a:off x="647700" y="223320"/>
            <a:ext cx="6667500" cy="990601"/>
          </a:xfrm>
        </p:spPr>
        <p:txBody>
          <a:bodyPr>
            <a:noAutofit/>
          </a:bodyPr>
          <a:lstStyle/>
          <a:p>
            <a:r>
              <a:rPr lang="en-US" sz="5400" i="1" u="sng" dirty="0" smtClean="0"/>
              <a:t>INDIVIDUAL WORK</a:t>
            </a:r>
            <a:endParaRPr lang="en-US" sz="5400" i="1" u="sng" dirty="0"/>
          </a:p>
        </p:txBody>
      </p:sp>
      <p:sp>
        <p:nvSpPr>
          <p:cNvPr id="2" name="TextBox 1"/>
          <p:cNvSpPr txBox="1"/>
          <p:nvPr/>
        </p:nvSpPr>
        <p:spPr>
          <a:xfrm>
            <a:off x="152400" y="4876800"/>
            <a:ext cx="8624670" cy="830997"/>
          </a:xfrm>
          <a:prstGeom prst="rect">
            <a:avLst/>
          </a:prstGeom>
          <a:solidFill>
            <a:srgbClr val="92D050"/>
          </a:solidFill>
        </p:spPr>
        <p:txBody>
          <a:bodyPr wrap="square" rtlCol="0">
            <a:spAutoFit/>
          </a:bodyPr>
          <a:lstStyle/>
          <a:p>
            <a:pPr marL="285750" indent="-285750">
              <a:buFont typeface="Wingdings" panose="05000000000000000000" pitchFamily="2" charset="2"/>
              <a:buChar char="v"/>
            </a:pPr>
            <a:r>
              <a:rPr lang="en-US" sz="2400" i="1" dirty="0" smtClean="0"/>
              <a:t>Why do you think people at the floating market know each other so well?</a:t>
            </a:r>
            <a:endParaRPr lang="en-US" sz="2400" i="1" dirty="0"/>
          </a:p>
        </p:txBody>
      </p:sp>
    </p:spTree>
    <p:extLst>
      <p:ext uri="{BB962C8B-B14F-4D97-AF65-F5344CB8AC3E}">
        <p14:creationId xmlns:p14="http://schemas.microsoft.com/office/powerpoint/2010/main" val="110751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295400" y="435577"/>
            <a:ext cx="4953000" cy="1015663"/>
          </a:xfrm>
          <a:prstGeom prst="rect">
            <a:avLst/>
          </a:prstGeom>
          <a:noFill/>
        </p:spPr>
        <p:txBody>
          <a:bodyPr wrap="square" rtlCol="0">
            <a:spAutoFit/>
          </a:bodyPr>
          <a:lstStyle/>
          <a:p>
            <a:r>
              <a:rPr lang="en-US" sz="6000" i="1" u="sng" dirty="0" smtClean="0"/>
              <a:t>GROUP WORK</a:t>
            </a:r>
            <a:endParaRPr lang="en-US" sz="6000" i="1" u="sng"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251699"/>
            <a:ext cx="2237426" cy="1752752"/>
          </a:xfrm>
          <a:prstGeom prst="rect">
            <a:avLst/>
          </a:prstGeom>
        </p:spPr>
      </p:pic>
      <p:sp>
        <p:nvSpPr>
          <p:cNvPr id="4" name="TextBox 3"/>
          <p:cNvSpPr txBox="1"/>
          <p:nvPr/>
        </p:nvSpPr>
        <p:spPr>
          <a:xfrm>
            <a:off x="381000" y="1849649"/>
            <a:ext cx="7696200" cy="400110"/>
          </a:xfrm>
          <a:prstGeom prst="rect">
            <a:avLst/>
          </a:prstGeom>
          <a:solidFill>
            <a:srgbClr val="FFFF00"/>
          </a:solidFill>
        </p:spPr>
        <p:txBody>
          <a:bodyPr wrap="square" rtlCol="0">
            <a:spAutoFit/>
          </a:bodyPr>
          <a:lstStyle/>
          <a:p>
            <a:pPr marL="342900" indent="-342900">
              <a:buFont typeface="Wingdings" panose="05000000000000000000" pitchFamily="2" charset="2"/>
              <a:buChar char="v"/>
            </a:pPr>
            <a:r>
              <a:rPr lang="en-US" sz="2000" dirty="0" smtClean="0"/>
              <a:t>Choose the correct answer to each question from the alternatives</a:t>
            </a:r>
            <a:r>
              <a:rPr lang="en-US" sz="1600" dirty="0" smtClean="0"/>
              <a:t>:</a:t>
            </a:r>
            <a:endParaRPr lang="en-US" sz="1600" dirty="0"/>
          </a:p>
        </p:txBody>
      </p:sp>
      <p:sp>
        <p:nvSpPr>
          <p:cNvPr id="6" name="TextBox 5"/>
          <p:cNvSpPr txBox="1"/>
          <p:nvPr/>
        </p:nvSpPr>
        <p:spPr>
          <a:xfrm>
            <a:off x="152400" y="3276600"/>
            <a:ext cx="8714426" cy="2862322"/>
          </a:xfrm>
          <a:prstGeom prst="rect">
            <a:avLst/>
          </a:prstGeom>
          <a:solidFill>
            <a:srgbClr val="92D050"/>
          </a:solidFill>
        </p:spPr>
        <p:txBody>
          <a:bodyPr wrap="square" rtlCol="0">
            <a:spAutoFit/>
          </a:bodyPr>
          <a:lstStyle/>
          <a:p>
            <a:pPr marL="342900" indent="-342900">
              <a:buAutoNum type="arabicPeriod"/>
            </a:pPr>
            <a:r>
              <a:rPr lang="en-US" dirty="0" smtClean="0">
                <a:solidFill>
                  <a:schemeClr val="bg1"/>
                </a:solidFill>
              </a:rPr>
              <a:t>Where will they take breakfast?</a:t>
            </a:r>
          </a:p>
          <a:p>
            <a:r>
              <a:rPr lang="en-US" dirty="0">
                <a:solidFill>
                  <a:schemeClr val="bg1"/>
                </a:solidFill>
              </a:rPr>
              <a:t> </a:t>
            </a:r>
            <a:r>
              <a:rPr lang="en-US" dirty="0" smtClean="0">
                <a:solidFill>
                  <a:schemeClr val="bg1"/>
                </a:solidFill>
              </a:rPr>
              <a:t>        (a) in the hotel      (b)     in the restaurant            (c )  at the market            (d) at home</a:t>
            </a:r>
          </a:p>
          <a:p>
            <a:r>
              <a:rPr lang="en-US" dirty="0" smtClean="0">
                <a:solidFill>
                  <a:schemeClr val="bg1"/>
                </a:solidFill>
              </a:rPr>
              <a:t>2. They went to the  </a:t>
            </a:r>
            <a:r>
              <a:rPr lang="en-US" dirty="0" err="1" smtClean="0">
                <a:solidFill>
                  <a:schemeClr val="bg1"/>
                </a:solidFill>
              </a:rPr>
              <a:t>centre</a:t>
            </a:r>
            <a:r>
              <a:rPr lang="en-US" dirty="0" smtClean="0">
                <a:solidFill>
                  <a:schemeClr val="bg1"/>
                </a:solidFill>
              </a:rPr>
              <a:t>  of the market by---------</a:t>
            </a:r>
          </a:p>
          <a:p>
            <a:r>
              <a:rPr lang="en-US" dirty="0">
                <a:solidFill>
                  <a:schemeClr val="bg1"/>
                </a:solidFill>
              </a:rPr>
              <a:t> </a:t>
            </a:r>
            <a:r>
              <a:rPr lang="en-US" dirty="0" smtClean="0">
                <a:solidFill>
                  <a:schemeClr val="bg1"/>
                </a:solidFill>
              </a:rPr>
              <a:t>     (a)  bus           (b)       boat           (c )  car                             (d)       train</a:t>
            </a:r>
          </a:p>
          <a:p>
            <a:r>
              <a:rPr lang="en-US" dirty="0" smtClean="0">
                <a:solidFill>
                  <a:schemeClr val="bg1"/>
                </a:solidFill>
              </a:rPr>
              <a:t>3. The sellers were mainly-------------------women.</a:t>
            </a:r>
          </a:p>
          <a:p>
            <a:r>
              <a:rPr lang="en-US" dirty="0">
                <a:solidFill>
                  <a:schemeClr val="bg1"/>
                </a:solidFill>
              </a:rPr>
              <a:t> </a:t>
            </a:r>
            <a:r>
              <a:rPr lang="en-US" dirty="0" smtClean="0">
                <a:solidFill>
                  <a:schemeClr val="bg1"/>
                </a:solidFill>
              </a:rPr>
              <a:t>     (a) young          (b)  aged                (c )     tender              (d)     mid aged</a:t>
            </a:r>
          </a:p>
          <a:p>
            <a:pPr marL="342900" indent="-342900">
              <a:buAutoNum type="arabicPeriod" startAt="4"/>
            </a:pPr>
            <a:r>
              <a:rPr lang="en-US" dirty="0" smtClean="0">
                <a:solidFill>
                  <a:schemeClr val="bg1"/>
                </a:solidFill>
              </a:rPr>
              <a:t>The canals were surrounded with----------------------.</a:t>
            </a:r>
          </a:p>
          <a:p>
            <a:r>
              <a:rPr lang="en-US" dirty="0">
                <a:solidFill>
                  <a:schemeClr val="bg1"/>
                </a:solidFill>
              </a:rPr>
              <a:t> </a:t>
            </a:r>
            <a:r>
              <a:rPr lang="en-US" dirty="0" smtClean="0">
                <a:solidFill>
                  <a:schemeClr val="bg1"/>
                </a:solidFill>
              </a:rPr>
              <a:t>      (a) coconut tree             (b)   palm trees            (c ) tall trees           (d) coconut palm trees</a:t>
            </a:r>
          </a:p>
          <a:p>
            <a:r>
              <a:rPr lang="en-US" dirty="0" smtClean="0">
                <a:solidFill>
                  <a:schemeClr val="bg1"/>
                </a:solidFill>
              </a:rPr>
              <a:t>5. The market sits  on---------------.</a:t>
            </a:r>
          </a:p>
          <a:p>
            <a:r>
              <a:rPr lang="en-US" dirty="0">
                <a:solidFill>
                  <a:schemeClr val="bg1"/>
                </a:solidFill>
              </a:rPr>
              <a:t> </a:t>
            </a:r>
            <a:r>
              <a:rPr lang="en-US" dirty="0" smtClean="0">
                <a:solidFill>
                  <a:schemeClr val="bg1"/>
                </a:solidFill>
              </a:rPr>
              <a:t>      (a)  canals                 (b)  river                      (c )    fountain                      (d )        pond</a:t>
            </a:r>
            <a:endParaRPr lang="en-US" dirty="0">
              <a:solidFill>
                <a:schemeClr val="bg1"/>
              </a:solidFill>
            </a:endParaRPr>
          </a:p>
        </p:txBody>
      </p:sp>
    </p:spTree>
    <p:extLst>
      <p:ext uri="{BB962C8B-B14F-4D97-AF65-F5344CB8AC3E}">
        <p14:creationId xmlns:p14="http://schemas.microsoft.com/office/powerpoint/2010/main" val="121138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5" name="Rectangle 4"/>
          <p:cNvSpPr/>
          <p:nvPr/>
        </p:nvSpPr>
        <p:spPr>
          <a:xfrm>
            <a:off x="2020551" y="533400"/>
            <a:ext cx="3842848" cy="923330"/>
          </a:xfrm>
          <a:prstGeom prst="rect">
            <a:avLst/>
          </a:prstGeom>
          <a:noFill/>
        </p:spPr>
        <p:txBody>
          <a:bodyPr wrap="none" lIns="91440" tIns="45720" rIns="91440" bIns="45720">
            <a:spAutoFit/>
          </a:bodyPr>
          <a:lstStyle/>
          <a:p>
            <a:pPr algn="ctr"/>
            <a:r>
              <a:rPr lang="en-US" sz="5400" b="1" i="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EVALUATION</a:t>
            </a:r>
            <a:endParaRPr lang="en-US" sz="5400" b="1" i="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p:cNvSpPr txBox="1"/>
          <p:nvPr/>
        </p:nvSpPr>
        <p:spPr>
          <a:xfrm>
            <a:off x="304800" y="2209800"/>
            <a:ext cx="7620000" cy="400110"/>
          </a:xfrm>
          <a:prstGeom prst="rect">
            <a:avLst/>
          </a:prstGeom>
          <a:solidFill>
            <a:srgbClr val="92D050"/>
          </a:solidFill>
        </p:spPr>
        <p:txBody>
          <a:bodyPr wrap="square" rtlCol="0">
            <a:spAutoFit/>
          </a:bodyPr>
          <a:lstStyle/>
          <a:p>
            <a:pPr marL="285750" indent="-285750">
              <a:buFont typeface="Wingdings" panose="05000000000000000000" pitchFamily="2" charset="2"/>
              <a:buChar char="q"/>
            </a:pPr>
            <a:r>
              <a:rPr lang="en-US" sz="2000" dirty="0" smtClean="0"/>
              <a:t>Answer the following questions from reading of the above text.</a:t>
            </a:r>
            <a:endParaRPr lang="en-US" sz="2000" dirty="0"/>
          </a:p>
        </p:txBody>
      </p:sp>
      <p:sp>
        <p:nvSpPr>
          <p:cNvPr id="7" name="TextBox 6"/>
          <p:cNvSpPr txBox="1"/>
          <p:nvPr/>
        </p:nvSpPr>
        <p:spPr>
          <a:xfrm>
            <a:off x="1524000" y="3810000"/>
            <a:ext cx="5943600" cy="1477328"/>
          </a:xfrm>
          <a:prstGeom prst="rect">
            <a:avLst/>
          </a:prstGeom>
          <a:solidFill>
            <a:srgbClr val="00B0F0"/>
          </a:solidFill>
        </p:spPr>
        <p:txBody>
          <a:bodyPr wrap="square" rtlCol="0">
            <a:spAutoFit/>
          </a:bodyPr>
          <a:lstStyle/>
          <a:p>
            <a:r>
              <a:rPr lang="en-US" dirty="0" smtClean="0"/>
              <a:t>1.    Why did the get up early?</a:t>
            </a:r>
          </a:p>
          <a:p>
            <a:r>
              <a:rPr lang="en-US" dirty="0" smtClean="0"/>
              <a:t>2.     Where did they plan to have their breakfast?</a:t>
            </a:r>
          </a:p>
          <a:p>
            <a:pPr marL="342900" indent="-342900">
              <a:buAutoNum type="arabicPeriod" startAt="3"/>
            </a:pPr>
            <a:r>
              <a:rPr lang="en-US" dirty="0" smtClean="0"/>
              <a:t>  Why is </a:t>
            </a:r>
            <a:r>
              <a:rPr lang="en-US" dirty="0" err="1" smtClean="0"/>
              <a:t>Tha</a:t>
            </a:r>
            <a:r>
              <a:rPr lang="en-US" dirty="0" smtClean="0"/>
              <a:t> </a:t>
            </a:r>
            <a:r>
              <a:rPr lang="en-US" dirty="0" err="1" smtClean="0"/>
              <a:t>Kha</a:t>
            </a:r>
            <a:r>
              <a:rPr lang="en-US" dirty="0" smtClean="0"/>
              <a:t> floating market ‘ traditional’ ?</a:t>
            </a:r>
          </a:p>
          <a:p>
            <a:pPr marL="342900" indent="-342900">
              <a:buAutoNum type="arabicPeriod" startAt="3"/>
            </a:pPr>
            <a:r>
              <a:rPr lang="en-US" dirty="0" smtClean="0"/>
              <a:t>  What did they hire?</a:t>
            </a:r>
          </a:p>
          <a:p>
            <a:pPr marL="342900" indent="-342900">
              <a:buAutoNum type="arabicPeriod" startAt="3"/>
            </a:pPr>
            <a:r>
              <a:rPr lang="en-US" dirty="0" smtClean="0"/>
              <a:t>  When did they reach the market?</a:t>
            </a:r>
            <a:endParaRPr lang="en-US" dirty="0"/>
          </a:p>
        </p:txBody>
      </p:sp>
    </p:spTree>
    <p:extLst>
      <p:ext uri="{BB962C8B-B14F-4D97-AF65-F5344CB8AC3E}">
        <p14:creationId xmlns:p14="http://schemas.microsoft.com/office/powerpoint/2010/main" val="233155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52400"/>
            <a:ext cx="2743200" cy="2616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Rectangle 6"/>
          <p:cNvSpPr/>
          <p:nvPr/>
        </p:nvSpPr>
        <p:spPr>
          <a:xfrm>
            <a:off x="1447800" y="304800"/>
            <a:ext cx="4047455" cy="923330"/>
          </a:xfrm>
          <a:prstGeom prst="rect">
            <a:avLst/>
          </a:prstGeom>
          <a:noFill/>
        </p:spPr>
        <p:txBody>
          <a:bodyPr wrap="none" lIns="91440" tIns="45720" rIns="91440" bIns="45720">
            <a:spAutoFit/>
          </a:bodyPr>
          <a:lstStyle/>
          <a:p>
            <a:pPr algn="ctr"/>
            <a:r>
              <a:rPr lang="en-US" sz="5400" b="1" i="1" u="sng" dirty="0" smtClean="0">
                <a:ln w="22225">
                  <a:solidFill>
                    <a:schemeClr val="accent2"/>
                  </a:solidFill>
                  <a:prstDash val="solid"/>
                </a:ln>
                <a:solidFill>
                  <a:schemeClr val="accent2">
                    <a:lumMod val="40000"/>
                    <a:lumOff val="60000"/>
                  </a:schemeClr>
                </a:solidFill>
              </a:rPr>
              <a:t>HOME WORK</a:t>
            </a:r>
            <a:endParaRPr lang="en-US" sz="5400" b="1" i="1" u="sng" cap="none" spc="0" dirty="0">
              <a:ln w="22225">
                <a:solidFill>
                  <a:schemeClr val="accent2"/>
                </a:solidFill>
                <a:prstDash val="solid"/>
              </a:ln>
              <a:solidFill>
                <a:schemeClr val="accent2">
                  <a:lumMod val="40000"/>
                  <a:lumOff val="60000"/>
                </a:schemeClr>
              </a:solidFill>
              <a:effectLst/>
            </a:endParaRPr>
          </a:p>
        </p:txBody>
      </p:sp>
      <p:sp>
        <p:nvSpPr>
          <p:cNvPr id="8" name="TextBox 7"/>
          <p:cNvSpPr txBox="1"/>
          <p:nvPr/>
        </p:nvSpPr>
        <p:spPr>
          <a:xfrm>
            <a:off x="533400" y="4419600"/>
            <a:ext cx="8153400" cy="1200329"/>
          </a:xfrm>
          <a:prstGeom prst="rect">
            <a:avLst/>
          </a:prstGeom>
          <a:solidFill>
            <a:srgbClr val="92D050"/>
          </a:solidFill>
        </p:spPr>
        <p:txBody>
          <a:bodyPr wrap="square" rtlCol="0">
            <a:spAutoFit/>
          </a:bodyPr>
          <a:lstStyle/>
          <a:p>
            <a:r>
              <a:rPr lang="en-US" dirty="0" smtClean="0"/>
              <a:t>The world is changing every day. People are constantly moving to different (a)------------for different reasons. So people need(b )-----------------journey. People also need speed. Wheels (c )---------------------made it possible. This is why, (d )-------------of wheels is so important to(e )-----------------------.</a:t>
            </a:r>
            <a:endParaRPr lang="en-US" dirty="0"/>
          </a:p>
        </p:txBody>
      </p:sp>
      <p:sp>
        <p:nvSpPr>
          <p:cNvPr id="9" name="TextBox 8"/>
          <p:cNvSpPr txBox="1"/>
          <p:nvPr/>
        </p:nvSpPr>
        <p:spPr>
          <a:xfrm>
            <a:off x="533400" y="3021567"/>
            <a:ext cx="7696200" cy="369332"/>
          </a:xfrm>
          <a:prstGeom prst="rect">
            <a:avLst/>
          </a:prstGeom>
          <a:solidFill>
            <a:srgbClr val="C00000"/>
          </a:solidFill>
        </p:spPr>
        <p:txBody>
          <a:bodyPr wrap="square" rtlCol="0">
            <a:spAutoFit/>
          </a:bodyPr>
          <a:lstStyle/>
          <a:p>
            <a:pPr marL="285750" indent="-285750">
              <a:buFont typeface="Wingdings" panose="05000000000000000000" pitchFamily="2" charset="2"/>
              <a:buChar char="v"/>
            </a:pPr>
            <a:r>
              <a:rPr lang="en-US" dirty="0" smtClean="0">
                <a:solidFill>
                  <a:schemeClr val="bg1"/>
                </a:solidFill>
              </a:rPr>
              <a:t>Read the text below and fill in the gaps with words that are appropriate.</a:t>
            </a:r>
            <a:endParaRPr lang="en-US" dirty="0">
              <a:solidFill>
                <a:schemeClr val="bg1"/>
              </a:solidFill>
            </a:endParaRPr>
          </a:p>
        </p:txBody>
      </p:sp>
    </p:spTree>
    <p:extLst>
      <p:ext uri="{BB962C8B-B14F-4D97-AF65-F5344CB8AC3E}">
        <p14:creationId xmlns:p14="http://schemas.microsoft.com/office/powerpoint/2010/main" val="170569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0" y="0"/>
            <a:ext cx="9067800" cy="6707658"/>
          </a:xfrm>
          <a:prstGeom prst="rect">
            <a:avLst/>
          </a:prstGeom>
        </p:spPr>
      </p:pic>
      <p:sp>
        <p:nvSpPr>
          <p:cNvPr id="3" name="TextBox 2"/>
          <p:cNvSpPr txBox="1"/>
          <p:nvPr/>
        </p:nvSpPr>
        <p:spPr>
          <a:xfrm>
            <a:off x="914400" y="2969108"/>
            <a:ext cx="6629400" cy="769441"/>
          </a:xfrm>
          <a:prstGeom prst="rect">
            <a:avLst/>
          </a:prstGeom>
          <a:noFill/>
        </p:spPr>
        <p:txBody>
          <a:bodyPr wrap="square" rtlCol="0">
            <a:spAutoFit/>
          </a:bodyPr>
          <a:lstStyle/>
          <a:p>
            <a:r>
              <a:rPr lang="en-US" sz="4400" dirty="0" smtClean="0">
                <a:solidFill>
                  <a:srgbClr val="FFFF00"/>
                </a:solidFill>
              </a:rPr>
              <a:t>THANK YOU ALL STUDENT</a:t>
            </a:r>
            <a:endParaRPr lang="en-US" sz="4400" dirty="0">
              <a:solidFill>
                <a:srgbClr val="FFFF00"/>
              </a:solidFill>
            </a:endParaRPr>
          </a:p>
        </p:txBody>
      </p:sp>
    </p:spTree>
    <p:extLst>
      <p:ext uri="{BB962C8B-B14F-4D97-AF65-F5344CB8AC3E}">
        <p14:creationId xmlns:p14="http://schemas.microsoft.com/office/powerpoint/2010/main" val="257023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295400"/>
            <a:ext cx="3581400" cy="762000"/>
          </a:xfrm>
        </p:spPr>
        <p:txBody>
          <a:bodyPr>
            <a:noAutofit/>
          </a:bodyPr>
          <a:lstStyle/>
          <a:p>
            <a:r>
              <a:rPr lang="en-US" sz="7200" i="1" u="sng" dirty="0" smtClean="0">
                <a:solidFill>
                  <a:schemeClr val="accent2">
                    <a:lumMod val="75000"/>
                  </a:schemeClr>
                </a:solidFill>
              </a:rPr>
              <a:t>Identity</a:t>
            </a:r>
            <a:endParaRPr lang="en-US" sz="7200" i="1" u="sng" dirty="0">
              <a:solidFill>
                <a:schemeClr val="accent2">
                  <a:lumMod val="75000"/>
                </a:schemeClr>
              </a:solidFill>
            </a:endParaRPr>
          </a:p>
        </p:txBody>
      </p:sp>
      <p:sp>
        <p:nvSpPr>
          <p:cNvPr id="6" name="Rectangle 5"/>
          <p:cNvSpPr/>
          <p:nvPr/>
        </p:nvSpPr>
        <p:spPr>
          <a:xfrm>
            <a:off x="381000" y="3626708"/>
            <a:ext cx="4572000" cy="1477328"/>
          </a:xfrm>
          <a:prstGeom prst="rect">
            <a:avLst/>
          </a:prstGeom>
          <a:solidFill>
            <a:srgbClr val="92D050"/>
          </a:solidFill>
        </p:spPr>
        <p:txBody>
          <a:bodyPr>
            <a:spAutoFit/>
          </a:bodyPr>
          <a:lstStyle/>
          <a:p>
            <a:pPr algn="ctr"/>
            <a:r>
              <a:rPr lang="en-US" i="1" dirty="0">
                <a:solidFill>
                  <a:schemeClr val="bg1"/>
                </a:solidFill>
              </a:rPr>
              <a:t>Md </a:t>
            </a:r>
            <a:r>
              <a:rPr lang="en-US" i="1" dirty="0" err="1">
                <a:solidFill>
                  <a:schemeClr val="bg1"/>
                </a:solidFill>
              </a:rPr>
              <a:t>shafiqul</a:t>
            </a:r>
            <a:r>
              <a:rPr lang="en-US" i="1" dirty="0">
                <a:solidFill>
                  <a:schemeClr val="bg1"/>
                </a:solidFill>
              </a:rPr>
              <a:t> </a:t>
            </a:r>
            <a:r>
              <a:rPr lang="en-US" i="1" dirty="0" err="1">
                <a:solidFill>
                  <a:schemeClr val="bg1"/>
                </a:solidFill>
              </a:rPr>
              <a:t>islam</a:t>
            </a:r>
            <a:endParaRPr lang="en-US" i="1" dirty="0">
              <a:solidFill>
                <a:schemeClr val="bg1"/>
              </a:solidFill>
            </a:endParaRPr>
          </a:p>
          <a:p>
            <a:pPr algn="ctr"/>
            <a:r>
              <a:rPr lang="en-US" i="1" dirty="0">
                <a:solidFill>
                  <a:schemeClr val="bg1"/>
                </a:solidFill>
              </a:rPr>
              <a:t>Assistant </a:t>
            </a:r>
            <a:r>
              <a:rPr lang="en-US" i="1" dirty="0" smtClean="0">
                <a:solidFill>
                  <a:schemeClr val="bg1"/>
                </a:solidFill>
              </a:rPr>
              <a:t>Teacher(English)</a:t>
            </a:r>
            <a:endParaRPr lang="en-US" i="1" dirty="0">
              <a:solidFill>
                <a:schemeClr val="bg1"/>
              </a:solidFill>
            </a:endParaRPr>
          </a:p>
          <a:p>
            <a:pPr algn="ctr"/>
            <a:r>
              <a:rPr lang="en-US" i="1" dirty="0" err="1">
                <a:solidFill>
                  <a:schemeClr val="bg1"/>
                </a:solidFill>
              </a:rPr>
              <a:t>Sonatan</a:t>
            </a:r>
            <a:r>
              <a:rPr lang="en-US" i="1" dirty="0">
                <a:solidFill>
                  <a:schemeClr val="bg1"/>
                </a:solidFill>
              </a:rPr>
              <a:t> </a:t>
            </a:r>
            <a:r>
              <a:rPr lang="en-US" i="1" dirty="0" err="1">
                <a:solidFill>
                  <a:schemeClr val="bg1"/>
                </a:solidFill>
              </a:rPr>
              <a:t>darussannat</a:t>
            </a:r>
            <a:r>
              <a:rPr lang="en-US" i="1" dirty="0">
                <a:solidFill>
                  <a:schemeClr val="bg1"/>
                </a:solidFill>
              </a:rPr>
              <a:t> </a:t>
            </a:r>
            <a:r>
              <a:rPr lang="en-US" i="1" dirty="0" err="1">
                <a:solidFill>
                  <a:schemeClr val="bg1"/>
                </a:solidFill>
              </a:rPr>
              <a:t>dakhil</a:t>
            </a:r>
            <a:r>
              <a:rPr lang="en-US" i="1" dirty="0">
                <a:solidFill>
                  <a:schemeClr val="bg1"/>
                </a:solidFill>
              </a:rPr>
              <a:t> </a:t>
            </a:r>
            <a:r>
              <a:rPr lang="en-US" i="1" dirty="0" err="1">
                <a:solidFill>
                  <a:schemeClr val="bg1"/>
                </a:solidFill>
              </a:rPr>
              <a:t>madrasha,kawnia,Rangpur</a:t>
            </a:r>
            <a:r>
              <a:rPr lang="en-US" i="1" dirty="0">
                <a:solidFill>
                  <a:schemeClr val="bg1"/>
                </a:solidFill>
              </a:rPr>
              <a:t>.</a:t>
            </a:r>
          </a:p>
          <a:p>
            <a:pPr algn="ctr"/>
            <a:r>
              <a:rPr lang="en-US" i="1" dirty="0">
                <a:solidFill>
                  <a:schemeClr val="bg1"/>
                </a:solidFill>
              </a:rPr>
              <a:t>Mail: </a:t>
            </a:r>
            <a:r>
              <a:rPr lang="en-US" i="1" dirty="0" smtClean="0">
                <a:solidFill>
                  <a:schemeClr val="bg1"/>
                </a:solidFill>
              </a:rPr>
              <a:t>shafiqulislam42347@gmail.com</a:t>
            </a:r>
            <a:endParaRPr lang="en-US" i="1" dirty="0">
              <a:solidFill>
                <a:schemeClr val="bg1"/>
              </a:solidFill>
            </a:endParaRPr>
          </a:p>
        </p:txBody>
      </p:sp>
      <p:sp>
        <p:nvSpPr>
          <p:cNvPr id="7" name="Rounded Rectangle 6"/>
          <p:cNvSpPr/>
          <p:nvPr/>
        </p:nvSpPr>
        <p:spPr>
          <a:xfrm>
            <a:off x="5257800" y="3657600"/>
            <a:ext cx="3657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English For Today</a:t>
            </a:r>
          </a:p>
          <a:p>
            <a:pPr algn="ctr"/>
            <a:r>
              <a:rPr lang="en-US" dirty="0" smtClean="0"/>
              <a:t>Class: Eight</a:t>
            </a:r>
          </a:p>
          <a:p>
            <a:pPr algn="ctr"/>
            <a:r>
              <a:rPr lang="en-US" dirty="0" smtClean="0"/>
              <a:t>Unit: Six</a:t>
            </a:r>
          </a:p>
          <a:p>
            <a:pPr algn="ctr"/>
            <a:r>
              <a:rPr lang="en-US" dirty="0" smtClean="0"/>
              <a:t>Lesson : nine</a:t>
            </a:r>
          </a:p>
          <a:p>
            <a:pPr algn="ctr"/>
            <a:r>
              <a:rPr lang="en-US" dirty="0" smtClean="0"/>
              <a:t>Date: 10/01/2021</a:t>
            </a:r>
          </a:p>
          <a:p>
            <a:pPr algn="ctr"/>
            <a:endParaRPr lang="en-US" dirty="0"/>
          </a:p>
        </p:txBody>
      </p:sp>
    </p:spTree>
    <p:extLst>
      <p:ext uri="{BB962C8B-B14F-4D97-AF65-F5344CB8AC3E}">
        <p14:creationId xmlns:p14="http://schemas.microsoft.com/office/powerpoint/2010/main" val="191844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1" y="33464"/>
            <a:ext cx="4351868" cy="2577544"/>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53" y="3747656"/>
            <a:ext cx="4235893" cy="2934024"/>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1" y="3821796"/>
            <a:ext cx="4191000" cy="2861946"/>
          </a:xfrm>
          <a:prstGeom prst="rect">
            <a:avLst/>
          </a:prstGeom>
          <a:ln>
            <a:noFill/>
          </a:ln>
          <a:effectLst>
            <a:softEdge rad="112500"/>
          </a:effectLst>
        </p:spPr>
      </p:pic>
      <p:sp>
        <p:nvSpPr>
          <p:cNvPr id="2" name="TextBox 1"/>
          <p:cNvSpPr txBox="1"/>
          <p:nvPr/>
        </p:nvSpPr>
        <p:spPr>
          <a:xfrm>
            <a:off x="1200150" y="2705311"/>
            <a:ext cx="6591299" cy="923330"/>
          </a:xfrm>
          <a:prstGeom prst="rect">
            <a:avLst/>
          </a:prstGeom>
          <a:noFill/>
        </p:spPr>
        <p:txBody>
          <a:bodyPr wrap="square" rtlCol="0">
            <a:spAutoFit/>
          </a:bodyPr>
          <a:lstStyle/>
          <a:p>
            <a:r>
              <a:rPr lang="en-US" sz="5400" i="1" u="sng" dirty="0" smtClean="0"/>
              <a:t>LOOK AT THE PICTURE</a:t>
            </a:r>
            <a:endParaRPr lang="en-US" sz="5400" i="1" u="sng"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053" y="78773"/>
            <a:ext cx="4334747" cy="2532235"/>
          </a:xfrm>
          <a:prstGeom prst="rect">
            <a:avLst/>
          </a:prstGeom>
          <a:ln>
            <a:noFill/>
          </a:ln>
          <a:effectLst>
            <a:softEdge rad="112500"/>
          </a:effectLst>
        </p:spPr>
      </p:pic>
    </p:spTree>
    <p:extLst>
      <p:ext uri="{BB962C8B-B14F-4D97-AF65-F5344CB8AC3E}">
        <p14:creationId xmlns:p14="http://schemas.microsoft.com/office/powerpoint/2010/main" val="4592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kDnDiag">
          <a:fgClr>
            <a:schemeClr val="accent1"/>
          </a:fgClr>
          <a:bgClr>
            <a:schemeClr val="bg1"/>
          </a:bgClr>
        </a:patt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456649"/>
            <a:ext cx="4267200" cy="25431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447800"/>
            <a:ext cx="4495800" cy="2560874"/>
          </a:xfrm>
          <a:prstGeom prst="rect">
            <a:avLst/>
          </a:prstGeom>
        </p:spPr>
      </p:pic>
      <p:sp>
        <p:nvSpPr>
          <p:cNvPr id="7" name="TextBox 6"/>
          <p:cNvSpPr txBox="1"/>
          <p:nvPr/>
        </p:nvSpPr>
        <p:spPr>
          <a:xfrm>
            <a:off x="381000" y="228600"/>
            <a:ext cx="8001000" cy="923330"/>
          </a:xfrm>
          <a:prstGeom prst="rect">
            <a:avLst/>
          </a:prstGeom>
          <a:solidFill>
            <a:srgbClr val="92D050"/>
          </a:solidFill>
        </p:spPr>
        <p:txBody>
          <a:bodyPr wrap="square" rtlCol="0">
            <a:spAutoFit/>
          </a:bodyPr>
          <a:lstStyle/>
          <a:p>
            <a:r>
              <a:rPr lang="en-US" sz="5400" dirty="0" smtClean="0"/>
              <a:t>   </a:t>
            </a:r>
            <a:r>
              <a:rPr lang="en-US" sz="5400" dirty="0" smtClean="0">
                <a:solidFill>
                  <a:schemeClr val="bg1"/>
                </a:solidFill>
              </a:rPr>
              <a:t>LOOK AT MORE PICTURE</a:t>
            </a:r>
            <a:endParaRPr lang="en-US" sz="5400"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114800"/>
            <a:ext cx="4267200" cy="2743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4129216"/>
            <a:ext cx="4495800" cy="2728784"/>
          </a:xfrm>
          <a:prstGeom prst="rect">
            <a:avLst/>
          </a:prstGeom>
        </p:spPr>
      </p:pic>
    </p:spTree>
    <p:extLst>
      <p:ext uri="{BB962C8B-B14F-4D97-AF65-F5344CB8AC3E}">
        <p14:creationId xmlns:p14="http://schemas.microsoft.com/office/powerpoint/2010/main" val="16825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otDmnd">
          <a:fgClr>
            <a:schemeClr val="accent1"/>
          </a:fgClr>
          <a:bgClr>
            <a:schemeClr val="bg1"/>
          </a:bgClr>
        </a:pattFill>
        <a:effectLst/>
      </p:bgPr>
    </p:bg>
    <p:spTree>
      <p:nvGrpSpPr>
        <p:cNvPr id="1" name=""/>
        <p:cNvGrpSpPr/>
        <p:nvPr/>
      </p:nvGrpSpPr>
      <p:grpSpPr>
        <a:xfrm>
          <a:off x="0" y="0"/>
          <a:ext cx="0" cy="0"/>
          <a:chOff x="0" y="0"/>
          <a:chExt cx="0" cy="0"/>
        </a:xfrm>
      </p:grpSpPr>
      <p:sp>
        <p:nvSpPr>
          <p:cNvPr id="4" name="Down Ribbon 3"/>
          <p:cNvSpPr/>
          <p:nvPr/>
        </p:nvSpPr>
        <p:spPr>
          <a:xfrm>
            <a:off x="1295400" y="222421"/>
            <a:ext cx="6172200" cy="12954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smtClean="0"/>
              <a:t>Todays Topic</a:t>
            </a:r>
            <a:endParaRPr lang="en-US" sz="40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199" y="1828800"/>
            <a:ext cx="2895601" cy="225266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56998"/>
            <a:ext cx="4648200" cy="24626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Flowchart: Punched Tape 7"/>
          <p:cNvSpPr/>
          <p:nvPr/>
        </p:nvSpPr>
        <p:spPr>
          <a:xfrm>
            <a:off x="609600" y="4590659"/>
            <a:ext cx="8001000" cy="1657741"/>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smtClean="0"/>
              <a:t>THE THA KHA FLOATING MARKET</a:t>
            </a:r>
            <a:endParaRPr lang="en-US" sz="4400" i="1" dirty="0"/>
          </a:p>
        </p:txBody>
      </p:sp>
    </p:spTree>
    <p:extLst>
      <p:ext uri="{BB962C8B-B14F-4D97-AF65-F5344CB8AC3E}">
        <p14:creationId xmlns:p14="http://schemas.microsoft.com/office/powerpoint/2010/main" val="2080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Down Arrow Callout 1"/>
          <p:cNvSpPr/>
          <p:nvPr/>
        </p:nvSpPr>
        <p:spPr>
          <a:xfrm>
            <a:off x="685800" y="533400"/>
            <a:ext cx="7467600" cy="1828800"/>
          </a:xfrm>
          <a:prstGeom prst="down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LEARNING OUTCOME</a:t>
            </a:r>
            <a:endParaRPr lang="en-US" sz="6000" dirty="0"/>
          </a:p>
        </p:txBody>
      </p:sp>
      <p:sp>
        <p:nvSpPr>
          <p:cNvPr id="3" name="TextBox 2"/>
          <p:cNvSpPr txBox="1"/>
          <p:nvPr/>
        </p:nvSpPr>
        <p:spPr>
          <a:xfrm>
            <a:off x="1409700" y="2755557"/>
            <a:ext cx="6019800" cy="369332"/>
          </a:xfrm>
          <a:prstGeom prst="rect">
            <a:avLst/>
          </a:prstGeom>
          <a:solidFill>
            <a:srgbClr val="FF0000"/>
          </a:solidFill>
        </p:spPr>
        <p:txBody>
          <a:bodyPr wrap="square" rtlCol="0">
            <a:spAutoFit/>
          </a:bodyPr>
          <a:lstStyle/>
          <a:p>
            <a:pPr marL="285750" indent="-285750">
              <a:buFont typeface="Wingdings" panose="05000000000000000000" pitchFamily="2" charset="2"/>
              <a:buChar char="q"/>
            </a:pPr>
            <a:r>
              <a:rPr lang="en-US" dirty="0" smtClean="0">
                <a:solidFill>
                  <a:schemeClr val="bg1"/>
                </a:solidFill>
              </a:rPr>
              <a:t>By the end of the lesson student will be able to---------------</a:t>
            </a:r>
            <a:endParaRPr lang="en-US" dirty="0">
              <a:solidFill>
                <a:schemeClr val="bg1"/>
              </a:solidFill>
            </a:endParaRPr>
          </a:p>
        </p:txBody>
      </p:sp>
      <p:sp>
        <p:nvSpPr>
          <p:cNvPr id="4" name="TextBox 3"/>
          <p:cNvSpPr txBox="1"/>
          <p:nvPr/>
        </p:nvSpPr>
        <p:spPr>
          <a:xfrm>
            <a:off x="2133600" y="3886200"/>
            <a:ext cx="5360773" cy="2031325"/>
          </a:xfrm>
          <a:prstGeom prst="rect">
            <a:avLst/>
          </a:prstGeom>
          <a:solidFill>
            <a:srgbClr val="92D050"/>
          </a:solidFill>
        </p:spPr>
        <p:txBody>
          <a:bodyPr wrap="square" rtlCol="0">
            <a:spAutoFit/>
          </a:bodyPr>
          <a:lstStyle/>
          <a:p>
            <a:pPr marL="285750" indent="-285750">
              <a:buFont typeface="Wingdings" panose="05000000000000000000" pitchFamily="2" charset="2"/>
              <a:buChar char="Ø"/>
            </a:pPr>
            <a:r>
              <a:rPr lang="en-US" i="1" dirty="0" smtClean="0">
                <a:solidFill>
                  <a:schemeClr val="bg1"/>
                </a:solidFill>
              </a:rPr>
              <a:t>Lesson information.</a:t>
            </a:r>
          </a:p>
          <a:p>
            <a:pPr marL="285750" indent="-285750">
              <a:buFont typeface="Wingdings" panose="05000000000000000000" pitchFamily="2" charset="2"/>
              <a:buChar char="Ø"/>
            </a:pPr>
            <a:r>
              <a:rPr lang="en-US" i="1" dirty="0" smtClean="0">
                <a:solidFill>
                  <a:schemeClr val="bg1"/>
                </a:solidFill>
              </a:rPr>
              <a:t>Read and understand text.</a:t>
            </a:r>
          </a:p>
          <a:p>
            <a:pPr marL="285750" indent="-285750">
              <a:buFont typeface="Wingdings" panose="05000000000000000000" pitchFamily="2" charset="2"/>
              <a:buChar char="Ø"/>
            </a:pPr>
            <a:r>
              <a:rPr lang="en-US" i="1" dirty="0" smtClean="0">
                <a:solidFill>
                  <a:schemeClr val="bg1"/>
                </a:solidFill>
              </a:rPr>
              <a:t>Word meaning.</a:t>
            </a:r>
          </a:p>
          <a:p>
            <a:pPr marL="285750" indent="-285750">
              <a:buFont typeface="Wingdings" panose="05000000000000000000" pitchFamily="2" charset="2"/>
              <a:buChar char="Ø"/>
            </a:pPr>
            <a:r>
              <a:rPr lang="en-US" i="1" dirty="0" smtClean="0">
                <a:solidFill>
                  <a:schemeClr val="bg1"/>
                </a:solidFill>
              </a:rPr>
              <a:t>Choose the best answer from the alternative.</a:t>
            </a:r>
          </a:p>
          <a:p>
            <a:pPr marL="285750" indent="-285750">
              <a:buFont typeface="Wingdings" panose="05000000000000000000" pitchFamily="2" charset="2"/>
              <a:buChar char="Ø"/>
            </a:pPr>
            <a:r>
              <a:rPr lang="en-US" i="1" dirty="0" smtClean="0">
                <a:solidFill>
                  <a:schemeClr val="bg1"/>
                </a:solidFill>
              </a:rPr>
              <a:t>Read the lesson and answer the question.</a:t>
            </a:r>
          </a:p>
          <a:p>
            <a:pPr marL="285750" indent="-285750">
              <a:buFont typeface="Wingdings" panose="05000000000000000000" pitchFamily="2" charset="2"/>
              <a:buChar char="Ø"/>
            </a:pPr>
            <a:r>
              <a:rPr lang="en-US" i="1" dirty="0" smtClean="0">
                <a:solidFill>
                  <a:schemeClr val="bg1"/>
                </a:solidFill>
              </a:rPr>
              <a:t>Fill in each gaps with suitable words from the text</a:t>
            </a:r>
            <a:r>
              <a:rPr lang="en-US" dirty="0" smtClean="0"/>
              <a:t>.</a:t>
            </a:r>
          </a:p>
          <a:p>
            <a:endParaRPr lang="en-US" dirty="0"/>
          </a:p>
        </p:txBody>
      </p:sp>
    </p:spTree>
    <p:extLst>
      <p:ext uri="{BB962C8B-B14F-4D97-AF65-F5344CB8AC3E}">
        <p14:creationId xmlns:p14="http://schemas.microsoft.com/office/powerpoint/2010/main" val="251777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Flowchart: Punched Tape 1"/>
          <p:cNvSpPr/>
          <p:nvPr/>
        </p:nvSpPr>
        <p:spPr>
          <a:xfrm>
            <a:off x="838200" y="381000"/>
            <a:ext cx="73914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Word meaning</a:t>
            </a:r>
            <a:endParaRPr lang="en-US" sz="6000" dirty="0"/>
          </a:p>
        </p:txBody>
      </p:sp>
      <p:sp>
        <p:nvSpPr>
          <p:cNvPr id="3" name="TextBox 2"/>
          <p:cNvSpPr txBox="1"/>
          <p:nvPr/>
        </p:nvSpPr>
        <p:spPr>
          <a:xfrm>
            <a:off x="2484738" y="2438400"/>
            <a:ext cx="4191000" cy="3693319"/>
          </a:xfrm>
          <a:prstGeom prst="rect">
            <a:avLst/>
          </a:prstGeom>
          <a:solidFill>
            <a:srgbClr val="0070C0"/>
          </a:solidFill>
        </p:spPr>
        <p:txBody>
          <a:bodyPr wrap="square" rtlCol="0">
            <a:spAutoFit/>
          </a:bodyPr>
          <a:lstStyle/>
          <a:p>
            <a:r>
              <a:rPr lang="en-US" dirty="0" smtClean="0">
                <a:solidFill>
                  <a:schemeClr val="bg1"/>
                </a:solidFill>
              </a:rPr>
              <a:t>Quickly -------------------</a:t>
            </a:r>
            <a:r>
              <a:rPr lang="bn-BD" dirty="0" smtClean="0">
                <a:solidFill>
                  <a:schemeClr val="bg1"/>
                </a:solidFill>
              </a:rPr>
              <a:t>দ্রুত</a:t>
            </a:r>
            <a:endParaRPr lang="en-US" dirty="0" smtClean="0">
              <a:solidFill>
                <a:schemeClr val="bg1"/>
              </a:solidFill>
            </a:endParaRPr>
          </a:p>
          <a:p>
            <a:r>
              <a:rPr lang="en-US" dirty="0" smtClean="0">
                <a:solidFill>
                  <a:schemeClr val="bg1"/>
                </a:solidFill>
              </a:rPr>
              <a:t>Sharp ---------------------</a:t>
            </a:r>
            <a:r>
              <a:rPr lang="bn-BD" dirty="0" smtClean="0">
                <a:solidFill>
                  <a:schemeClr val="bg1"/>
                </a:solidFill>
              </a:rPr>
              <a:t>ধারালো</a:t>
            </a:r>
            <a:endParaRPr lang="en-US" dirty="0" smtClean="0">
              <a:solidFill>
                <a:schemeClr val="bg1"/>
              </a:solidFill>
            </a:endParaRPr>
          </a:p>
          <a:p>
            <a:r>
              <a:rPr lang="en-US" dirty="0" smtClean="0">
                <a:solidFill>
                  <a:schemeClr val="bg1"/>
                </a:solidFill>
              </a:rPr>
              <a:t>Reach --------------------</a:t>
            </a:r>
            <a:r>
              <a:rPr lang="bn-BD" dirty="0" smtClean="0">
                <a:solidFill>
                  <a:schemeClr val="bg1"/>
                </a:solidFill>
              </a:rPr>
              <a:t>পৌছা</a:t>
            </a:r>
            <a:endParaRPr lang="en-US" dirty="0" smtClean="0">
              <a:solidFill>
                <a:schemeClr val="bg1"/>
              </a:solidFill>
            </a:endParaRPr>
          </a:p>
          <a:p>
            <a:r>
              <a:rPr lang="en-US" dirty="0" smtClean="0">
                <a:solidFill>
                  <a:schemeClr val="bg1"/>
                </a:solidFill>
              </a:rPr>
              <a:t>Breakfast ------------------</a:t>
            </a:r>
            <a:r>
              <a:rPr lang="bn-BD" dirty="0" smtClean="0">
                <a:solidFill>
                  <a:schemeClr val="bg1"/>
                </a:solidFill>
              </a:rPr>
              <a:t>সকালের নাস্তা</a:t>
            </a:r>
            <a:endParaRPr lang="en-US" dirty="0" smtClean="0">
              <a:solidFill>
                <a:schemeClr val="bg1"/>
              </a:solidFill>
            </a:endParaRPr>
          </a:p>
          <a:p>
            <a:r>
              <a:rPr lang="en-US" dirty="0" smtClean="0">
                <a:solidFill>
                  <a:schemeClr val="bg1"/>
                </a:solidFill>
              </a:rPr>
              <a:t>Surrounded --------------</a:t>
            </a:r>
            <a:r>
              <a:rPr lang="bn-BD" dirty="0" smtClean="0">
                <a:solidFill>
                  <a:schemeClr val="bg1"/>
                </a:solidFill>
              </a:rPr>
              <a:t>চারদিকে</a:t>
            </a:r>
            <a:endParaRPr lang="en-US" dirty="0" smtClean="0">
              <a:solidFill>
                <a:schemeClr val="bg1"/>
              </a:solidFill>
            </a:endParaRPr>
          </a:p>
          <a:p>
            <a:r>
              <a:rPr lang="en-US" dirty="0" smtClean="0">
                <a:solidFill>
                  <a:schemeClr val="bg1"/>
                </a:solidFill>
              </a:rPr>
              <a:t>Hire ------------------------</a:t>
            </a:r>
            <a:r>
              <a:rPr lang="bn-BD" dirty="0" smtClean="0">
                <a:solidFill>
                  <a:schemeClr val="bg1"/>
                </a:solidFill>
              </a:rPr>
              <a:t>ভাড়া</a:t>
            </a:r>
            <a:endParaRPr lang="en-US" dirty="0" smtClean="0">
              <a:solidFill>
                <a:schemeClr val="bg1"/>
              </a:solidFill>
            </a:endParaRPr>
          </a:p>
          <a:p>
            <a:r>
              <a:rPr lang="en-US" dirty="0" smtClean="0">
                <a:solidFill>
                  <a:schemeClr val="bg1"/>
                </a:solidFill>
              </a:rPr>
              <a:t>Centre ---------------------</a:t>
            </a:r>
            <a:r>
              <a:rPr lang="bn-BD" dirty="0" smtClean="0">
                <a:solidFill>
                  <a:schemeClr val="bg1"/>
                </a:solidFill>
              </a:rPr>
              <a:t>কেন্দ্র</a:t>
            </a:r>
            <a:endParaRPr lang="en-US" dirty="0" smtClean="0">
              <a:solidFill>
                <a:schemeClr val="bg1"/>
              </a:solidFill>
            </a:endParaRPr>
          </a:p>
          <a:p>
            <a:r>
              <a:rPr lang="en-US" dirty="0" smtClean="0">
                <a:solidFill>
                  <a:schemeClr val="bg1"/>
                </a:solidFill>
              </a:rPr>
              <a:t>Seller -----------------------</a:t>
            </a:r>
            <a:r>
              <a:rPr lang="bn-BD" dirty="0" smtClean="0">
                <a:solidFill>
                  <a:schemeClr val="bg1"/>
                </a:solidFill>
              </a:rPr>
              <a:t>বিক্রেতা</a:t>
            </a:r>
            <a:endParaRPr lang="en-US" dirty="0" smtClean="0">
              <a:solidFill>
                <a:schemeClr val="bg1"/>
              </a:solidFill>
            </a:endParaRPr>
          </a:p>
          <a:p>
            <a:r>
              <a:rPr lang="en-US" dirty="0" smtClean="0">
                <a:solidFill>
                  <a:schemeClr val="bg1"/>
                </a:solidFill>
              </a:rPr>
              <a:t>Display ---------------------</a:t>
            </a:r>
            <a:r>
              <a:rPr lang="bn-BD" dirty="0" smtClean="0">
                <a:solidFill>
                  <a:schemeClr val="bg1"/>
                </a:solidFill>
              </a:rPr>
              <a:t>দেখানো</a:t>
            </a:r>
            <a:endParaRPr lang="en-US" dirty="0" smtClean="0">
              <a:solidFill>
                <a:schemeClr val="bg1"/>
              </a:solidFill>
            </a:endParaRPr>
          </a:p>
          <a:p>
            <a:r>
              <a:rPr lang="en-US" dirty="0" smtClean="0">
                <a:solidFill>
                  <a:schemeClr val="bg1"/>
                </a:solidFill>
              </a:rPr>
              <a:t>Bundle ---------------------</a:t>
            </a:r>
            <a:r>
              <a:rPr lang="bn-BD" dirty="0" smtClean="0">
                <a:solidFill>
                  <a:schemeClr val="bg1"/>
                </a:solidFill>
              </a:rPr>
              <a:t>আটি</a:t>
            </a:r>
            <a:endParaRPr lang="en-US" dirty="0" smtClean="0">
              <a:solidFill>
                <a:schemeClr val="bg1"/>
              </a:solidFill>
            </a:endParaRPr>
          </a:p>
          <a:p>
            <a:r>
              <a:rPr lang="en-US" dirty="0" smtClean="0">
                <a:solidFill>
                  <a:schemeClr val="bg1"/>
                </a:solidFill>
              </a:rPr>
              <a:t>Delicious ------------------</a:t>
            </a:r>
            <a:r>
              <a:rPr lang="bn-BD" dirty="0" smtClean="0">
                <a:solidFill>
                  <a:schemeClr val="bg1"/>
                </a:solidFill>
              </a:rPr>
              <a:t>সুস্বাদু</a:t>
            </a:r>
            <a:endParaRPr lang="en-US" dirty="0" smtClean="0">
              <a:solidFill>
                <a:schemeClr val="bg1"/>
              </a:solidFill>
            </a:endParaRPr>
          </a:p>
          <a:p>
            <a:r>
              <a:rPr lang="en-US" dirty="0" smtClean="0">
                <a:solidFill>
                  <a:schemeClr val="bg1"/>
                </a:solidFill>
              </a:rPr>
              <a:t>Lotus ----------------------</a:t>
            </a:r>
            <a:r>
              <a:rPr lang="bn-BD" dirty="0" smtClean="0">
                <a:solidFill>
                  <a:schemeClr val="bg1"/>
                </a:solidFill>
              </a:rPr>
              <a:t>পদ্ম</a:t>
            </a:r>
            <a:endParaRPr lang="en-US" dirty="0" smtClean="0">
              <a:solidFill>
                <a:schemeClr val="bg1"/>
              </a:solidFill>
            </a:endParaRPr>
          </a:p>
          <a:p>
            <a:r>
              <a:rPr lang="en-US" dirty="0" smtClean="0">
                <a:solidFill>
                  <a:schemeClr val="bg1"/>
                </a:solidFill>
              </a:rPr>
              <a:t>Local ----------------------</a:t>
            </a:r>
            <a:r>
              <a:rPr lang="bn-BD" dirty="0" smtClean="0">
                <a:solidFill>
                  <a:schemeClr val="bg1"/>
                </a:solidFill>
              </a:rPr>
              <a:t>স্হানীয়</a:t>
            </a:r>
            <a:endParaRPr lang="en-US" dirty="0">
              <a:solidFill>
                <a:schemeClr val="bg1"/>
              </a:solidFill>
            </a:endParaRPr>
          </a:p>
        </p:txBody>
      </p:sp>
    </p:spTree>
    <p:extLst>
      <p:ext uri="{BB962C8B-B14F-4D97-AF65-F5344CB8AC3E}">
        <p14:creationId xmlns:p14="http://schemas.microsoft.com/office/powerpoint/2010/main" val="296114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70472"/>
            <a:ext cx="3886200" cy="2982527"/>
          </a:xfrm>
          <a:prstGeom prst="rect">
            <a:avLst/>
          </a:prstGeom>
        </p:spPr>
      </p:pic>
      <p:sp>
        <p:nvSpPr>
          <p:cNvPr id="4" name="TextBox 3"/>
          <p:cNvSpPr txBox="1"/>
          <p:nvPr/>
        </p:nvSpPr>
        <p:spPr>
          <a:xfrm>
            <a:off x="2628900" y="228600"/>
            <a:ext cx="3276600" cy="646331"/>
          </a:xfrm>
          <a:prstGeom prst="rect">
            <a:avLst/>
          </a:prstGeom>
          <a:noFill/>
        </p:spPr>
        <p:txBody>
          <a:bodyPr wrap="square" rtlCol="0">
            <a:spAutoFit/>
          </a:bodyPr>
          <a:lstStyle/>
          <a:p>
            <a:r>
              <a:rPr lang="en-US" sz="3600" i="1" u="sng" dirty="0" smtClean="0"/>
              <a:t>Describing text</a:t>
            </a:r>
            <a:endParaRPr lang="en-US" sz="3600" i="1" u="sng" dirty="0"/>
          </a:p>
        </p:txBody>
      </p:sp>
      <p:sp>
        <p:nvSpPr>
          <p:cNvPr id="5" name="TextBox 4"/>
          <p:cNvSpPr txBox="1"/>
          <p:nvPr/>
        </p:nvSpPr>
        <p:spPr>
          <a:xfrm>
            <a:off x="457200" y="5410200"/>
            <a:ext cx="8305800" cy="646331"/>
          </a:xfrm>
          <a:prstGeom prst="rect">
            <a:avLst/>
          </a:prstGeom>
          <a:solidFill>
            <a:srgbClr val="00B050"/>
          </a:solidFill>
        </p:spPr>
        <p:txBody>
          <a:bodyPr wrap="square" rtlCol="0">
            <a:spAutoFit/>
          </a:bodyPr>
          <a:lstStyle/>
          <a:p>
            <a:r>
              <a:rPr lang="en-US" dirty="0" smtClean="0"/>
              <a:t>It was Sunday.  </a:t>
            </a:r>
            <a:r>
              <a:rPr lang="en-US" dirty="0" err="1" smtClean="0"/>
              <a:t>Mita</a:t>
            </a:r>
            <a:r>
              <a:rPr lang="en-US" dirty="0" smtClean="0"/>
              <a:t>, Zara,  </a:t>
            </a:r>
            <a:r>
              <a:rPr lang="en-US" dirty="0" err="1" smtClean="0"/>
              <a:t>Jhuma</a:t>
            </a:r>
            <a:r>
              <a:rPr lang="en-US" dirty="0" smtClean="0"/>
              <a:t> Islam and </a:t>
            </a:r>
            <a:r>
              <a:rPr lang="en-US" dirty="0" err="1" smtClean="0"/>
              <a:t>Mazharul</a:t>
            </a:r>
            <a:r>
              <a:rPr lang="en-US" dirty="0" smtClean="0"/>
              <a:t> Islam woke up very early. They quickly got ready and started for </a:t>
            </a:r>
            <a:r>
              <a:rPr lang="en-US" dirty="0" err="1" smtClean="0"/>
              <a:t>Tha</a:t>
            </a:r>
            <a:r>
              <a:rPr lang="en-US" dirty="0" smtClean="0"/>
              <a:t> </a:t>
            </a:r>
            <a:r>
              <a:rPr lang="en-US" dirty="0" err="1" smtClean="0"/>
              <a:t>Kha</a:t>
            </a:r>
            <a:r>
              <a:rPr lang="en-US" dirty="0" smtClean="0"/>
              <a:t> floating market.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802" y="2438400"/>
            <a:ext cx="4544198" cy="2362200"/>
          </a:xfrm>
          <a:prstGeom prst="rect">
            <a:avLst/>
          </a:prstGeom>
        </p:spPr>
      </p:pic>
    </p:spTree>
    <p:extLst>
      <p:ext uri="{BB962C8B-B14F-4D97-AF65-F5344CB8AC3E}">
        <p14:creationId xmlns:p14="http://schemas.microsoft.com/office/powerpoint/2010/main" val="404050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03" y="1828800"/>
            <a:ext cx="4191000" cy="2133600"/>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752599"/>
            <a:ext cx="3886200" cy="22860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p:cNvSpPr txBox="1"/>
          <p:nvPr/>
        </p:nvSpPr>
        <p:spPr>
          <a:xfrm>
            <a:off x="228600" y="304800"/>
            <a:ext cx="8458200" cy="1015663"/>
          </a:xfrm>
          <a:prstGeom prst="rect">
            <a:avLst/>
          </a:prstGeom>
          <a:solidFill>
            <a:srgbClr val="92D050"/>
          </a:solidFill>
        </p:spPr>
        <p:txBody>
          <a:bodyPr wrap="square" rtlCol="0">
            <a:spAutoFit/>
          </a:bodyPr>
          <a:lstStyle/>
          <a:p>
            <a:r>
              <a:rPr lang="en-US" sz="2000" i="1" dirty="0" smtClean="0">
                <a:solidFill>
                  <a:schemeClr val="bg1"/>
                </a:solidFill>
              </a:rPr>
              <a:t>They planned to have breakfast at the market. They reached the market place sharp at 7. The canals were surrounded with coconut palm trees. The boatman started to row slowly taking them  to the </a:t>
            </a:r>
            <a:r>
              <a:rPr lang="en-US" sz="2000" i="1" dirty="0" err="1" smtClean="0">
                <a:solidFill>
                  <a:schemeClr val="bg1"/>
                </a:solidFill>
              </a:rPr>
              <a:t>centre</a:t>
            </a:r>
            <a:r>
              <a:rPr lang="en-US" sz="2000" i="1" dirty="0" smtClean="0">
                <a:solidFill>
                  <a:schemeClr val="bg1"/>
                </a:solidFill>
              </a:rPr>
              <a:t> of the market.</a:t>
            </a:r>
            <a:endParaRPr lang="en-US" sz="2000" i="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403" y="4191000"/>
            <a:ext cx="4191000" cy="2438400"/>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4191001"/>
            <a:ext cx="3886200" cy="2438400"/>
          </a:xfrm>
          <a:prstGeom prst="rect">
            <a:avLst/>
          </a:prstGeom>
          <a:ln>
            <a:noFill/>
          </a:ln>
          <a:effectLst>
            <a:softEdge rad="112500"/>
          </a:effectLst>
        </p:spPr>
      </p:pic>
    </p:spTree>
    <p:extLst>
      <p:ext uri="{BB962C8B-B14F-4D97-AF65-F5344CB8AC3E}">
        <p14:creationId xmlns:p14="http://schemas.microsoft.com/office/powerpoint/2010/main" val="1954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573</Words>
  <Application>Microsoft Office PowerPoint</Application>
  <PresentationFormat>On-screen Show (4:3)</PresentationFormat>
  <Paragraphs>69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Vrinda</vt:lpstr>
      <vt:lpstr>Wingdings</vt:lpstr>
      <vt:lpstr>Office Theme</vt:lpstr>
      <vt:lpstr>PowerPoint Presentation</vt:lpstr>
      <vt:lpstr>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 WORK</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pc</dc:creator>
  <cp:lastModifiedBy>sonaton madrasha</cp:lastModifiedBy>
  <cp:revision>99</cp:revision>
  <dcterms:created xsi:type="dcterms:W3CDTF">2006-08-16T00:00:00Z</dcterms:created>
  <dcterms:modified xsi:type="dcterms:W3CDTF">2021-01-10T06:40:50Z</dcterms:modified>
</cp:coreProperties>
</file>