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2" r:id="rId3"/>
    <p:sldId id="261" r:id="rId4"/>
    <p:sldId id="257" r:id="rId5"/>
    <p:sldId id="258" r:id="rId6"/>
    <p:sldId id="256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The number of internet users</a:t>
            </a:r>
            <a:endParaRPr lang="en-US" dirty="0"/>
          </a:p>
        </c:rich>
      </c:tx>
      <c:layout>
        <c:manualLayout>
          <c:xMode val="edge"/>
          <c:yMode val="edge"/>
          <c:x val="0.309526716324376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01451771653543"/>
          <c:y val="2.6676688564167654E-2"/>
          <c:w val="0.89698548228346453"/>
          <c:h val="0.88675044957641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4.5%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01CF272-A4CA-4CCF-80AE-9A3A57BB96A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688A2EB-1545-4E9C-A1BF-4320470A30A6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E489677-6265-4978-AA3E-80A0A4031FBC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8.3%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F56E97D-8874-48D8-907F-1C5CA3D1A987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  <a:r>
                      <a:rPr lang="en-US" baseline="0" smtClean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2002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4.5</c:v>
                </c:pt>
                <c:pt idx="1">
                  <c:v>5.6</c:v>
                </c:pt>
                <c:pt idx="2">
                  <c:v>7.5</c:v>
                </c:pt>
                <c:pt idx="3">
                  <c:v>7.9</c:v>
                </c:pt>
                <c:pt idx="4">
                  <c:v>8.3000000000000007</c:v>
                </c:pt>
                <c:pt idx="5">
                  <c:v>9.1999999999999993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301672"/>
        <c:axId val="193304808"/>
      </c:barChart>
      <c:catAx>
        <c:axId val="19330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04808"/>
        <c:crosses val="autoZero"/>
        <c:auto val="1"/>
        <c:lblAlgn val="ctr"/>
        <c:lblOffset val="100"/>
        <c:noMultiLvlLbl val="0"/>
      </c:catAx>
      <c:valAx>
        <c:axId val="193304808"/>
        <c:scaling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Million 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01672"/>
        <c:crosses val="autoZero"/>
        <c:crossBetween val="between"/>
      </c:valAx>
      <c:spPr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B159-4977-40CD-BFC9-675701E6F06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C1D2F-2B9E-41B5-9E9B-3681F048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C1D2F-2B9E-41B5-9E9B-3681F048C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1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3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A77C-3589-4BB5-92CD-A91DAD3130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00835-3A3E-4A5A-8006-889278D25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0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649104" y="470847"/>
            <a:ext cx="8586716" cy="243612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TO MULTIMEDIA CLASS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906973"/>
            <a:ext cx="11095630" cy="34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3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922" y="4410501"/>
            <a:ext cx="10672550" cy="2246769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MD.ALAUDDIN</a:t>
            </a:r>
            <a:endParaRPr lang="en-US" sz="3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defRPr/>
            </a:pP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200" kern="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Assistant Teacher  </a:t>
            </a:r>
            <a:endParaRPr lang="en-US" sz="3200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defRPr/>
            </a:pP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Pagla Govt.Model 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School and College</a:t>
            </a:r>
            <a:endParaRPr lang="en-US" sz="36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>
              <a:defRPr/>
            </a:pP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South </a:t>
            </a:r>
            <a:r>
              <a:rPr lang="en-US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Sunamganj,Sunamgan.ICT District Ambessador</a:t>
            </a:r>
            <a:endParaRPr lang="en-US" sz="28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0" y="1384026"/>
            <a:ext cx="4054542" cy="2875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3510" y="136477"/>
            <a:ext cx="34665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Identity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1384025"/>
            <a:ext cx="4353635" cy="27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72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215952" y="1760561"/>
            <a:ext cx="3425587" cy="266131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8823" y="1760561"/>
            <a:ext cx="3336877" cy="266131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5217" y="1760561"/>
            <a:ext cx="3343701" cy="2661314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92573" y="668740"/>
            <a:ext cx="739708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what you can see in these pictures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1725" y="4619906"/>
            <a:ext cx="203351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 graph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559" y="4651360"/>
            <a:ext cx="21154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graph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1045" y="4589805"/>
            <a:ext cx="236106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Pie chart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1725" y="5704765"/>
            <a:ext cx="885057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bar/ chart is used to compare different sets of information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9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1671430"/>
            <a:ext cx="3877558" cy="1963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61" y="1514901"/>
            <a:ext cx="3084394" cy="215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9" y="1632024"/>
            <a:ext cx="3057098" cy="20027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309314" y="4028084"/>
            <a:ext cx="78486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</a:t>
            </a:r>
            <a:r>
              <a:rPr lang="en-US" sz="3600" b="1" dirty="0" smtClean="0"/>
              <a:t>Graph/Chart</a:t>
            </a:r>
            <a:endParaRPr lang="en-US" sz="3600" b="1" dirty="0" smtClean="0"/>
          </a:p>
          <a:p>
            <a:r>
              <a:rPr lang="en-US" sz="3600" b="1" dirty="0" smtClean="0"/>
              <a:t>                      Class: ix – x </a:t>
            </a:r>
          </a:p>
          <a:p>
            <a:r>
              <a:rPr lang="en-US" sz="3600" b="1" dirty="0" smtClean="0"/>
              <a:t>                English – First Paper </a:t>
            </a:r>
          </a:p>
          <a:p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08026" y="691599"/>
            <a:ext cx="685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todays topic is –Graph/ Chart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3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1252" y="2409669"/>
            <a:ext cx="918073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After  this lesson, the learners will be able </a:t>
            </a:r>
            <a:r>
              <a:rPr lang="en-US" sz="2800" dirty="0" smtClean="0"/>
              <a:t>to – 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dirty="0" smtClean="0"/>
              <a:t>explain about  graph 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dirty="0" smtClean="0"/>
              <a:t>explain about various types  of graph charts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dirty="0" smtClean="0"/>
              <a:t>Explain  the strategies  of  writing  about the graph chart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dirty="0" err="1" smtClean="0"/>
              <a:t>Analyse</a:t>
            </a:r>
            <a:r>
              <a:rPr lang="en-US" sz="2800" dirty="0" smtClean="0"/>
              <a:t>  </a:t>
            </a:r>
            <a:r>
              <a:rPr lang="en-US" sz="2800" dirty="0" smtClean="0"/>
              <a:t>following  a graph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918347" y="1262418"/>
            <a:ext cx="5410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dirty="0"/>
              <a:t>Learning out come</a:t>
            </a:r>
          </a:p>
        </p:txBody>
      </p:sp>
    </p:spTree>
    <p:extLst>
      <p:ext uri="{BB962C8B-B14F-4D97-AF65-F5344CB8AC3E}">
        <p14:creationId xmlns:p14="http://schemas.microsoft.com/office/powerpoint/2010/main" val="2907218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45527453"/>
              </p:ext>
            </p:extLst>
          </p:nvPr>
        </p:nvGraphicFramePr>
        <p:xfrm>
          <a:off x="1852118" y="113225"/>
          <a:ext cx="8401154" cy="347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4578" y="3441680"/>
            <a:ext cx="115474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 the number of internet users in Bangladesh .The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ranges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2000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2009</a:t>
            </a:r>
            <a:r>
              <a:rPr lang="bn-IN" sz="2400" dirty="0" smtClean="0">
                <a:latin typeface="Times New Roman" panose="02020603050405020304" pitchFamily="18" charset="0"/>
              </a:rPr>
              <a:t>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.The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these 9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indicates that the percentage of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users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rapidly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constantly. In 2002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,the first year of the survey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period, we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number of internet users was 4.5% 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 rose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5.6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in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year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2002.In 2003, the number of internet users 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7.5%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7.9% in 2005 .In 2007,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came into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8.3% . In the final year of 2009, it increased to 9.2%.It is the highest percentage  of the graph.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graph it is quite clear that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internet users 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gradually. The survey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</a:t>
            </a:r>
            <a:r>
              <a:rPr lang="en-S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number of internet users in Bangladesh</a:t>
            </a:r>
            <a:r>
              <a:rPr lang="en-S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3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2375"/>
            <a:ext cx="12191999" cy="579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A graph </a:t>
            </a:r>
            <a:r>
              <a:rPr lang="en-SG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belows</a:t>
            </a:r>
            <a:r>
              <a:rPr lang="en-SG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shows the number of mobile phone users/ the n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u</a:t>
            </a:r>
            <a:r>
              <a:rPr lang="en-SG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mber</a:t>
            </a:r>
            <a:r>
              <a:rPr lang="en-SG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of internet </a:t>
            </a:r>
            <a:r>
              <a:rPr lang="en-SG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users/</a:t>
            </a:r>
            <a:r>
              <a:rPr lang="en-US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the number of Facebook </a:t>
            </a:r>
            <a:r>
              <a:rPr lang="en-US" sz="24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usres</a:t>
            </a:r>
            <a:r>
              <a:rPr lang="en-US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/ </a:t>
            </a:r>
            <a:r>
              <a:rPr lang="en-SG" sz="24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the rate of population growth/the number of</a:t>
            </a:r>
            <a:r>
              <a:rPr lang="en-SG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population living below the poverty line/death rate/birth rate/the world </a:t>
            </a:r>
            <a:r>
              <a:rPr lang="en-SG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polpulation</a:t>
            </a:r>
            <a:r>
              <a:rPr lang="en-SG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growth rate/the </a:t>
            </a:r>
            <a:r>
              <a:rPr lang="en-SG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litreacy</a:t>
            </a:r>
            <a:r>
              <a:rPr lang="en-SG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rate/the illiteracy rate/empowerment of woman/the infant mortality rate/ labour farce/import/ export/the rate of girls education.</a:t>
            </a:r>
            <a:endParaRPr lang="en-US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Answer: The graph shows(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).The survey ranges from(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</a:t>
            </a:r>
            <a:r>
              <a:rPr lang="en-US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to (</a:t>
            </a:r>
            <a:r>
              <a:rPr lang="bn-IN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শেষের  সাল) 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.The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grpah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covering these (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মোট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কত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বছর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years indicates that the percentage of (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 is increasing/decreasing/fluctuating rapidly and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constantly.In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 ১ম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,the first year of the survey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period,we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see that (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 was (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অনুসারে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যত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%) which  rose (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উঠা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)/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decrased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নামা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 to ( 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দ্বিতীয়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অনুসারে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যত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%)in the next year (২য়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).In( ৩য়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), ( 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 was ( ৩য়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অনুসারে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যত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%) which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incresed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/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decresed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to ( ৪র্থ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অনুসারে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যত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% )in   ( ৪র্থ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).In      ( ৫ম </a:t>
            </a:r>
            <a:r>
              <a:rPr lang="bn-IN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), it was increasing/decreasing and  came into ( ৫ম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অনুসারে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যত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% )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আরো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থাকলে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………In (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উক্ত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 it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wsa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উক্ত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অনুসারে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যত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%)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এভাবে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চলতে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থাকবে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. </a:t>
            </a:r>
            <a:endParaRPr lang="en-US" sz="20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From the graph it is quite clear that  (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)  is increasing/decreasing/ fluctuating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gradually.The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servey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shows a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positve</a:t>
            </a:r>
            <a:r>
              <a:rPr lang="en-SG" sz="20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/negative trends of ( </a:t>
            </a:r>
            <a:r>
              <a:rPr lang="en-SG" sz="20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</a:t>
            </a:r>
            <a:r>
              <a:rPr lang="en-SG" sz="1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lang="en-US" sz="1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313" y="245659"/>
            <a:ext cx="11232107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following the graph,these16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written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30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9" y="3166584"/>
            <a:ext cx="10017457" cy="3438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42" y="1304499"/>
            <a:ext cx="11723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graph shows the literacy rate of Bangladesh from 2000 to 2009. Now, describe the graph in 150 words. You should highlight and summaries the information given in the graph.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8792" y="329967"/>
            <a:ext cx="403973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Home work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02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15" y="675216"/>
            <a:ext cx="4490884" cy="5527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675216"/>
            <a:ext cx="5295331" cy="48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4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575</Words>
  <Application>Microsoft Office PowerPoint</Application>
  <PresentationFormat>Widescreen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ALAUDDIN</dc:creator>
  <cp:lastModifiedBy>MOHAMMAD ALAUDDIN</cp:lastModifiedBy>
  <cp:revision>32</cp:revision>
  <dcterms:created xsi:type="dcterms:W3CDTF">2021-01-08T14:35:45Z</dcterms:created>
  <dcterms:modified xsi:type="dcterms:W3CDTF">2021-01-09T14:00:12Z</dcterms:modified>
</cp:coreProperties>
</file>