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FA2"/>
    <a:srgbClr val="2FDD2F"/>
    <a:srgbClr val="152437"/>
    <a:srgbClr val="203854"/>
    <a:srgbClr val="3DD735"/>
    <a:srgbClr val="DC3061"/>
    <a:srgbClr val="61DC30"/>
    <a:srgbClr val="D636A8"/>
    <a:srgbClr val="DDD933"/>
    <a:srgbClr val="E22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11" autoAdjust="0"/>
  </p:normalViewPr>
  <p:slideViewPr>
    <p:cSldViewPr>
      <p:cViewPr>
        <p:scale>
          <a:sx n="59" d="100"/>
          <a:sy n="59" d="100"/>
        </p:scale>
        <p:origin x="-3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4B373-009A-4486-B6F3-5C7E78A1B62C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DF6A-3969-4476-89A8-C5D7380054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FDF6A-3969-4476-89A8-C5D7380054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BB47F1-F60D-40FC-95FC-2E571152ACD4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CB10F-D2DF-4041-AA8E-754F41F782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93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152400"/>
            <a:ext cx="4800600" cy="1524000"/>
          </a:xfrm>
          <a:prstGeom prst="ellipse">
            <a:avLst/>
          </a:prstGeom>
          <a:solidFill>
            <a:srgbClr val="1E9FA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46" y="1996887"/>
            <a:ext cx="7696200" cy="4952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304800"/>
            <a:ext cx="8229600" cy="11430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ক্ষুদ্র ঋন(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Micro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Cedit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533400" cy="533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icro Cred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438400"/>
            <a:ext cx="3886200" cy="3810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Flowchart: Preparation 6"/>
          <p:cNvSpPr/>
          <p:nvPr/>
        </p:nvSpPr>
        <p:spPr>
          <a:xfrm>
            <a:off x="533400" y="2362200"/>
            <a:ext cx="3962400" cy="3962400"/>
          </a:xfrm>
          <a:prstGeom prst="flowChartPreparation">
            <a:avLst/>
          </a:prstGeom>
          <a:solidFill>
            <a:srgbClr val="00B0F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জামানত দেয়ার সামর্থ্য রাখে না এমন দরিদ্র মানুষের দল তৈরি করে ঋণ দেয়ার বিশেষ ব্যবস্থায় ক্ষুদ্র ঋণ নামে পরিচিত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519953" y="304800"/>
            <a:ext cx="8229600" cy="1066800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বিকাশ(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Bkash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4419600" y="1524000"/>
            <a:ext cx="304800" cy="228600"/>
          </a:xfrm>
          <a:prstGeom prst="flowChartMerge">
            <a:avLst/>
          </a:prstGeom>
          <a:solidFill>
            <a:srgbClr val="E22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ik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6553200" cy="176715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Flowchart: Direct Access Storage 8"/>
          <p:cNvSpPr/>
          <p:nvPr/>
        </p:nvSpPr>
        <p:spPr>
          <a:xfrm>
            <a:off x="533400" y="3657600"/>
            <a:ext cx="8382000" cy="3200400"/>
          </a:xfrm>
          <a:prstGeom prst="flowChartMagneticDrum">
            <a:avLst/>
          </a:prstGeom>
          <a:solidFill>
            <a:srgbClr val="61DC3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মোবাইল ব্যাংকিং এর ব্যবস্থায় গ্রাহকের অর্থ এক হিসাব থেকে অন্য হিসাবে স্থানান্তর ও এজেন্টের মাধ্যমে পরিশোধের ব্রাক ব্যাংক প্রচলিত ব্যবস্থায় বিকাশ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48400" y="4114800"/>
            <a:ext cx="2133600" cy="2209800"/>
            <a:chOff x="6248400" y="4114800"/>
            <a:chExt cx="2133600" cy="2209800"/>
          </a:xfrm>
        </p:grpSpPr>
        <p:pic>
          <p:nvPicPr>
            <p:cNvPr id="10" name="Picture 9" descr="mobail bank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0" y="4114800"/>
              <a:ext cx="1295400" cy="2209800"/>
            </a:xfrm>
            <a:prstGeom prst="rect">
              <a:avLst/>
            </a:prstGeom>
          </p:spPr>
        </p:pic>
        <p:sp>
          <p:nvSpPr>
            <p:cNvPr id="11" name="Left Arrow 10"/>
            <p:cNvSpPr/>
            <p:nvPr/>
          </p:nvSpPr>
          <p:spPr>
            <a:xfrm>
              <a:off x="6248400" y="5029200"/>
              <a:ext cx="685800" cy="609600"/>
            </a:xfrm>
            <a:prstGeom prst="left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685800" y="381000"/>
            <a:ext cx="8229600" cy="1066800"/>
          </a:xfrm>
          <a:prstGeom prst="snip2DiagRect">
            <a:avLst/>
          </a:prstGeom>
          <a:solidFill>
            <a:schemeClr val="accent3">
              <a:lumMod val="5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আউটসোর্সিং ব্যবসায়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1524000"/>
            <a:ext cx="4572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Out sour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772400" cy="20669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Snip and Round Single Corner Rectangle 6"/>
          <p:cNvSpPr/>
          <p:nvPr/>
        </p:nvSpPr>
        <p:spPr>
          <a:xfrm>
            <a:off x="685800" y="4191000"/>
            <a:ext cx="8077200" cy="2057400"/>
          </a:xfrm>
          <a:prstGeom prst="snipRoundRect">
            <a:avLst/>
          </a:prstGeom>
          <a:solidFill>
            <a:srgbClr val="61DC3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নিজে বা নিজ প্রতিষ্ঠানের কর্মী দিয়ে ফরমায়েশ অনুযায়ী কাজ করে অর্থ উপার্জন করাকে আউটসোর্সিং ব্যবসায় বলে ।একে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Freelancer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 বলা হয়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457200" y="304800"/>
            <a:ext cx="8229600" cy="1066800"/>
          </a:xfrm>
          <a:prstGeom prst="snip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 সেন্টার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343400" y="1524000"/>
            <a:ext cx="304800" cy="381000"/>
          </a:xfrm>
          <a:prstGeom prst="up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33400" y="2209800"/>
            <a:ext cx="8077200" cy="4495800"/>
            <a:chOff x="533400" y="2209800"/>
            <a:chExt cx="8077200" cy="4495800"/>
          </a:xfrm>
        </p:grpSpPr>
        <p:pic>
          <p:nvPicPr>
            <p:cNvPr id="6" name="Picture 5" descr="Call centr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0" y="2209800"/>
              <a:ext cx="3886200" cy="21336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</p:pic>
        <p:pic>
          <p:nvPicPr>
            <p:cNvPr id="7" name="Picture 6" descr="callce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2286000"/>
              <a:ext cx="3886200" cy="20574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8" name="Snip and Round Single Corner Rectangle 7"/>
            <p:cNvSpPr/>
            <p:nvPr/>
          </p:nvSpPr>
          <p:spPr>
            <a:xfrm>
              <a:off x="609600" y="4495800"/>
              <a:ext cx="8001000" cy="2209800"/>
            </a:xfrm>
            <a:prstGeom prst="snipRoundRect">
              <a:avLst/>
            </a:prstGeom>
            <a:solidFill>
              <a:srgbClr val="92D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কল সেন্টার হল এমন একটি অফিস যেখানে মোবাইল বা টেলিফোনের মাধ্যমে গ্রাহক সেবা বা তথ্য দিয়ে সহায়তা করে থাকে 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7200" y="304800"/>
            <a:ext cx="8153400" cy="1066800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কুরিয়ার সার্ভিস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1524000"/>
            <a:ext cx="762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rier serv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7620000" cy="1971675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609600" y="4191000"/>
            <a:ext cx="7848600" cy="1905000"/>
          </a:xfrm>
          <a:prstGeom prst="round2DiagRect">
            <a:avLst/>
          </a:prstGeom>
          <a:solidFill>
            <a:srgbClr val="152437"/>
          </a:solidFill>
          <a:ln>
            <a:solidFill>
              <a:srgbClr val="2FD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ডাকযোগাযোগের বিকল্প হিসেবে চিঠিপত্র দলিলাদি ও মালামাল একস্থান থেকে অন্যস্থানে প্রেরণের জন্য বেসরকারি প্রতিষ্ঠান কে কুরিয়ার সার্ভিস বলে 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28600"/>
            <a:ext cx="8229600" cy="1219200"/>
          </a:xfrm>
          <a:prstGeom prst="roundRect">
            <a:avLst/>
          </a:prstGeom>
          <a:ln>
            <a:solidFill>
              <a:srgbClr val="00B05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সফটওয়্যার উন্নয়ন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1524000"/>
            <a:ext cx="228600" cy="3048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oft 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67600" cy="2300287"/>
          </a:xfrm>
          <a:prstGeom prst="rect">
            <a:avLst/>
          </a:prstGeom>
        </p:spPr>
      </p:pic>
      <p:sp>
        <p:nvSpPr>
          <p:cNvPr id="7" name="Snip Diagonal Corner Rectangle 6"/>
          <p:cNvSpPr/>
          <p:nvPr/>
        </p:nvSpPr>
        <p:spPr>
          <a:xfrm>
            <a:off x="685800" y="4572000"/>
            <a:ext cx="7543800" cy="19050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কম্পিউটারের সাহায্যে দ্রত ও শুদ্ধভাবে কোন সমস্যা সমাধান বা কাজ সম্পাদনের জন্য ধারাবাহিকভাবে সাজানো নির্দেশের সমষ্টিকে সফটওয়্যার বলে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304800"/>
            <a:ext cx="8077200" cy="1066800"/>
          </a:xfrm>
          <a:prstGeom prst="ellipse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মোবাইল সার্ভিসিং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1447800"/>
            <a:ext cx="381000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obail servic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153400" cy="2057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4495800"/>
            <a:ext cx="8229600" cy="1905000"/>
          </a:xfrm>
          <a:prstGeom prst="roundRect">
            <a:avLst/>
          </a:prstGeom>
          <a:solidFill>
            <a:srgbClr val="1524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মোবাইল বর্তমানে জীবনের অবিচ্ছেদ্য অংশ ।এটি নষ্ট হলে ছুটে যেতে হয় ম্যাকানিক্স এর কাছে,যিনি সার্ভিসিং এর কাজ করে থাকে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457200" y="304800"/>
            <a:ext cx="8229600" cy="1066800"/>
          </a:xfrm>
          <a:prstGeom prst="snip2SameRect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কম্পিউটার ও ফটোকপি সার্ভিস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9600" y="1447800"/>
            <a:ext cx="304800" cy="304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uter &amp; photo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391400" cy="21336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838200" y="4191000"/>
            <a:ext cx="7239000" cy="2133600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সার্ভিস ২টি খুবই জরুরী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অফিস- আদালত,শিক্ষা প্রতিষ্ঠান,অনলাইনে আবেদন,দলিলাদি কপি করা, ইত্যাদি কাজে ব্যবহৃত হয় ।এটি একটি জনপ্রিয় ব্যবসায়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571500" y="350506"/>
            <a:ext cx="8229600" cy="1066800"/>
          </a:xfrm>
          <a:prstGeom prst="flowChartPreparati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1414617"/>
            <a:ext cx="381000" cy="3810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ingle 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620000" cy="2362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62000" y="4572000"/>
            <a:ext cx="7848600" cy="1981200"/>
          </a:xfrm>
          <a:prstGeom prst="roundRect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দারিদ্র দূরীকরণে ক্ষুদ্রঋণ গুরুত্বপূর্ণ-ব্যাখ্যা কর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6220" y="62552"/>
            <a:ext cx="16002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সময়ঃ ২মিনিট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cision 6"/>
          <p:cNvSpPr/>
          <p:nvPr/>
        </p:nvSpPr>
        <p:spPr>
          <a:xfrm>
            <a:off x="685800" y="468854"/>
            <a:ext cx="7467600" cy="762000"/>
          </a:xfrm>
          <a:prstGeom prst="flowChartDecision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35824" y="1371600"/>
            <a:ext cx="457200" cy="381000"/>
          </a:xfrm>
          <a:prstGeom prst="downArrow">
            <a:avLst/>
          </a:prstGeom>
          <a:solidFill>
            <a:srgbClr val="D636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81200"/>
            <a:ext cx="3886200" cy="17526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1007185" y="3916680"/>
            <a:ext cx="7467600" cy="2286000"/>
          </a:xfrm>
          <a:prstGeom prst="round2Diag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দল-কঃ বিকাশের মাধ্যমে কিভাবে লেনদেন করা হয় লিখ ।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দল- খঃ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Outsourcing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ব্যবসায় গুরুত্বপূর্ণ কেন- লিখ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1400" y="104004"/>
            <a:ext cx="1752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228600"/>
            <a:ext cx="8077200" cy="1219200"/>
          </a:xfrm>
          <a:prstGeom prst="round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69259" y="1686261"/>
            <a:ext cx="3886200" cy="4572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4648200" y="1752600"/>
            <a:ext cx="3886200" cy="5334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 ও বিষয়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457200" y="2590800"/>
            <a:ext cx="3886200" cy="4038600"/>
          </a:xfrm>
          <a:prstGeom prst="round2Same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/>
          </a:p>
          <a:p>
            <a:pPr algn="ctr">
              <a:lnSpc>
                <a:spcPct val="150000"/>
              </a:lnSpc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নুরুজ্জামান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এস আর ডি শামস উদ্দিন ভুঁইয়া স্কুল এন্ড কলেজ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শাহেদল, হোসেনপুর, কিশোরগঞ্জ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বাইল-০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১৭২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১৯৭২১৭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4724400" y="2590800"/>
            <a:ext cx="3886200" cy="4038600"/>
          </a:xfrm>
          <a:prstGeom prst="round2SameRect">
            <a:avLst/>
          </a:prstGeom>
          <a:solidFill>
            <a:srgbClr val="1E9FA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dirty="0" smtClean="0"/>
          </a:p>
          <a:p>
            <a:pPr>
              <a:lnSpc>
                <a:spcPct val="125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একাদশ</a:t>
            </a:r>
          </a:p>
          <a:p>
            <a:pPr>
              <a:lnSpc>
                <a:spcPct val="125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শাখাঃ ব্যবসায় শিক্ষা</a:t>
            </a:r>
          </a:p>
          <a:p>
            <a:pPr>
              <a:lnSpc>
                <a:spcPct val="125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ব্যবসায় সংগঠন ও ব্যবস্থাপনা -প্রথম পত্র</a:t>
            </a:r>
          </a:p>
          <a:p>
            <a:pPr>
              <a:lnSpc>
                <a:spcPct val="125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 পঞ্চম</a:t>
            </a:r>
          </a:p>
          <a:p>
            <a:pPr>
              <a:lnSpc>
                <a:spcPct val="125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4038600" y="1524000"/>
            <a:ext cx="990600" cy="304800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lass t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5715000" cy="2667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90600" y="4724400"/>
            <a:ext cx="7239000" cy="1905000"/>
          </a:xfrm>
          <a:prstGeom prst="roundRect">
            <a:avLst/>
          </a:prstGeom>
          <a:solidFill>
            <a:srgbClr val="2038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আজকের আলোচ্য ব্যবসায় থেকে ৪টি ব্যবসায় এর কাজ লিখ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228600"/>
            <a:ext cx="8229600" cy="1066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 (১)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" y="304800"/>
            <a:ext cx="8153400" cy="914400"/>
          </a:xfrm>
          <a:prstGeom prst="ellipse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1295400"/>
            <a:ext cx="457200" cy="5334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514600" y="1905000"/>
            <a:ext cx="4572000" cy="9144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MCQ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3124200"/>
            <a:ext cx="8686800" cy="3429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DC306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১)সাম্প্রতিকালের যে ব্যবসায় একস্থান থেকে অন্যস্থানে অর্থ পাঠানোর সাথে সম্পর্কিত তা হল-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ক)বিকাশ খ)মানিগ্রাম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গ)টেলিগ্রাম ঘ)কুরিয়ার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648200" y="2895600"/>
            <a:ext cx="228600" cy="152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066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14800" y="1371600"/>
            <a:ext cx="685800" cy="533400"/>
          </a:xfrm>
          <a:prstGeom prst="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38200" y="2286000"/>
            <a:ext cx="7543800" cy="2590800"/>
            <a:chOff x="838200" y="2286000"/>
            <a:chExt cx="7543800" cy="2590800"/>
          </a:xfrm>
        </p:grpSpPr>
        <p:pic>
          <p:nvPicPr>
            <p:cNvPr id="7" name="Picture 6" descr="ঘর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2286000"/>
              <a:ext cx="7543800" cy="2590800"/>
            </a:xfrm>
            <a:prstGeom prst="rect">
              <a:avLst/>
            </a:prstGeom>
          </p:spPr>
        </p:pic>
        <p:pic>
          <p:nvPicPr>
            <p:cNvPr id="8" name="Picture 7" descr="hw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3000" y="2971800"/>
              <a:ext cx="1295399" cy="1219200"/>
            </a:xfrm>
            <a:prstGeom prst="rect">
              <a:avLst/>
            </a:prstGeom>
          </p:spPr>
        </p:pic>
      </p:grpSp>
      <p:sp>
        <p:nvSpPr>
          <p:cNvPr id="11" name="Round Diagonal Corner Rectangle 10"/>
          <p:cNvSpPr/>
          <p:nvPr/>
        </p:nvSpPr>
        <p:spPr>
          <a:xfrm>
            <a:off x="990600" y="5181600"/>
            <a:ext cx="7467600" cy="1295400"/>
          </a:xfrm>
          <a:prstGeom prst="round2DiagRect">
            <a:avLst/>
          </a:prstGeom>
          <a:solidFill>
            <a:srgbClr val="61D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সৃজনশীল প্রশ্নের ৩ এবং ৭ নং অনুশীলনী উত্তর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অ্যাসাইনমেন্ট লিখে জমা দিবে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609600"/>
            <a:ext cx="8229600" cy="1066800"/>
          </a:xfrm>
          <a:prstGeom prst="roundRect">
            <a:avLst/>
          </a:prstGeom>
          <a:solidFill>
            <a:srgbClr val="1E9FA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ক্লাসে সহযোগিতার জন্য ধন্যবাদ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2133600"/>
            <a:ext cx="7239000" cy="3733800"/>
            <a:chOff x="1066800" y="2133600"/>
            <a:chExt cx="7239000" cy="3733800"/>
          </a:xfrm>
        </p:grpSpPr>
        <p:pic>
          <p:nvPicPr>
            <p:cNvPr id="6" name="Picture 5" descr="canv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4600" y="2667000"/>
              <a:ext cx="1981200" cy="3048000"/>
            </a:xfrm>
            <a:prstGeom prst="rect">
              <a:avLst/>
            </a:prstGeom>
          </p:spPr>
        </p:pic>
        <p:pic>
          <p:nvPicPr>
            <p:cNvPr id="8" name="Picture 7" descr="download (7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800" y="2133600"/>
              <a:ext cx="4800600" cy="3733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609600"/>
            <a:ext cx="8229600" cy="1219200"/>
          </a:xfrm>
          <a:prstGeom prst="ellipse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ছবি গুলো লক্ষ্য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1828800"/>
            <a:ext cx="8305800" cy="5029200"/>
            <a:chOff x="381000" y="1828800"/>
            <a:chExt cx="8305800" cy="5029200"/>
          </a:xfrm>
        </p:grpSpPr>
        <p:sp>
          <p:nvSpPr>
            <p:cNvPr id="4" name="Snip Diagonal Corner Rectangle 3"/>
            <p:cNvSpPr/>
            <p:nvPr/>
          </p:nvSpPr>
          <p:spPr>
            <a:xfrm>
              <a:off x="381000" y="2057400"/>
              <a:ext cx="8305800" cy="4800600"/>
            </a:xfrm>
            <a:prstGeom prst="snip2Diag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byeing hou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1828800"/>
              <a:ext cx="2590800" cy="1600200"/>
            </a:xfrm>
            <a:prstGeom prst="rect">
              <a:avLst/>
            </a:prstGeom>
          </p:spPr>
        </p:pic>
        <p:pic>
          <p:nvPicPr>
            <p:cNvPr id="6" name="Picture 5" descr="Marchandigin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1981200"/>
              <a:ext cx="2838450" cy="1609725"/>
            </a:xfrm>
            <a:prstGeom prst="rect">
              <a:avLst/>
            </a:prstGeom>
          </p:spPr>
        </p:pic>
        <p:pic>
          <p:nvPicPr>
            <p:cNvPr id="7" name="Picture 6" descr="Software dev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3401" y="3505200"/>
              <a:ext cx="2514600" cy="1676399"/>
            </a:xfrm>
            <a:prstGeom prst="rect">
              <a:avLst/>
            </a:prstGeom>
          </p:spPr>
        </p:pic>
        <p:pic>
          <p:nvPicPr>
            <p:cNvPr id="9" name="Picture 8" descr="Bikash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3733800"/>
              <a:ext cx="2590800" cy="1466850"/>
            </a:xfrm>
            <a:prstGeom prst="rect">
              <a:avLst/>
            </a:prstGeom>
          </p:spPr>
        </p:pic>
        <p:pic>
          <p:nvPicPr>
            <p:cNvPr id="10" name="Picture 9" descr="Micro Credit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72201" y="1981200"/>
              <a:ext cx="2057399" cy="1743075"/>
            </a:xfrm>
            <a:prstGeom prst="rect">
              <a:avLst/>
            </a:prstGeom>
          </p:spPr>
        </p:pic>
        <p:pic>
          <p:nvPicPr>
            <p:cNvPr id="11" name="Picture 10" descr="Call centre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71600" y="5334000"/>
              <a:ext cx="3810000" cy="1200150"/>
            </a:xfrm>
            <a:prstGeom prst="rect">
              <a:avLst/>
            </a:prstGeom>
          </p:spPr>
        </p:pic>
        <p:pic>
          <p:nvPicPr>
            <p:cNvPr id="12" name="Picture 11" descr="Computer &amp; photo copy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96000" y="3962400"/>
              <a:ext cx="2476500" cy="1600200"/>
            </a:xfrm>
            <a:prstGeom prst="rect">
              <a:avLst/>
            </a:prstGeom>
          </p:spPr>
        </p:pic>
        <p:pic>
          <p:nvPicPr>
            <p:cNvPr id="13" name="Picture 12" descr="Corier service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638800" y="5715000"/>
              <a:ext cx="3048000" cy="9144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445546" y="762000"/>
            <a:ext cx="8305800" cy="1219200"/>
          </a:xfrm>
          <a:prstGeom prst="flowChartTerminator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2371725" cy="32004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3810000" y="3962400"/>
            <a:ext cx="8382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Internal Storage 7"/>
          <p:cNvSpPr/>
          <p:nvPr/>
        </p:nvSpPr>
        <p:spPr>
          <a:xfrm>
            <a:off x="4648200" y="2590800"/>
            <a:ext cx="3200400" cy="36576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সাম্প্রতিককালের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457200" y="304800"/>
            <a:ext cx="8458200" cy="13716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12954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685800" y="1796527"/>
            <a:ext cx="8305800" cy="5029200"/>
          </a:xfrm>
          <a:prstGeom prst="flowChartPredefinedProcess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1E9FA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—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যৌথমূলধনী ব্যবসায় কী তা বলতে 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সাম্প্রতিক কালের ব্যবসায় গুলো বর্ণনা করতে পারবে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বিকাশ ব্যাংকিং বর্তমানে গ্রাহক সেবায় অনন্য অবদান রাখছে-ব্যাখ্যা করতে পারবে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280147"/>
            <a:ext cx="8153400" cy="1600200"/>
          </a:xfrm>
          <a:prstGeom prst="ellipse">
            <a:avLst/>
          </a:prstGeom>
          <a:solidFill>
            <a:srgbClr val="1E9FA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যৌথমূলধনী ব্যবসায়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1905000"/>
            <a:ext cx="3429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Joint stok Co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6477000" cy="19812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838200" y="4800600"/>
            <a:ext cx="7620000" cy="17526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কোম্পানি আইনের অধীনে গঠিত ও পরিচালিত কৃএিম ব্যক্তিসত্তার অধিকারী সীমিত দায় বিশিষ্ট ব্যবসায় কে কোম্পানি সংগঠন বলে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304800"/>
            <a:ext cx="8229600" cy="1143000"/>
          </a:xfrm>
          <a:prstGeom prst="roundRect">
            <a:avLst/>
          </a:prstGeom>
          <a:solidFill>
            <a:srgbClr val="1E9FA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বায়িং হাউস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yeing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62" y="2362200"/>
            <a:ext cx="7624838" cy="18764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Flowchart: Preparation 6"/>
          <p:cNvSpPr/>
          <p:nvPr/>
        </p:nvSpPr>
        <p:spPr>
          <a:xfrm>
            <a:off x="838200" y="4419600"/>
            <a:ext cx="7924800" cy="1981200"/>
          </a:xfrm>
          <a:prstGeom prst="flowChartPreparati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কমিশনের ভিত্তিতে বায়ারের পক্ষে ক্রয় প্রতিনিধি হিসেবে দায়িত্ব পালনকারী প্রতিষ্ঠানই বায়িং হাউস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304800"/>
            <a:ext cx="8153400" cy="1066800"/>
          </a:xfrm>
          <a:prstGeom prst="ellipse">
            <a:avLst/>
          </a:prstGeom>
          <a:solidFill>
            <a:srgbClr val="203854"/>
          </a:solidFill>
          <a:ln>
            <a:solidFill>
              <a:srgbClr val="E22A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মার্চেন্ডাইজিং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4267200" y="1524000"/>
            <a:ext cx="533400" cy="381000"/>
          </a:xfrm>
          <a:prstGeom prst="flowChartMerge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rchandig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772400" cy="2286000"/>
          </a:xfrm>
          <a:prstGeom prst="rect">
            <a:avLst/>
          </a:prstGeom>
        </p:spPr>
      </p:pic>
      <p:sp>
        <p:nvSpPr>
          <p:cNvPr id="8" name="Round Diagonal Corner Rectangle 7"/>
          <p:cNvSpPr/>
          <p:nvPr/>
        </p:nvSpPr>
        <p:spPr>
          <a:xfrm>
            <a:off x="533400" y="4724400"/>
            <a:ext cx="7924800" cy="14478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Marchandising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শব্দের অর্থ হল পণ্য বেচা- কেনা করা বা পণ্যের উন্নতি সাধন করা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paration 2"/>
          <p:cNvSpPr/>
          <p:nvPr/>
        </p:nvSpPr>
        <p:spPr>
          <a:xfrm>
            <a:off x="457200" y="304800"/>
            <a:ext cx="8229600" cy="1066800"/>
          </a:xfrm>
          <a:prstGeom prst="flowChartPreparation">
            <a:avLst/>
          </a:prstGeom>
          <a:solidFill>
            <a:srgbClr val="1E9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স্টক এক্সচেঞ্জ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572000" y="1447800"/>
            <a:ext cx="304800" cy="533400"/>
          </a:xfrm>
          <a:prstGeom prst="upDownArrow">
            <a:avLst/>
          </a:prstGeom>
          <a:solidFill>
            <a:srgbClr val="2FDD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ock Excha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8153400" cy="2133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4495800"/>
            <a:ext cx="8153400" cy="1828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স্থানে তালিকাভুক্ত কোম্পানির বিধিমোতাবেক শারে-সিকিউরিটিজ নিয়মিতভাবে ক্রয়-বিক্রয় হয়ে থাকে তাকেই স্টক এক্সচেঞ্জ বলে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853</TotalTime>
  <Words>428</Words>
  <Application>Microsoft Office PowerPoint</Application>
  <PresentationFormat>On-screen Show (4:3)</PresentationFormat>
  <Paragraphs>71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UITRCE PAKUNDIA</cp:lastModifiedBy>
  <cp:revision>153</cp:revision>
  <dcterms:created xsi:type="dcterms:W3CDTF">2020-05-03T04:07:42Z</dcterms:created>
  <dcterms:modified xsi:type="dcterms:W3CDTF">2021-01-07T05:04:20Z</dcterms:modified>
</cp:coreProperties>
</file>