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0" r:id="rId4"/>
    <p:sldId id="274" r:id="rId5"/>
    <p:sldId id="275" r:id="rId6"/>
    <p:sldId id="260" r:id="rId7"/>
    <p:sldId id="269" r:id="rId8"/>
    <p:sldId id="272" r:id="rId9"/>
    <p:sldId id="271" r:id="rId10"/>
    <p:sldId id="266" r:id="rId11"/>
    <p:sldId id="257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476" y="4572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শু</a:t>
            </a:r>
            <a:r>
              <a:rPr lang="bn-BD" sz="8000" b="1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ভে</a:t>
            </a:r>
            <a:r>
              <a:rPr lang="bn-BD" sz="8000" b="1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চ্ছা</a:t>
            </a:r>
            <a:endParaRPr lang="en-US" sz="8000" b="1" dirty="0">
              <a:solidFill>
                <a:srgbClr val="FF00FF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76" y="457200"/>
            <a:ext cx="7194506" cy="617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1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94B75D2-5552-4CF7-8704-6B5C3864BB89}"/>
              </a:ext>
            </a:extLst>
          </p:cNvPr>
          <p:cNvSpPr txBox="1"/>
          <p:nvPr/>
        </p:nvSpPr>
        <p:spPr>
          <a:xfrm>
            <a:off x="3124200" y="304800"/>
            <a:ext cx="2754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মূল্যায়ন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FC93BAE-9BD6-4263-914C-F40D9F909853}"/>
              </a:ext>
            </a:extLst>
          </p:cNvPr>
          <p:cNvSpPr txBox="1"/>
          <p:nvPr/>
        </p:nvSpPr>
        <p:spPr>
          <a:xfrm>
            <a:off x="533400" y="22860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১৷ জাতিসংঘ</a:t>
            </a:r>
            <a:r>
              <a:rPr kumimoji="0" lang="bn-BD" sz="32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সনদ </a:t>
            </a:r>
            <a:r>
              <a:rPr kumimoji="0" lang="bn-BD" sz="3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অনুযায়ী 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শিশুদের</a:t>
            </a:r>
            <a:r>
              <a:rPr kumimoji="0" lang="bn-BD" sz="32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বয়সসীমা কতো?</a:t>
            </a:r>
            <a:endParaRPr kumimoji="0" lang="bn-BD" sz="3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2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ক) ১৬ </a:t>
            </a:r>
            <a:r>
              <a:rPr kumimoji="0" lang="bn-BD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বছরের কম 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                  খ) ১৭ </a:t>
            </a:r>
            <a:r>
              <a:rPr kumimoji="0" lang="bn-BD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বছরের কম 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</a:t>
            </a:r>
            <a:endParaRPr kumimoji="0" lang="bn-BD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  গ) ১৮ </a:t>
            </a:r>
            <a:r>
              <a:rPr kumimoji="0" lang="bn-BD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বছরের কম 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                   ঘ) ১৯ </a:t>
            </a:r>
            <a:r>
              <a:rPr kumimoji="0" lang="bn-BD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বছরের কম 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</a:t>
            </a:r>
            <a:endParaRPr kumimoji="0" lang="bn-BD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২৷জাতিসংঘ শিশু অধিকার সনদে কয়টি ধারা রয়েছে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?</a:t>
            </a:r>
            <a:endParaRPr kumimoji="0" lang="bn-BD" sz="3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2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ক) ৫২টি                                            </a:t>
            </a:r>
            <a:r>
              <a:rPr kumimoji="0" lang="bn-BD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খ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) ৫৩টি</a:t>
            </a:r>
            <a:endParaRPr kumimoji="0" lang="bn-BD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 গ) ৫৪টি                                             </a:t>
            </a:r>
            <a:r>
              <a:rPr kumimoji="0" lang="bn-BD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ঘ</a:t>
            </a:r>
            <a:r>
              <a:rPr kumimoji="0" lang="bn-BD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) ৫৫টি ৷</a:t>
            </a:r>
            <a:endParaRPr kumimoji="0" lang="bn-BD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1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082463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১। শিশু কাদের বলা হয়?</a:t>
            </a:r>
          </a:p>
          <a:p>
            <a:pPr lvl="0"/>
            <a:r>
              <a:rPr lang="bn-BD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২</a:t>
            </a:r>
            <a:r>
              <a:rPr lang="bn-BD" sz="400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। জাতিসংঘ </a:t>
            </a:r>
            <a:r>
              <a:rPr lang="bn-BD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শিশু অধিকার সনদে কত সালে শিশু অধিকারের কথা বলা হয়</a:t>
            </a:r>
            <a:r>
              <a:rPr lang="en-US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 ?</a:t>
            </a:r>
            <a:r>
              <a:rPr lang="bn-BD" sz="4000" dirty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bn-BD" sz="4000" dirty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</a:br>
            <a:r>
              <a:rPr lang="bn-BD" sz="4000" dirty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৩</a:t>
            </a:r>
            <a:r>
              <a:rPr lang="bn-BD" sz="4000" dirty="0" smtClean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। শিশু </a:t>
            </a:r>
            <a:r>
              <a:rPr lang="bn-BD" sz="4000" dirty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অধিকার সনদে মোট কয়টি ধারা রয়েছে</a:t>
            </a:r>
            <a:r>
              <a:rPr lang="en-US" sz="4000" dirty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smtClean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?</a:t>
            </a:r>
            <a:r>
              <a:rPr lang="bn-BD" sz="4000" dirty="0" smtClean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4000" dirty="0">
              <a:solidFill>
                <a:srgbClr val="292934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558968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একক কাজ</a:t>
            </a:r>
            <a:endParaRPr lang="en-US" sz="6000" b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38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AEE95EE-C658-4040-82FD-4A060086A71E}"/>
              </a:ext>
            </a:extLst>
          </p:cNvPr>
          <p:cNvSpPr txBox="1"/>
          <p:nvPr/>
        </p:nvSpPr>
        <p:spPr>
          <a:xfrm>
            <a:off x="1579418" y="3810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জোড়ায় কাজ</a:t>
            </a:r>
            <a:endParaRPr kumimoji="0" lang="en-US" sz="8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0677" y="2971800"/>
            <a:ext cx="7186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শিশু হিসাবে তোমরা কী কী অধিকার লাভ কর এবং কোন কোন অধিকার থেকে বঞ্চিত হও তা লিখ।</a:t>
            </a:r>
            <a:endParaRPr lang="en-US" sz="4000" dirty="0">
              <a:solidFill>
                <a:srgbClr val="FF00FF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5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FAAB9A0-CF05-448F-B9C3-7A76B9BC69A5}"/>
              </a:ext>
            </a:extLst>
          </p:cNvPr>
          <p:cNvSpPr txBox="1"/>
          <p:nvPr/>
        </p:nvSpPr>
        <p:spPr>
          <a:xfrm>
            <a:off x="2933698" y="457200"/>
            <a:ext cx="3462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বাড়ির কাজ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93F8584-D4AC-49CB-8342-E546908E99C3}"/>
              </a:ext>
            </a:extLst>
          </p:cNvPr>
          <p:cNvSpPr txBox="1"/>
          <p:nvPr/>
        </p:nvSpPr>
        <p:spPr>
          <a:xfrm>
            <a:off x="895323" y="3032119"/>
            <a:ext cx="75394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b="1" kern="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শিশুরা অধিকার থেকে বঞ্চিত হলে তাদের কি ধরনের সমস্যা হতে পারে? 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3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4" y="152400"/>
            <a:ext cx="6551296" cy="65736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0" y="22098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bn-BD" sz="6000" b="1" kern="0" dirty="0">
                <a:ln w="13462">
                  <a:solidFill>
                    <a:srgbClr val="D60093"/>
                  </a:solidFill>
                  <a:prstDash val="solid"/>
                </a:ln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সবাইকে ধন্যবাদ</a:t>
            </a:r>
            <a:endParaRPr lang="en-US" sz="6000" b="1" kern="0" dirty="0">
              <a:ln w="13462">
                <a:solidFill>
                  <a:srgbClr val="D60093"/>
                </a:solidFill>
                <a:prstDash val="solid"/>
              </a:ln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9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334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BD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 </a:t>
            </a:r>
            <a:r>
              <a:rPr lang="bn-BD" sz="6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</a:p>
          <a:p>
            <a:pPr lvl="0" algn="ctr"/>
            <a:endParaRPr lang="bn-BD" sz="6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0" algn="ctr"/>
            <a:r>
              <a:rPr lang="bn-BD" sz="6000" b="1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মোঃ জয়নাল আবেদীন ভূঁইয়া</a:t>
            </a:r>
          </a:p>
          <a:p>
            <a:pPr lvl="0" algn="ctr"/>
            <a:r>
              <a:rPr lang="bn-BD" sz="40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সহকারী শিক্ষক</a:t>
            </a:r>
          </a:p>
          <a:p>
            <a:pPr lvl="0" algn="ctr"/>
            <a:r>
              <a:rPr lang="bn-BD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বগাচতর </a:t>
            </a:r>
            <a:r>
              <a:rPr lang="en-US" sz="4000" dirty="0" err="1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এন</a:t>
            </a:r>
            <a:r>
              <a:rPr lang="en-US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. </a:t>
            </a:r>
            <a:r>
              <a:rPr lang="en-US" sz="4000" dirty="0" err="1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জি</a:t>
            </a:r>
            <a:r>
              <a:rPr lang="en-US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. </a:t>
            </a:r>
            <a:r>
              <a:rPr lang="en-US" sz="4000" dirty="0" err="1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ইউ</a:t>
            </a:r>
            <a:r>
              <a:rPr lang="en-US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আই</a:t>
            </a:r>
            <a:r>
              <a:rPr lang="en-US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মাদ্‌রাসা</a:t>
            </a:r>
          </a:p>
          <a:p>
            <a:pPr lvl="0" algn="ctr"/>
            <a:r>
              <a:rPr lang="bn-BD" sz="400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সীতাকুণ্ড, চট্টগ্রাম</a:t>
            </a:r>
          </a:p>
          <a:p>
            <a:pPr lvl="0" algn="ctr"/>
            <a:r>
              <a:rPr lang="bn-BD" sz="6000" b="1" dirty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jainalsa@gmail.com</a:t>
            </a:r>
            <a:endParaRPr lang="en-US" sz="60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7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74" y="402649"/>
            <a:ext cx="4658377" cy="31025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02649"/>
            <a:ext cx="3548210" cy="24890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23" y="3824720"/>
            <a:ext cx="3590163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24720"/>
            <a:ext cx="4737652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7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564" y="1118919"/>
            <a:ext cx="6781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আজকের পাঠ</a:t>
            </a:r>
          </a:p>
          <a:p>
            <a:pPr algn="ctr"/>
            <a:endParaRPr lang="bn-BD" sz="4000" dirty="0">
              <a:latin typeface="Nikosh" pitchFamily="2" charset="0"/>
              <a:cs typeface="Nikosh" pitchFamily="2" charset="0"/>
            </a:endParaRPr>
          </a:p>
          <a:p>
            <a:pPr algn="ctr"/>
            <a:endParaRPr lang="bn-BD" sz="40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8000" b="1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শিশু</a:t>
            </a:r>
            <a:r>
              <a:rPr lang="bn-BD" sz="8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8000" b="1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অধিকার</a:t>
            </a:r>
            <a:endParaRPr lang="en-US" sz="8000" b="1" dirty="0">
              <a:solidFill>
                <a:srgbClr val="0000FF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5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4898643-4B72-4910-8775-30539F824D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838200"/>
            <a:ext cx="2048071" cy="2599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512618"/>
            <a:ext cx="6248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6000" b="1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বাংলাদেশ ও বিশ্বপরিচয়</a:t>
            </a:r>
          </a:p>
          <a:p>
            <a:pPr lvl="0"/>
            <a:r>
              <a:rPr lang="bn-BD" sz="600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শ্রেণি-ষষ্ঠ</a:t>
            </a:r>
            <a:r>
              <a:rPr lang="bn-BD" sz="6000" dirty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bn-BD" sz="6000" dirty="0" smtClean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        </a:t>
            </a:r>
          </a:p>
          <a:p>
            <a:pPr lvl="0"/>
            <a:r>
              <a:rPr lang="bn-BD" sz="6000" dirty="0" smtClean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অধ্যায়-দশম</a:t>
            </a:r>
          </a:p>
          <a:p>
            <a:pPr lvl="0"/>
            <a:r>
              <a:rPr lang="bn-BD" sz="60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বাংলাদেশে শিশু অধিকার</a:t>
            </a:r>
            <a:endParaRPr lang="bn-BD" sz="6000" dirty="0">
              <a:solidFill>
                <a:srgbClr val="0000FF"/>
              </a:solidFill>
              <a:latin typeface="Nikosh" pitchFamily="2" charset="0"/>
              <a:cs typeface="Nikosh" pitchFamily="2" charset="0"/>
            </a:endParaRPr>
          </a:p>
          <a:p>
            <a:pPr lvl="0"/>
            <a:r>
              <a:rPr lang="bn-BD" sz="6000" dirty="0" smtClean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সময়- ৪০মিনিট</a:t>
            </a:r>
            <a:endParaRPr lang="en-US" sz="6000" dirty="0">
              <a:solidFill>
                <a:srgbClr val="292934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0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00200"/>
            <a:ext cx="822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60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এই পাঠ শেষে শিক্ষার্থীরা-</a:t>
            </a:r>
          </a:p>
          <a:p>
            <a:pPr lvl="0"/>
            <a:r>
              <a:rPr lang="bn-BD" sz="400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১। শিশু কাদের বলা হয় তা বলতে পারবে;</a:t>
            </a:r>
            <a:endParaRPr lang="bn-BD" sz="4000" dirty="0">
              <a:solidFill>
                <a:srgbClr val="FF00FF"/>
              </a:solidFill>
              <a:latin typeface="Nikosh" pitchFamily="2" charset="0"/>
              <a:cs typeface="Nikosh" pitchFamily="2" charset="0"/>
            </a:endParaRPr>
          </a:p>
          <a:p>
            <a:pPr lvl="0"/>
            <a:r>
              <a:rPr lang="bn-BD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২। শিশু </a:t>
            </a:r>
            <a:r>
              <a:rPr lang="bn-BD" sz="4000" dirty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অধিকারের ধারণা ব্যাখ্যা করতে </a:t>
            </a:r>
            <a:r>
              <a:rPr lang="bn-BD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পারবে;</a:t>
            </a:r>
          </a:p>
          <a:p>
            <a:pPr lvl="0"/>
            <a:r>
              <a:rPr lang="bn-BD" sz="40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৩। অধিকার বঞ্চিত শিশুদের সমস্যার সমাধান করতে পারবে;</a:t>
            </a:r>
            <a:endParaRPr lang="bn-BD" sz="40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286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BD" sz="6000" b="1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শিখনফল</a:t>
            </a:r>
            <a:endParaRPr lang="en-US" sz="6000" b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947880"/>
            <a:ext cx="4551406" cy="2806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304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অধিকার বঞ্চিত শিশু</a:t>
            </a:r>
            <a:endParaRPr lang="en-US" sz="3200" b="1" dirty="0">
              <a:solidFill>
                <a:srgbClr val="FF00FF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66208"/>
            <a:ext cx="3333750" cy="2047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38600"/>
            <a:ext cx="3493770" cy="2495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4168920"/>
            <a:ext cx="3884206" cy="238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1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এসো আমরা শিশু অধিকার গুলো জেনে নিই</a:t>
            </a:r>
            <a:endParaRPr lang="en-US" sz="4000" b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69582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 ১৮ বছরের কম বয়সী যে কোন মানুষ শিশু।</a:t>
            </a: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সব শিশুর অধিকার সমান।</a:t>
            </a: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বাবা-মা ও বড়দের শিশু অধিকার </a:t>
            </a:r>
            <a:r>
              <a:rPr lang="bn-BD" sz="2800" kern="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সম্পর্কে সচেতন </a:t>
            </a:r>
            <a:r>
              <a:rPr lang="bn-BD" sz="2800" kern="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থেকেই তাদের সদুপদেশ দিতে হবে।</a:t>
            </a:r>
            <a:endParaRPr lang="en-US" sz="2800" kern="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নিজের নাম ও বাবা-মার নামসহ সঠিক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পরিচয় ব্যবহারের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অধিকারী হবে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শিশুর বেঁচে থাকা ও বড় হওয়ার </a:t>
            </a:r>
            <a:r>
              <a:rPr lang="bn-BD" sz="2800" kern="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অধিকাররক্ষা </a:t>
            </a:r>
            <a:r>
              <a:rPr lang="bn-BD" sz="2800" kern="0" dirty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রাষ্ট্রের দায়িত্ব।</a:t>
            </a:r>
            <a:endParaRPr lang="en-US" sz="2800" kern="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মারধর কিংবা অন্যায় বকাঝকা থেকে শিশুকে 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রক্ষা করতে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হবে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সংখ্যালঘু ও ক্ষুদ্র নৃগোষ্ঠীর শিশুদের </a:t>
            </a:r>
            <a:r>
              <a:rPr lang="bn-BD" sz="2800" kern="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নিজস্ব সংস্কৃতি,ধর্ম,ভাষাচর্চার </a:t>
            </a:r>
            <a:r>
              <a:rPr lang="bn-BD" sz="2800" kern="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অধিকার রক্ষা করা</a:t>
            </a:r>
            <a:r>
              <a:rPr lang="bn-BD" sz="2800" kern="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১৯৮৯সালের ২০</a:t>
            </a:r>
            <a:r>
              <a:rPr lang="en-US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নভেম্বর শিশু অধিকার সনদে </a:t>
            </a:r>
            <a:r>
              <a:rPr lang="bn-BD" sz="2800" dirty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৫৪টি</a:t>
            </a:r>
            <a:r>
              <a:rPr lang="en-US" sz="2800" dirty="0">
                <a:solidFill>
                  <a:srgbClr val="292934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শিশু অধিকা</a:t>
            </a:r>
            <a:r>
              <a:rPr lang="en-US" sz="2800" kern="0" dirty="0" err="1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রের</a:t>
            </a:r>
            <a:r>
              <a:rPr lang="en-US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কথা বলা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হয়।</a:t>
            </a:r>
            <a:endParaRPr lang="en-US" sz="2800" kern="0" dirty="0">
              <a:solidFill>
                <a:sysClr val="windowText" lastClr="00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31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শিশুকে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কেউ যেন অন্যায় কাজে ব্যবহার করতে না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পারে৷ শারীরিক-মানসিক-নৈতিক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ক্ষতি যাতে না হয় রাষ্ট্রকে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তার ব্যবস্থা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নিতে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হবে।</a:t>
            </a: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প্রতিটি </a:t>
            </a:r>
            <a:r>
              <a:rPr lang="bn-BD" sz="2800" kern="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শিশুর অবকাশ যাপন</a:t>
            </a:r>
            <a:r>
              <a:rPr lang="bn-BD" sz="2800" kern="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, খেলাধুলা, সাংস্কৃতিক </a:t>
            </a:r>
            <a:r>
              <a:rPr lang="bn-BD" sz="2800" kern="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ও সৃজনশীল কর্মকান্ডের অধিকার </a:t>
            </a:r>
            <a:r>
              <a:rPr lang="bn-BD" sz="2800" kern="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রয়েছে।</a:t>
            </a:r>
            <a:endParaRPr lang="en-US" sz="2800" kern="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শিশুদের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খাদ্য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, বস্ত্র, বাসস্থান, শিক্ষা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ও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চিকিৎসার সুযোগ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রাষ্ট্রকে নিশ্চিত করতে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হবে।</a:t>
            </a:r>
            <a:endParaRPr lang="en-US" sz="2800" kern="0" dirty="0">
              <a:solidFill>
                <a:sysClr val="windowText" lastClr="000000"/>
              </a:solidFill>
              <a:latin typeface="Nikosh" pitchFamily="2" charset="0"/>
              <a:cs typeface="Nikosh" pitchFamily="2" charset="0"/>
            </a:endParaRP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kern="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অর্থনৈতিক </a:t>
            </a:r>
            <a:r>
              <a:rPr lang="bn-BD" sz="2800" kern="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শোষণ এবং যেকোনো </a:t>
            </a:r>
            <a:r>
              <a:rPr lang="bn-BD" sz="2800" kern="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ঝুঁকিপূর্ণ কাজ </a:t>
            </a:r>
            <a:r>
              <a:rPr lang="bn-BD" sz="2800" kern="0" dirty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থেকে বিরত থাকার অধিকার রক্ষা করতে </a:t>
            </a:r>
            <a:r>
              <a:rPr lang="bn-BD" sz="2800" kern="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হবে।</a:t>
            </a:r>
            <a:endParaRPr lang="bn-BD" sz="2800" kern="0" dirty="0">
              <a:solidFill>
                <a:srgbClr val="FF00FF"/>
              </a:solidFill>
              <a:latin typeface="Nikosh" pitchFamily="2" charset="0"/>
              <a:cs typeface="Nikosh" pitchFamily="2" charset="0"/>
            </a:endParaRP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কোনো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শিশুকে যুদ্ধে বা সরাসরি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সশস্ত্র সংগ্রামে </a:t>
            </a:r>
            <a:r>
              <a:rPr lang="bn-BD" sz="2800" kern="0" dirty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অংশ গ্রহণ করতে দেয়া </a:t>
            </a:r>
            <a:r>
              <a:rPr lang="bn-BD" sz="2800" kern="0" dirty="0" smtClean="0">
                <a:solidFill>
                  <a:sysClr val="windowText" lastClr="000000"/>
                </a:solidFill>
                <a:latin typeface="Nikosh" pitchFamily="2" charset="0"/>
                <a:cs typeface="Nikosh" pitchFamily="2" charset="0"/>
              </a:rPr>
              <a:t>যাবে না।</a:t>
            </a:r>
            <a:endParaRPr lang="en-US" sz="2800" kern="0" dirty="0">
              <a:solidFill>
                <a:sysClr val="windowText" lastClr="000000"/>
              </a:solidFill>
              <a:latin typeface="Nikosh" pitchFamily="2" charset="0"/>
              <a:cs typeface="Nikosh" pitchFamily="2" charset="0"/>
            </a:endParaRPr>
          </a:p>
          <a:p>
            <a:pPr marL="457200" lvl="0" indent="-457200">
              <a:buFont typeface="Wingdings" pitchFamily="2" charset="2"/>
              <a:buChar char="Ø"/>
              <a:defRPr/>
            </a:pPr>
            <a:r>
              <a:rPr lang="bn-BD" sz="2800" kern="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শিশুর </a:t>
            </a:r>
            <a:r>
              <a:rPr lang="bn-BD" sz="2800" kern="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সম্মানবোধ</a:t>
            </a:r>
            <a:r>
              <a:rPr lang="bn-BD" sz="2800" kern="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, নিজস্ব </a:t>
            </a:r>
            <a:r>
              <a:rPr lang="bn-BD" sz="2800" kern="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গোপনীয়তা রক্ষা করতে </a:t>
            </a:r>
            <a:r>
              <a:rPr lang="bn-BD" sz="2800" kern="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হবে।</a:t>
            </a:r>
            <a:endParaRPr lang="en-US" sz="2800" kern="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4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373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computer</dc:creator>
  <cp:lastModifiedBy>ismail - [2010]</cp:lastModifiedBy>
  <cp:revision>11</cp:revision>
  <dcterms:created xsi:type="dcterms:W3CDTF">2006-08-16T00:00:00Z</dcterms:created>
  <dcterms:modified xsi:type="dcterms:W3CDTF">2021-01-10T11:59:17Z</dcterms:modified>
</cp:coreProperties>
</file>