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6" r:id="rId3"/>
    <p:sldId id="297" r:id="rId4"/>
    <p:sldId id="278" r:id="rId5"/>
    <p:sldId id="292" r:id="rId6"/>
    <p:sldId id="293" r:id="rId7"/>
    <p:sldId id="277" r:id="rId8"/>
    <p:sldId id="316" r:id="rId9"/>
    <p:sldId id="317" r:id="rId10"/>
    <p:sldId id="318" r:id="rId11"/>
    <p:sldId id="294" r:id="rId12"/>
    <p:sldId id="279" r:id="rId13"/>
    <p:sldId id="305" r:id="rId14"/>
    <p:sldId id="295" r:id="rId15"/>
    <p:sldId id="322" r:id="rId16"/>
    <p:sldId id="303" r:id="rId17"/>
    <p:sldId id="304" r:id="rId18"/>
    <p:sldId id="323" r:id="rId19"/>
    <p:sldId id="296" r:id="rId20"/>
    <p:sldId id="324" r:id="rId21"/>
    <p:sldId id="306" r:id="rId22"/>
    <p:sldId id="307" r:id="rId23"/>
    <p:sldId id="319" r:id="rId24"/>
    <p:sldId id="320" r:id="rId25"/>
    <p:sldId id="321" r:id="rId26"/>
    <p:sldId id="298" r:id="rId27"/>
    <p:sldId id="308" r:id="rId28"/>
    <p:sldId id="31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CCFF"/>
    <a:srgbClr val="66FF99"/>
    <a:srgbClr val="CCFFCC"/>
    <a:srgbClr val="CCFFFF"/>
    <a:srgbClr val="CCECFF"/>
    <a:srgbClr val="99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76" d="100"/>
          <a:sy n="76" d="100"/>
        </p:scale>
        <p:origin x="1104" y="60"/>
      </p:cViewPr>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94CF2-57EF-4814-880A-ECC9E7AF03A1}"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F544F231-C215-4567-94E9-2D138D720C4C}">
      <dgm:prSet custT="1"/>
      <dgm:spPr/>
      <dgm:t>
        <a:bodyPr/>
        <a:lstStyle/>
        <a:p>
          <a:pPr rtl="0"/>
          <a:r>
            <a:rPr lang="bn-BD" sz="3600" smtClean="0"/>
            <a:t>মোঃ </a:t>
          </a:r>
          <a:r>
            <a:rPr lang="bn-IN" sz="3600" smtClean="0"/>
            <a:t>এনামুল হক</a:t>
          </a:r>
          <a:endParaRPr lang="en-US" sz="3600"/>
        </a:p>
      </dgm:t>
    </dgm:pt>
    <dgm:pt modelId="{09595CCF-D75E-422E-A855-9DA7D5197A55}" type="parTrans" cxnId="{83CD11D5-50EC-4A15-BACC-FF7FB02FB9A3}">
      <dgm:prSet/>
      <dgm:spPr/>
      <dgm:t>
        <a:bodyPr/>
        <a:lstStyle/>
        <a:p>
          <a:endParaRPr lang="en-US"/>
        </a:p>
      </dgm:t>
    </dgm:pt>
    <dgm:pt modelId="{CB41714F-23BF-43F9-BB71-302BC191F4F1}" type="sibTrans" cxnId="{83CD11D5-50EC-4A15-BACC-FF7FB02FB9A3}">
      <dgm:prSet/>
      <dgm:spPr/>
      <dgm:t>
        <a:bodyPr/>
        <a:lstStyle/>
        <a:p>
          <a:endParaRPr lang="en-US"/>
        </a:p>
      </dgm:t>
    </dgm:pt>
    <dgm:pt modelId="{54AD173B-4A89-45E9-B64F-8F8E4F3C0DD0}">
      <dgm:prSet custT="1"/>
      <dgm:spPr/>
      <dgm:t>
        <a:bodyPr/>
        <a:lstStyle/>
        <a:p>
          <a:pPr rtl="0"/>
          <a:r>
            <a:rPr lang="bn-IN" sz="3600" smtClean="0"/>
            <a:t>প্রভাষক সমাজবিজ্ঞান</a:t>
          </a:r>
          <a:endParaRPr lang="en-US" sz="3600"/>
        </a:p>
      </dgm:t>
    </dgm:pt>
    <dgm:pt modelId="{0F436F6C-8E64-47D5-AD74-2050F855BC7A}" type="parTrans" cxnId="{AC73CFB7-780A-41FB-A657-BD21A0EEF2BB}">
      <dgm:prSet/>
      <dgm:spPr/>
      <dgm:t>
        <a:bodyPr/>
        <a:lstStyle/>
        <a:p>
          <a:endParaRPr lang="en-US"/>
        </a:p>
      </dgm:t>
    </dgm:pt>
    <dgm:pt modelId="{E3250963-C90A-45C1-B286-1FB400BE1A84}" type="sibTrans" cxnId="{AC73CFB7-780A-41FB-A657-BD21A0EEF2BB}">
      <dgm:prSet/>
      <dgm:spPr/>
      <dgm:t>
        <a:bodyPr/>
        <a:lstStyle/>
        <a:p>
          <a:endParaRPr lang="en-US"/>
        </a:p>
      </dgm:t>
    </dgm:pt>
    <dgm:pt modelId="{E279C8B0-704C-42D9-A687-7E81CD9DB077}">
      <dgm:prSet custT="1"/>
      <dgm:spPr/>
      <dgm:t>
        <a:bodyPr/>
        <a:lstStyle/>
        <a:p>
          <a:pPr rtl="0"/>
          <a:r>
            <a:rPr lang="bn-IN" sz="3600" smtClean="0"/>
            <a:t>কাকনহাট কলেজ,রাজশাহী।</a:t>
          </a:r>
          <a:endParaRPr lang="en-US" sz="3600"/>
        </a:p>
      </dgm:t>
    </dgm:pt>
    <dgm:pt modelId="{0BDAA21F-3416-42B6-B9F2-547EA850BA0C}" type="parTrans" cxnId="{30681C0E-6B8D-4DC8-9F37-4D8DA4A8CA92}">
      <dgm:prSet/>
      <dgm:spPr/>
      <dgm:t>
        <a:bodyPr/>
        <a:lstStyle/>
        <a:p>
          <a:endParaRPr lang="en-US"/>
        </a:p>
      </dgm:t>
    </dgm:pt>
    <dgm:pt modelId="{198DEBD0-A96B-48ED-B5BD-8A1A9090FB44}" type="sibTrans" cxnId="{30681C0E-6B8D-4DC8-9F37-4D8DA4A8CA92}">
      <dgm:prSet/>
      <dgm:spPr/>
      <dgm:t>
        <a:bodyPr/>
        <a:lstStyle/>
        <a:p>
          <a:endParaRPr lang="en-US"/>
        </a:p>
      </dgm:t>
    </dgm:pt>
    <dgm:pt modelId="{6BF61573-7131-4F76-A697-27519112A73B}">
      <dgm:prSet custT="1"/>
      <dgm:spPr/>
      <dgm:t>
        <a:bodyPr/>
        <a:lstStyle/>
        <a:p>
          <a:pPr rtl="0"/>
          <a:r>
            <a:rPr lang="bn-BD" sz="3600" dirty="0" smtClean="0"/>
            <a:t>মোবাইলঃ০১৭১</a:t>
          </a:r>
          <a:r>
            <a:rPr lang="bn-IN" sz="3600" dirty="0" smtClean="0"/>
            <a:t>৫</a:t>
          </a:r>
          <a:r>
            <a:rPr lang="bn-BD" sz="3600" dirty="0" smtClean="0"/>
            <a:t>-</a:t>
          </a:r>
          <a:r>
            <a:rPr lang="bn-IN" sz="3600" dirty="0" smtClean="0"/>
            <a:t>০৪১৭৯৭</a:t>
          </a:r>
          <a:endParaRPr lang="en-US" sz="3600" dirty="0"/>
        </a:p>
      </dgm:t>
    </dgm:pt>
    <dgm:pt modelId="{35A7F3C1-70EA-4CE2-B6C3-B5E499C4C9EE}" type="parTrans" cxnId="{F28336F9-D719-46AC-A573-54A4210BCC1F}">
      <dgm:prSet/>
      <dgm:spPr/>
      <dgm:t>
        <a:bodyPr/>
        <a:lstStyle/>
        <a:p>
          <a:endParaRPr lang="en-US"/>
        </a:p>
      </dgm:t>
    </dgm:pt>
    <dgm:pt modelId="{F1FB61AA-C561-4340-8AAF-BD848914339F}" type="sibTrans" cxnId="{F28336F9-D719-46AC-A573-54A4210BCC1F}">
      <dgm:prSet/>
      <dgm:spPr/>
      <dgm:t>
        <a:bodyPr/>
        <a:lstStyle/>
        <a:p>
          <a:endParaRPr lang="en-US"/>
        </a:p>
      </dgm:t>
    </dgm:pt>
    <dgm:pt modelId="{B96AE873-382F-4BF5-BAB8-1DB36DBD61A8}">
      <dgm:prSet custT="1"/>
      <dgm:spPr/>
      <dgm:t>
        <a:bodyPr/>
        <a:lstStyle/>
        <a:p>
          <a:pPr rtl="0"/>
          <a:r>
            <a:rPr lang="en-US" sz="2800" dirty="0" err="1" smtClean="0"/>
            <a:t>Email:enamulbiroil@gmail.com</a:t>
          </a:r>
          <a:r>
            <a:rPr lang="bn-BD" sz="2800" dirty="0" smtClean="0"/>
            <a:t> </a:t>
          </a:r>
          <a:endParaRPr lang="en-US" sz="2800" dirty="0"/>
        </a:p>
      </dgm:t>
    </dgm:pt>
    <dgm:pt modelId="{0CB251BD-4C05-4177-BF0D-DF0ED025CDF6}" type="parTrans" cxnId="{F3C7ABD9-48E2-4641-90BE-534793E24FD0}">
      <dgm:prSet/>
      <dgm:spPr/>
      <dgm:t>
        <a:bodyPr/>
        <a:lstStyle/>
        <a:p>
          <a:endParaRPr lang="en-US"/>
        </a:p>
      </dgm:t>
    </dgm:pt>
    <dgm:pt modelId="{71FAB53F-F16D-40B1-8757-6BBFDF710916}" type="sibTrans" cxnId="{F3C7ABD9-48E2-4641-90BE-534793E24FD0}">
      <dgm:prSet/>
      <dgm:spPr/>
      <dgm:t>
        <a:bodyPr/>
        <a:lstStyle/>
        <a:p>
          <a:endParaRPr lang="en-US"/>
        </a:p>
      </dgm:t>
    </dgm:pt>
    <dgm:pt modelId="{0282223D-6F6F-49FB-81CB-75F5ECBF6BEE}" type="pres">
      <dgm:prSet presAssocID="{7EC94CF2-57EF-4814-880A-ECC9E7AF03A1}" presName="linear" presStyleCnt="0">
        <dgm:presLayoutVars>
          <dgm:animLvl val="lvl"/>
          <dgm:resizeHandles val="exact"/>
        </dgm:presLayoutVars>
      </dgm:prSet>
      <dgm:spPr/>
      <dgm:t>
        <a:bodyPr/>
        <a:lstStyle/>
        <a:p>
          <a:endParaRPr lang="en-US"/>
        </a:p>
      </dgm:t>
    </dgm:pt>
    <dgm:pt modelId="{5AC9949E-624F-4788-80CA-BC0037582A26}" type="pres">
      <dgm:prSet presAssocID="{F544F231-C215-4567-94E9-2D138D720C4C}" presName="parentText" presStyleLbl="node1" presStyleIdx="0" presStyleCnt="5">
        <dgm:presLayoutVars>
          <dgm:chMax val="0"/>
          <dgm:bulletEnabled val="1"/>
        </dgm:presLayoutVars>
      </dgm:prSet>
      <dgm:spPr/>
      <dgm:t>
        <a:bodyPr/>
        <a:lstStyle/>
        <a:p>
          <a:endParaRPr lang="en-US"/>
        </a:p>
      </dgm:t>
    </dgm:pt>
    <dgm:pt modelId="{592A687E-F6F0-44F5-8973-F069DDCFA62E}" type="pres">
      <dgm:prSet presAssocID="{CB41714F-23BF-43F9-BB71-302BC191F4F1}" presName="spacer" presStyleCnt="0"/>
      <dgm:spPr/>
    </dgm:pt>
    <dgm:pt modelId="{67FA8BAC-6004-450D-8E71-ED9F31D4B329}" type="pres">
      <dgm:prSet presAssocID="{54AD173B-4A89-45E9-B64F-8F8E4F3C0DD0}" presName="parentText" presStyleLbl="node1" presStyleIdx="1" presStyleCnt="5">
        <dgm:presLayoutVars>
          <dgm:chMax val="0"/>
          <dgm:bulletEnabled val="1"/>
        </dgm:presLayoutVars>
      </dgm:prSet>
      <dgm:spPr/>
      <dgm:t>
        <a:bodyPr/>
        <a:lstStyle/>
        <a:p>
          <a:endParaRPr lang="en-US"/>
        </a:p>
      </dgm:t>
    </dgm:pt>
    <dgm:pt modelId="{50C673DD-9679-4F2D-B781-F9962757F0BE}" type="pres">
      <dgm:prSet presAssocID="{E3250963-C90A-45C1-B286-1FB400BE1A84}" presName="spacer" presStyleCnt="0"/>
      <dgm:spPr/>
    </dgm:pt>
    <dgm:pt modelId="{8DE332F6-6B6F-48C9-8BAB-16308FFE0207}" type="pres">
      <dgm:prSet presAssocID="{E279C8B0-704C-42D9-A687-7E81CD9DB077}" presName="parentText" presStyleLbl="node1" presStyleIdx="2" presStyleCnt="5">
        <dgm:presLayoutVars>
          <dgm:chMax val="0"/>
          <dgm:bulletEnabled val="1"/>
        </dgm:presLayoutVars>
      </dgm:prSet>
      <dgm:spPr/>
      <dgm:t>
        <a:bodyPr/>
        <a:lstStyle/>
        <a:p>
          <a:endParaRPr lang="en-US"/>
        </a:p>
      </dgm:t>
    </dgm:pt>
    <dgm:pt modelId="{D4726872-1958-4AE1-ACE7-1C714DFE4E0E}" type="pres">
      <dgm:prSet presAssocID="{198DEBD0-A96B-48ED-B5BD-8A1A9090FB44}" presName="spacer" presStyleCnt="0"/>
      <dgm:spPr/>
    </dgm:pt>
    <dgm:pt modelId="{108AB45F-6124-4D15-9F29-74A1E809AC86}" type="pres">
      <dgm:prSet presAssocID="{6BF61573-7131-4F76-A697-27519112A73B}" presName="parentText" presStyleLbl="node1" presStyleIdx="3" presStyleCnt="5">
        <dgm:presLayoutVars>
          <dgm:chMax val="0"/>
          <dgm:bulletEnabled val="1"/>
        </dgm:presLayoutVars>
      </dgm:prSet>
      <dgm:spPr/>
      <dgm:t>
        <a:bodyPr/>
        <a:lstStyle/>
        <a:p>
          <a:endParaRPr lang="en-US"/>
        </a:p>
      </dgm:t>
    </dgm:pt>
    <dgm:pt modelId="{980EB33A-265F-4663-A443-8AA46D836EBA}" type="pres">
      <dgm:prSet presAssocID="{F1FB61AA-C561-4340-8AAF-BD848914339F}" presName="spacer" presStyleCnt="0"/>
      <dgm:spPr/>
    </dgm:pt>
    <dgm:pt modelId="{64DA122B-D2FD-4DAA-921E-AF8331C2FAA5}" type="pres">
      <dgm:prSet presAssocID="{B96AE873-382F-4BF5-BAB8-1DB36DBD61A8}" presName="parentText" presStyleLbl="node1" presStyleIdx="4" presStyleCnt="5">
        <dgm:presLayoutVars>
          <dgm:chMax val="0"/>
          <dgm:bulletEnabled val="1"/>
        </dgm:presLayoutVars>
      </dgm:prSet>
      <dgm:spPr/>
      <dgm:t>
        <a:bodyPr/>
        <a:lstStyle/>
        <a:p>
          <a:endParaRPr lang="en-US"/>
        </a:p>
      </dgm:t>
    </dgm:pt>
  </dgm:ptLst>
  <dgm:cxnLst>
    <dgm:cxn modelId="{A9EBBCE5-DC89-44AA-A5E7-44E552D29EDB}" type="presOf" srcId="{54AD173B-4A89-45E9-B64F-8F8E4F3C0DD0}" destId="{67FA8BAC-6004-450D-8E71-ED9F31D4B329}" srcOrd="0" destOrd="0" presId="urn:microsoft.com/office/officeart/2005/8/layout/vList2"/>
    <dgm:cxn modelId="{21B213F4-9129-4E71-B9F9-54BF74EB14A4}" type="presOf" srcId="{B96AE873-382F-4BF5-BAB8-1DB36DBD61A8}" destId="{64DA122B-D2FD-4DAA-921E-AF8331C2FAA5}" srcOrd="0" destOrd="0" presId="urn:microsoft.com/office/officeart/2005/8/layout/vList2"/>
    <dgm:cxn modelId="{AC73CFB7-780A-41FB-A657-BD21A0EEF2BB}" srcId="{7EC94CF2-57EF-4814-880A-ECC9E7AF03A1}" destId="{54AD173B-4A89-45E9-B64F-8F8E4F3C0DD0}" srcOrd="1" destOrd="0" parTransId="{0F436F6C-8E64-47D5-AD74-2050F855BC7A}" sibTransId="{E3250963-C90A-45C1-B286-1FB400BE1A84}"/>
    <dgm:cxn modelId="{F3C7ABD9-48E2-4641-90BE-534793E24FD0}" srcId="{7EC94CF2-57EF-4814-880A-ECC9E7AF03A1}" destId="{B96AE873-382F-4BF5-BAB8-1DB36DBD61A8}" srcOrd="4" destOrd="0" parTransId="{0CB251BD-4C05-4177-BF0D-DF0ED025CDF6}" sibTransId="{71FAB53F-F16D-40B1-8757-6BBFDF710916}"/>
    <dgm:cxn modelId="{F28336F9-D719-46AC-A573-54A4210BCC1F}" srcId="{7EC94CF2-57EF-4814-880A-ECC9E7AF03A1}" destId="{6BF61573-7131-4F76-A697-27519112A73B}" srcOrd="3" destOrd="0" parTransId="{35A7F3C1-70EA-4CE2-B6C3-B5E499C4C9EE}" sibTransId="{F1FB61AA-C561-4340-8AAF-BD848914339F}"/>
    <dgm:cxn modelId="{3C401CD7-D18B-4125-AC6C-57BFE121499C}" type="presOf" srcId="{7EC94CF2-57EF-4814-880A-ECC9E7AF03A1}" destId="{0282223D-6F6F-49FB-81CB-75F5ECBF6BEE}" srcOrd="0" destOrd="0" presId="urn:microsoft.com/office/officeart/2005/8/layout/vList2"/>
    <dgm:cxn modelId="{FEB19184-51E8-45D5-B337-9711880D149B}" type="presOf" srcId="{6BF61573-7131-4F76-A697-27519112A73B}" destId="{108AB45F-6124-4D15-9F29-74A1E809AC86}" srcOrd="0" destOrd="0" presId="urn:microsoft.com/office/officeart/2005/8/layout/vList2"/>
    <dgm:cxn modelId="{C139FF58-56F5-4F0E-B905-3025C6B04B96}" type="presOf" srcId="{E279C8B0-704C-42D9-A687-7E81CD9DB077}" destId="{8DE332F6-6B6F-48C9-8BAB-16308FFE0207}" srcOrd="0" destOrd="0" presId="urn:microsoft.com/office/officeart/2005/8/layout/vList2"/>
    <dgm:cxn modelId="{75C68711-1BE2-448A-9CBF-294FFEB8549D}" type="presOf" srcId="{F544F231-C215-4567-94E9-2D138D720C4C}" destId="{5AC9949E-624F-4788-80CA-BC0037582A26}" srcOrd="0" destOrd="0" presId="urn:microsoft.com/office/officeart/2005/8/layout/vList2"/>
    <dgm:cxn modelId="{30681C0E-6B8D-4DC8-9F37-4D8DA4A8CA92}" srcId="{7EC94CF2-57EF-4814-880A-ECC9E7AF03A1}" destId="{E279C8B0-704C-42D9-A687-7E81CD9DB077}" srcOrd="2" destOrd="0" parTransId="{0BDAA21F-3416-42B6-B9F2-547EA850BA0C}" sibTransId="{198DEBD0-A96B-48ED-B5BD-8A1A9090FB44}"/>
    <dgm:cxn modelId="{83CD11D5-50EC-4A15-BACC-FF7FB02FB9A3}" srcId="{7EC94CF2-57EF-4814-880A-ECC9E7AF03A1}" destId="{F544F231-C215-4567-94E9-2D138D720C4C}" srcOrd="0" destOrd="0" parTransId="{09595CCF-D75E-422E-A855-9DA7D5197A55}" sibTransId="{CB41714F-23BF-43F9-BB71-302BC191F4F1}"/>
    <dgm:cxn modelId="{AFB90692-514F-4B3D-9263-C78B8A46D63E}" type="presParOf" srcId="{0282223D-6F6F-49FB-81CB-75F5ECBF6BEE}" destId="{5AC9949E-624F-4788-80CA-BC0037582A26}" srcOrd="0" destOrd="0" presId="urn:microsoft.com/office/officeart/2005/8/layout/vList2"/>
    <dgm:cxn modelId="{2345F053-D063-4783-8E50-8976B69A45AB}" type="presParOf" srcId="{0282223D-6F6F-49FB-81CB-75F5ECBF6BEE}" destId="{592A687E-F6F0-44F5-8973-F069DDCFA62E}" srcOrd="1" destOrd="0" presId="urn:microsoft.com/office/officeart/2005/8/layout/vList2"/>
    <dgm:cxn modelId="{ACDF5F51-0432-490C-B560-1155D6E200D6}" type="presParOf" srcId="{0282223D-6F6F-49FB-81CB-75F5ECBF6BEE}" destId="{67FA8BAC-6004-450D-8E71-ED9F31D4B329}" srcOrd="2" destOrd="0" presId="urn:microsoft.com/office/officeart/2005/8/layout/vList2"/>
    <dgm:cxn modelId="{F98AD08C-298E-4B7D-9FF0-43CF83A4CF46}" type="presParOf" srcId="{0282223D-6F6F-49FB-81CB-75F5ECBF6BEE}" destId="{50C673DD-9679-4F2D-B781-F9962757F0BE}" srcOrd="3" destOrd="0" presId="urn:microsoft.com/office/officeart/2005/8/layout/vList2"/>
    <dgm:cxn modelId="{395BA5EA-7A70-4CA3-A7A9-01FC740367B3}" type="presParOf" srcId="{0282223D-6F6F-49FB-81CB-75F5ECBF6BEE}" destId="{8DE332F6-6B6F-48C9-8BAB-16308FFE0207}" srcOrd="4" destOrd="0" presId="urn:microsoft.com/office/officeart/2005/8/layout/vList2"/>
    <dgm:cxn modelId="{F1BAD974-1285-4306-9608-B8E125386511}" type="presParOf" srcId="{0282223D-6F6F-49FB-81CB-75F5ECBF6BEE}" destId="{D4726872-1958-4AE1-ACE7-1C714DFE4E0E}" srcOrd="5" destOrd="0" presId="urn:microsoft.com/office/officeart/2005/8/layout/vList2"/>
    <dgm:cxn modelId="{0F57131E-9926-4DE0-A3AA-B4CFB4E4175A}" type="presParOf" srcId="{0282223D-6F6F-49FB-81CB-75F5ECBF6BEE}" destId="{108AB45F-6124-4D15-9F29-74A1E809AC86}" srcOrd="6" destOrd="0" presId="urn:microsoft.com/office/officeart/2005/8/layout/vList2"/>
    <dgm:cxn modelId="{D7F11C3F-33E9-4114-A44D-B71329A02DDA}" type="presParOf" srcId="{0282223D-6F6F-49FB-81CB-75F5ECBF6BEE}" destId="{980EB33A-265F-4663-A443-8AA46D836EBA}" srcOrd="7" destOrd="0" presId="urn:microsoft.com/office/officeart/2005/8/layout/vList2"/>
    <dgm:cxn modelId="{E9408D8D-A045-4A37-AEFD-D02B25BB7096}" type="presParOf" srcId="{0282223D-6F6F-49FB-81CB-75F5ECBF6BEE}" destId="{64DA122B-D2FD-4DAA-921E-AF8331C2FAA5}" srcOrd="8" destOrd="0" presId="urn:microsoft.com/office/officeart/2005/8/layout/vList2"/>
  </dgm:cxnLst>
  <dgm:bg>
    <a:solidFill>
      <a:srgbClr val="FFCC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EA0FC-0802-4DBE-BFE8-0072629CE5B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B8D3745-78B5-4D10-B526-1B7D559214D3}">
      <dgm:prSet/>
      <dgm:spPr>
        <a:ln>
          <a:noFill/>
        </a:ln>
        <a:effectLst/>
        <a:scene3d>
          <a:camera prst="orthographicFront">
            <a:rot lat="0" lon="0" rev="0"/>
          </a:camera>
          <a:lightRig rig="glow" dir="t">
            <a:rot lat="0" lon="0" rev="14100000"/>
          </a:lightRig>
        </a:scene3d>
        <a:sp3d prstMaterial="softEdge">
          <a:bevelT w="127000" prst="convex"/>
        </a:sp3d>
      </dgm:spPr>
      <dgm:t>
        <a:bodyPr/>
        <a:lstStyle/>
        <a:p>
          <a:pPr algn="ctr" rtl="0"/>
          <a:r>
            <a:rPr lang="bn-IN" dirty="0" smtClean="0"/>
            <a:t>কনটেন্ট প্রস্তুতকারী</a:t>
          </a:r>
          <a:endParaRPr lang="en-US" dirty="0"/>
        </a:p>
      </dgm:t>
    </dgm:pt>
    <dgm:pt modelId="{6179BBC6-77B8-4E72-ABB1-FB36786FBE49}" type="parTrans" cxnId="{B625EC92-2892-4404-8444-DF0B6851761C}">
      <dgm:prSet/>
      <dgm:spPr/>
      <dgm:t>
        <a:bodyPr/>
        <a:lstStyle/>
        <a:p>
          <a:endParaRPr lang="en-US"/>
        </a:p>
      </dgm:t>
    </dgm:pt>
    <dgm:pt modelId="{D427CEA4-E1DE-42A4-833D-39435F3B1FF1}" type="sibTrans" cxnId="{B625EC92-2892-4404-8444-DF0B6851761C}">
      <dgm:prSet/>
      <dgm:spPr/>
      <dgm:t>
        <a:bodyPr/>
        <a:lstStyle/>
        <a:p>
          <a:endParaRPr lang="en-US"/>
        </a:p>
      </dgm:t>
    </dgm:pt>
    <dgm:pt modelId="{FB2B2C0F-0310-4501-9854-A4308EC8A7A9}" type="pres">
      <dgm:prSet presAssocID="{B34EA0FC-0802-4DBE-BFE8-0072629CE5B3}" presName="linear" presStyleCnt="0">
        <dgm:presLayoutVars>
          <dgm:animLvl val="lvl"/>
          <dgm:resizeHandles val="exact"/>
        </dgm:presLayoutVars>
      </dgm:prSet>
      <dgm:spPr/>
      <dgm:t>
        <a:bodyPr/>
        <a:lstStyle/>
        <a:p>
          <a:endParaRPr lang="en-US"/>
        </a:p>
      </dgm:t>
    </dgm:pt>
    <dgm:pt modelId="{ED1FBC91-201F-4EF3-8ADC-6A2F92405447}" type="pres">
      <dgm:prSet presAssocID="{6B8D3745-78B5-4D10-B526-1B7D559214D3}" presName="parentText" presStyleLbl="node1" presStyleIdx="0" presStyleCnt="1">
        <dgm:presLayoutVars>
          <dgm:chMax val="0"/>
          <dgm:bulletEnabled val="1"/>
        </dgm:presLayoutVars>
      </dgm:prSet>
      <dgm:spPr/>
      <dgm:t>
        <a:bodyPr/>
        <a:lstStyle/>
        <a:p>
          <a:endParaRPr lang="en-US"/>
        </a:p>
      </dgm:t>
    </dgm:pt>
  </dgm:ptLst>
  <dgm:cxnLst>
    <dgm:cxn modelId="{B625EC92-2892-4404-8444-DF0B6851761C}" srcId="{B34EA0FC-0802-4DBE-BFE8-0072629CE5B3}" destId="{6B8D3745-78B5-4D10-B526-1B7D559214D3}" srcOrd="0" destOrd="0" parTransId="{6179BBC6-77B8-4E72-ABB1-FB36786FBE49}" sibTransId="{D427CEA4-E1DE-42A4-833D-39435F3B1FF1}"/>
    <dgm:cxn modelId="{BC7F302F-1D9E-4D21-9B26-C2AFA69755B5}" type="presOf" srcId="{B34EA0FC-0802-4DBE-BFE8-0072629CE5B3}" destId="{FB2B2C0F-0310-4501-9854-A4308EC8A7A9}" srcOrd="0" destOrd="0" presId="urn:microsoft.com/office/officeart/2005/8/layout/vList2"/>
    <dgm:cxn modelId="{42E9A504-8029-4136-BFB3-04864DC6D43F}" type="presOf" srcId="{6B8D3745-78B5-4D10-B526-1B7D559214D3}" destId="{ED1FBC91-201F-4EF3-8ADC-6A2F92405447}" srcOrd="0" destOrd="0" presId="urn:microsoft.com/office/officeart/2005/8/layout/vList2"/>
    <dgm:cxn modelId="{76E316CF-B2EF-48CD-B465-0546AB12741A}" type="presParOf" srcId="{FB2B2C0F-0310-4501-9854-A4308EC8A7A9}" destId="{ED1FBC91-201F-4EF3-8ADC-6A2F92405447}"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14F64-C660-49AE-8D45-9C04E2C63E5A}"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81BD2165-08A4-42DC-B1CA-91B6F5BB71A6}">
      <dgm:prSet custT="1"/>
      <dgm:spPr/>
      <dgm:t>
        <a:bodyPr/>
        <a:lstStyle/>
        <a:p>
          <a:pPr rtl="0"/>
          <a:r>
            <a:rPr lang="bn-BD" sz="3200" smtClean="0"/>
            <a:t>শ্রেণিঃ </a:t>
          </a:r>
          <a:r>
            <a:rPr lang="bn-IN" sz="3200" smtClean="0"/>
            <a:t>একাদশ-দ্বাদশ</a:t>
          </a:r>
          <a:endParaRPr lang="en-US" sz="3200"/>
        </a:p>
      </dgm:t>
    </dgm:pt>
    <dgm:pt modelId="{90F9C285-22E5-4080-8418-F87ED3F94AFF}" type="parTrans" cxnId="{CADB3750-D34A-4708-B96A-E22F2001C8B6}">
      <dgm:prSet/>
      <dgm:spPr/>
      <dgm:t>
        <a:bodyPr/>
        <a:lstStyle/>
        <a:p>
          <a:endParaRPr lang="en-US"/>
        </a:p>
      </dgm:t>
    </dgm:pt>
    <dgm:pt modelId="{F5A12FAF-9030-4A21-B456-3B97D98FF2C3}" type="sibTrans" cxnId="{CADB3750-D34A-4708-B96A-E22F2001C8B6}">
      <dgm:prSet/>
      <dgm:spPr/>
      <dgm:t>
        <a:bodyPr/>
        <a:lstStyle/>
        <a:p>
          <a:endParaRPr lang="en-US"/>
        </a:p>
      </dgm:t>
    </dgm:pt>
    <dgm:pt modelId="{239B1C16-C281-45F1-887A-51DBE61A7149}">
      <dgm:prSet custT="1"/>
      <dgm:spPr/>
      <dgm:t>
        <a:bodyPr/>
        <a:lstStyle/>
        <a:p>
          <a:pPr rtl="0"/>
          <a:r>
            <a:rPr lang="bn-BD" sz="3200" smtClean="0"/>
            <a:t>বিষয়ঃ </a:t>
          </a:r>
          <a:r>
            <a:rPr lang="bn-IN" sz="3200" smtClean="0"/>
            <a:t>সমাজবিজ্ঞান</a:t>
          </a:r>
          <a:r>
            <a:rPr lang="bn-BD" sz="3200" smtClean="0"/>
            <a:t>বিজ্ঞান</a:t>
          </a:r>
          <a:endParaRPr lang="en-US" sz="3200"/>
        </a:p>
      </dgm:t>
    </dgm:pt>
    <dgm:pt modelId="{FD1293B2-899C-4A45-9AD5-F1E89302F9DE}" type="parTrans" cxnId="{C0D0B06C-2686-4E4A-8C12-60A59F485404}">
      <dgm:prSet/>
      <dgm:spPr/>
      <dgm:t>
        <a:bodyPr/>
        <a:lstStyle/>
        <a:p>
          <a:endParaRPr lang="en-US"/>
        </a:p>
      </dgm:t>
    </dgm:pt>
    <dgm:pt modelId="{1E59E289-9892-458B-9871-87A8D3DCE435}" type="sibTrans" cxnId="{C0D0B06C-2686-4E4A-8C12-60A59F485404}">
      <dgm:prSet/>
      <dgm:spPr/>
      <dgm:t>
        <a:bodyPr/>
        <a:lstStyle/>
        <a:p>
          <a:endParaRPr lang="en-US"/>
        </a:p>
      </dgm:t>
    </dgm:pt>
    <dgm:pt modelId="{B9F684BC-BF90-447E-9CC3-1B7210FF0E4F}">
      <dgm:prSet custT="1"/>
      <dgm:spPr/>
      <dgm:t>
        <a:bodyPr/>
        <a:lstStyle/>
        <a:p>
          <a:pPr rtl="0"/>
          <a:r>
            <a:rPr lang="bn-BD" sz="3200" dirty="0" smtClean="0"/>
            <a:t>অধ্যায়ঃ</a:t>
          </a:r>
          <a:r>
            <a:rPr lang="bn-IN" sz="3200" dirty="0" smtClean="0"/>
            <a:t> পঞ্চম(সামাজিক প্রতিষ্ঠান), পাঠ -১০,১১,১২</a:t>
          </a:r>
          <a:endParaRPr lang="en-US" sz="3200" dirty="0"/>
        </a:p>
      </dgm:t>
    </dgm:pt>
    <dgm:pt modelId="{2856B1DD-28DE-49CF-B0DE-92DE5BF0B0A5}" type="parTrans" cxnId="{83AD1953-31C0-471E-80A4-8BCE19347D00}">
      <dgm:prSet/>
      <dgm:spPr/>
      <dgm:t>
        <a:bodyPr/>
        <a:lstStyle/>
        <a:p>
          <a:endParaRPr lang="en-US"/>
        </a:p>
      </dgm:t>
    </dgm:pt>
    <dgm:pt modelId="{C7FD4BBA-BD53-4387-B7A8-F7A3991D9D71}" type="sibTrans" cxnId="{83AD1953-31C0-471E-80A4-8BCE19347D00}">
      <dgm:prSet/>
      <dgm:spPr/>
      <dgm:t>
        <a:bodyPr/>
        <a:lstStyle/>
        <a:p>
          <a:endParaRPr lang="en-US"/>
        </a:p>
      </dgm:t>
    </dgm:pt>
    <dgm:pt modelId="{CB12B56F-2269-49FD-8D9F-0157A6098898}">
      <dgm:prSet custT="1"/>
      <dgm:spPr/>
      <dgm:t>
        <a:bodyPr/>
        <a:lstStyle/>
        <a:p>
          <a:pPr rtl="0"/>
          <a:r>
            <a:rPr lang="bn-IN" sz="3200" smtClean="0"/>
            <a:t>পদ্ধতিঃদলীয় আলোচনা</a:t>
          </a:r>
          <a:endParaRPr lang="en-US" sz="3200"/>
        </a:p>
      </dgm:t>
    </dgm:pt>
    <dgm:pt modelId="{7EA31ABA-B486-4D5E-9F70-3A23C31B4179}" type="parTrans" cxnId="{8C5D7FE6-FED0-446E-884D-897CE3876751}">
      <dgm:prSet/>
      <dgm:spPr/>
      <dgm:t>
        <a:bodyPr/>
        <a:lstStyle/>
        <a:p>
          <a:endParaRPr lang="en-US"/>
        </a:p>
      </dgm:t>
    </dgm:pt>
    <dgm:pt modelId="{CC760C84-F8D8-4402-8953-410BD5ABC381}" type="sibTrans" cxnId="{8C5D7FE6-FED0-446E-884D-897CE3876751}">
      <dgm:prSet/>
      <dgm:spPr/>
      <dgm:t>
        <a:bodyPr/>
        <a:lstStyle/>
        <a:p>
          <a:endParaRPr lang="en-US"/>
        </a:p>
      </dgm:t>
    </dgm:pt>
    <dgm:pt modelId="{E230D83C-EDAD-4DB3-A4B8-414F0FE55469}">
      <dgm:prSet custT="1"/>
      <dgm:spPr/>
      <dgm:t>
        <a:bodyPr/>
        <a:lstStyle/>
        <a:p>
          <a:pPr rtl="0"/>
          <a:r>
            <a:rPr lang="bn-IN" sz="3200" smtClean="0"/>
            <a:t>সময়ঃ৫০ মিনিট</a:t>
          </a:r>
          <a:endParaRPr lang="en-US" sz="3200"/>
        </a:p>
      </dgm:t>
    </dgm:pt>
    <dgm:pt modelId="{84AB76B0-DD30-471E-99B6-DFB5ECA069B5}" type="parTrans" cxnId="{36704355-0711-4A62-B627-A5380576B99D}">
      <dgm:prSet/>
      <dgm:spPr/>
      <dgm:t>
        <a:bodyPr/>
        <a:lstStyle/>
        <a:p>
          <a:endParaRPr lang="en-US"/>
        </a:p>
      </dgm:t>
    </dgm:pt>
    <dgm:pt modelId="{70008616-F45D-443A-A66E-91FC51DFFC0A}" type="sibTrans" cxnId="{36704355-0711-4A62-B627-A5380576B99D}">
      <dgm:prSet/>
      <dgm:spPr/>
      <dgm:t>
        <a:bodyPr/>
        <a:lstStyle/>
        <a:p>
          <a:endParaRPr lang="en-US"/>
        </a:p>
      </dgm:t>
    </dgm:pt>
    <dgm:pt modelId="{26A41B95-D785-44DF-B0A2-9819B8A79776}">
      <dgm:prSet custT="1"/>
      <dgm:spPr/>
      <dgm:t>
        <a:bodyPr/>
        <a:lstStyle/>
        <a:p>
          <a:pPr rtl="0"/>
          <a:r>
            <a:rPr lang="bn-IN" sz="3200" smtClean="0"/>
            <a:t>তারিখঃ</a:t>
          </a:r>
          <a:r>
            <a:rPr lang="bn-BD" sz="3200" smtClean="0"/>
            <a:t> </a:t>
          </a:r>
          <a:endParaRPr lang="en-US" sz="3200"/>
        </a:p>
      </dgm:t>
    </dgm:pt>
    <dgm:pt modelId="{72033EB9-A376-437F-8228-3B0E01685846}" type="parTrans" cxnId="{A648FCBF-7102-4A45-9016-7019A1E6C258}">
      <dgm:prSet/>
      <dgm:spPr/>
      <dgm:t>
        <a:bodyPr/>
        <a:lstStyle/>
        <a:p>
          <a:endParaRPr lang="en-US"/>
        </a:p>
      </dgm:t>
    </dgm:pt>
    <dgm:pt modelId="{940FEE0B-5ADC-4C84-8101-A93FF06C1F0E}" type="sibTrans" cxnId="{A648FCBF-7102-4A45-9016-7019A1E6C258}">
      <dgm:prSet/>
      <dgm:spPr/>
      <dgm:t>
        <a:bodyPr/>
        <a:lstStyle/>
        <a:p>
          <a:endParaRPr lang="en-US"/>
        </a:p>
      </dgm:t>
    </dgm:pt>
    <dgm:pt modelId="{E40DE8AA-ED84-47FF-97B6-553006F1D6B3}" type="pres">
      <dgm:prSet presAssocID="{9FB14F64-C660-49AE-8D45-9C04E2C63E5A}" presName="linear" presStyleCnt="0">
        <dgm:presLayoutVars>
          <dgm:animLvl val="lvl"/>
          <dgm:resizeHandles val="exact"/>
        </dgm:presLayoutVars>
      </dgm:prSet>
      <dgm:spPr/>
      <dgm:t>
        <a:bodyPr/>
        <a:lstStyle/>
        <a:p>
          <a:endParaRPr lang="en-US"/>
        </a:p>
      </dgm:t>
    </dgm:pt>
    <dgm:pt modelId="{C1E828DA-2ED6-48B5-8EE5-9304EBF03503}" type="pres">
      <dgm:prSet presAssocID="{81BD2165-08A4-42DC-B1CA-91B6F5BB71A6}" presName="parentText" presStyleLbl="node1" presStyleIdx="0" presStyleCnt="6">
        <dgm:presLayoutVars>
          <dgm:chMax val="0"/>
          <dgm:bulletEnabled val="1"/>
        </dgm:presLayoutVars>
      </dgm:prSet>
      <dgm:spPr/>
      <dgm:t>
        <a:bodyPr/>
        <a:lstStyle/>
        <a:p>
          <a:endParaRPr lang="en-US"/>
        </a:p>
      </dgm:t>
    </dgm:pt>
    <dgm:pt modelId="{B2BD9171-770D-4F7D-8DB3-CDED90213EE2}" type="pres">
      <dgm:prSet presAssocID="{F5A12FAF-9030-4A21-B456-3B97D98FF2C3}" presName="spacer" presStyleCnt="0"/>
      <dgm:spPr/>
    </dgm:pt>
    <dgm:pt modelId="{40B5EAA9-8397-4C45-AC2B-A62990FC29EA}" type="pres">
      <dgm:prSet presAssocID="{239B1C16-C281-45F1-887A-51DBE61A7149}" presName="parentText" presStyleLbl="node1" presStyleIdx="1" presStyleCnt="6">
        <dgm:presLayoutVars>
          <dgm:chMax val="0"/>
          <dgm:bulletEnabled val="1"/>
        </dgm:presLayoutVars>
      </dgm:prSet>
      <dgm:spPr/>
      <dgm:t>
        <a:bodyPr/>
        <a:lstStyle/>
        <a:p>
          <a:endParaRPr lang="en-US"/>
        </a:p>
      </dgm:t>
    </dgm:pt>
    <dgm:pt modelId="{2039FD89-E12F-42DB-A748-476DE4770CCD}" type="pres">
      <dgm:prSet presAssocID="{1E59E289-9892-458B-9871-87A8D3DCE435}" presName="spacer" presStyleCnt="0"/>
      <dgm:spPr/>
    </dgm:pt>
    <dgm:pt modelId="{38616233-0F02-4357-92AF-1B5DC38B4BFF}" type="pres">
      <dgm:prSet presAssocID="{B9F684BC-BF90-447E-9CC3-1B7210FF0E4F}" presName="parentText" presStyleLbl="node1" presStyleIdx="2" presStyleCnt="6">
        <dgm:presLayoutVars>
          <dgm:chMax val="0"/>
          <dgm:bulletEnabled val="1"/>
        </dgm:presLayoutVars>
      </dgm:prSet>
      <dgm:spPr/>
      <dgm:t>
        <a:bodyPr/>
        <a:lstStyle/>
        <a:p>
          <a:endParaRPr lang="en-US"/>
        </a:p>
      </dgm:t>
    </dgm:pt>
    <dgm:pt modelId="{0DB77C01-7F98-4290-954E-17372F674C88}" type="pres">
      <dgm:prSet presAssocID="{C7FD4BBA-BD53-4387-B7A8-F7A3991D9D71}" presName="spacer" presStyleCnt="0"/>
      <dgm:spPr/>
    </dgm:pt>
    <dgm:pt modelId="{818A87B1-DED8-4D6F-BB31-B4F9C01DD2A1}" type="pres">
      <dgm:prSet presAssocID="{CB12B56F-2269-49FD-8D9F-0157A6098898}" presName="parentText" presStyleLbl="node1" presStyleIdx="3" presStyleCnt="6">
        <dgm:presLayoutVars>
          <dgm:chMax val="0"/>
          <dgm:bulletEnabled val="1"/>
        </dgm:presLayoutVars>
      </dgm:prSet>
      <dgm:spPr/>
      <dgm:t>
        <a:bodyPr/>
        <a:lstStyle/>
        <a:p>
          <a:endParaRPr lang="en-US"/>
        </a:p>
      </dgm:t>
    </dgm:pt>
    <dgm:pt modelId="{B4B3E8CF-B907-486B-B389-E9D49953AC7D}" type="pres">
      <dgm:prSet presAssocID="{CC760C84-F8D8-4402-8953-410BD5ABC381}" presName="spacer" presStyleCnt="0"/>
      <dgm:spPr/>
    </dgm:pt>
    <dgm:pt modelId="{F7090340-90CE-450E-B7CC-112C2D29080C}" type="pres">
      <dgm:prSet presAssocID="{E230D83C-EDAD-4DB3-A4B8-414F0FE55469}" presName="parentText" presStyleLbl="node1" presStyleIdx="4" presStyleCnt="6">
        <dgm:presLayoutVars>
          <dgm:chMax val="0"/>
          <dgm:bulletEnabled val="1"/>
        </dgm:presLayoutVars>
      </dgm:prSet>
      <dgm:spPr/>
      <dgm:t>
        <a:bodyPr/>
        <a:lstStyle/>
        <a:p>
          <a:endParaRPr lang="en-US"/>
        </a:p>
      </dgm:t>
    </dgm:pt>
    <dgm:pt modelId="{085F016F-BA5C-4FA8-AF1D-3FB6142CC2BA}" type="pres">
      <dgm:prSet presAssocID="{70008616-F45D-443A-A66E-91FC51DFFC0A}" presName="spacer" presStyleCnt="0"/>
      <dgm:spPr/>
    </dgm:pt>
    <dgm:pt modelId="{0B5CC588-04CE-4875-9514-D4A41002AB6A}" type="pres">
      <dgm:prSet presAssocID="{26A41B95-D785-44DF-B0A2-9819B8A79776}" presName="parentText" presStyleLbl="node1" presStyleIdx="5" presStyleCnt="6">
        <dgm:presLayoutVars>
          <dgm:chMax val="0"/>
          <dgm:bulletEnabled val="1"/>
        </dgm:presLayoutVars>
      </dgm:prSet>
      <dgm:spPr/>
      <dgm:t>
        <a:bodyPr/>
        <a:lstStyle/>
        <a:p>
          <a:endParaRPr lang="en-US"/>
        </a:p>
      </dgm:t>
    </dgm:pt>
  </dgm:ptLst>
  <dgm:cxnLst>
    <dgm:cxn modelId="{8C5D7FE6-FED0-446E-884D-897CE3876751}" srcId="{9FB14F64-C660-49AE-8D45-9C04E2C63E5A}" destId="{CB12B56F-2269-49FD-8D9F-0157A6098898}" srcOrd="3" destOrd="0" parTransId="{7EA31ABA-B486-4D5E-9F70-3A23C31B4179}" sibTransId="{CC760C84-F8D8-4402-8953-410BD5ABC381}"/>
    <dgm:cxn modelId="{CADB3750-D34A-4708-B96A-E22F2001C8B6}" srcId="{9FB14F64-C660-49AE-8D45-9C04E2C63E5A}" destId="{81BD2165-08A4-42DC-B1CA-91B6F5BB71A6}" srcOrd="0" destOrd="0" parTransId="{90F9C285-22E5-4080-8418-F87ED3F94AFF}" sibTransId="{F5A12FAF-9030-4A21-B456-3B97D98FF2C3}"/>
    <dgm:cxn modelId="{36704355-0711-4A62-B627-A5380576B99D}" srcId="{9FB14F64-C660-49AE-8D45-9C04E2C63E5A}" destId="{E230D83C-EDAD-4DB3-A4B8-414F0FE55469}" srcOrd="4" destOrd="0" parTransId="{84AB76B0-DD30-471E-99B6-DFB5ECA069B5}" sibTransId="{70008616-F45D-443A-A66E-91FC51DFFC0A}"/>
    <dgm:cxn modelId="{3DE902B1-E67D-40EB-9658-FAE44AA63AFF}" type="presOf" srcId="{CB12B56F-2269-49FD-8D9F-0157A6098898}" destId="{818A87B1-DED8-4D6F-BB31-B4F9C01DD2A1}" srcOrd="0" destOrd="0" presId="urn:microsoft.com/office/officeart/2005/8/layout/vList2"/>
    <dgm:cxn modelId="{932AF9BD-1EF9-432F-82E1-F9173980DF64}" type="presOf" srcId="{E230D83C-EDAD-4DB3-A4B8-414F0FE55469}" destId="{F7090340-90CE-450E-B7CC-112C2D29080C}" srcOrd="0" destOrd="0" presId="urn:microsoft.com/office/officeart/2005/8/layout/vList2"/>
    <dgm:cxn modelId="{E65503E9-D013-4E8F-997B-46067DA4E256}" type="presOf" srcId="{239B1C16-C281-45F1-887A-51DBE61A7149}" destId="{40B5EAA9-8397-4C45-AC2B-A62990FC29EA}" srcOrd="0" destOrd="0" presId="urn:microsoft.com/office/officeart/2005/8/layout/vList2"/>
    <dgm:cxn modelId="{83AD1953-31C0-471E-80A4-8BCE19347D00}" srcId="{9FB14F64-C660-49AE-8D45-9C04E2C63E5A}" destId="{B9F684BC-BF90-447E-9CC3-1B7210FF0E4F}" srcOrd="2" destOrd="0" parTransId="{2856B1DD-28DE-49CF-B0DE-92DE5BF0B0A5}" sibTransId="{C7FD4BBA-BD53-4387-B7A8-F7A3991D9D71}"/>
    <dgm:cxn modelId="{A648FCBF-7102-4A45-9016-7019A1E6C258}" srcId="{9FB14F64-C660-49AE-8D45-9C04E2C63E5A}" destId="{26A41B95-D785-44DF-B0A2-9819B8A79776}" srcOrd="5" destOrd="0" parTransId="{72033EB9-A376-437F-8228-3B0E01685846}" sibTransId="{940FEE0B-5ADC-4C84-8101-A93FF06C1F0E}"/>
    <dgm:cxn modelId="{121EDB65-B442-42AE-A8C8-78D6807E34B5}" type="presOf" srcId="{26A41B95-D785-44DF-B0A2-9819B8A79776}" destId="{0B5CC588-04CE-4875-9514-D4A41002AB6A}" srcOrd="0" destOrd="0" presId="urn:microsoft.com/office/officeart/2005/8/layout/vList2"/>
    <dgm:cxn modelId="{3A6B99C4-CCE6-4DF6-ACC3-8B31873A927E}" type="presOf" srcId="{81BD2165-08A4-42DC-B1CA-91B6F5BB71A6}" destId="{C1E828DA-2ED6-48B5-8EE5-9304EBF03503}" srcOrd="0" destOrd="0" presId="urn:microsoft.com/office/officeart/2005/8/layout/vList2"/>
    <dgm:cxn modelId="{8F3C2CAA-7834-4855-8DFF-04B55BE10AD2}" type="presOf" srcId="{B9F684BC-BF90-447E-9CC3-1B7210FF0E4F}" destId="{38616233-0F02-4357-92AF-1B5DC38B4BFF}" srcOrd="0" destOrd="0" presId="urn:microsoft.com/office/officeart/2005/8/layout/vList2"/>
    <dgm:cxn modelId="{C0D0B06C-2686-4E4A-8C12-60A59F485404}" srcId="{9FB14F64-C660-49AE-8D45-9C04E2C63E5A}" destId="{239B1C16-C281-45F1-887A-51DBE61A7149}" srcOrd="1" destOrd="0" parTransId="{FD1293B2-899C-4A45-9AD5-F1E89302F9DE}" sibTransId="{1E59E289-9892-458B-9871-87A8D3DCE435}"/>
    <dgm:cxn modelId="{B0A60DA7-3BC5-49DB-9DE7-280DA6C98CDF}" type="presOf" srcId="{9FB14F64-C660-49AE-8D45-9C04E2C63E5A}" destId="{E40DE8AA-ED84-47FF-97B6-553006F1D6B3}" srcOrd="0" destOrd="0" presId="urn:microsoft.com/office/officeart/2005/8/layout/vList2"/>
    <dgm:cxn modelId="{089D0A59-78C9-48A3-847D-C006FC3A0253}" type="presParOf" srcId="{E40DE8AA-ED84-47FF-97B6-553006F1D6B3}" destId="{C1E828DA-2ED6-48B5-8EE5-9304EBF03503}" srcOrd="0" destOrd="0" presId="urn:microsoft.com/office/officeart/2005/8/layout/vList2"/>
    <dgm:cxn modelId="{DA689C38-2AE8-4792-9FB9-986E1D36B471}" type="presParOf" srcId="{E40DE8AA-ED84-47FF-97B6-553006F1D6B3}" destId="{B2BD9171-770D-4F7D-8DB3-CDED90213EE2}" srcOrd="1" destOrd="0" presId="urn:microsoft.com/office/officeart/2005/8/layout/vList2"/>
    <dgm:cxn modelId="{73D26726-FBB9-44B0-A097-1D954866532F}" type="presParOf" srcId="{E40DE8AA-ED84-47FF-97B6-553006F1D6B3}" destId="{40B5EAA9-8397-4C45-AC2B-A62990FC29EA}" srcOrd="2" destOrd="0" presId="urn:microsoft.com/office/officeart/2005/8/layout/vList2"/>
    <dgm:cxn modelId="{D98AD237-C6D7-4EB6-BBFA-1C874F95AD39}" type="presParOf" srcId="{E40DE8AA-ED84-47FF-97B6-553006F1D6B3}" destId="{2039FD89-E12F-42DB-A748-476DE4770CCD}" srcOrd="3" destOrd="0" presId="urn:microsoft.com/office/officeart/2005/8/layout/vList2"/>
    <dgm:cxn modelId="{9443274C-F1AC-4680-A1C8-7C6E2E2A727D}" type="presParOf" srcId="{E40DE8AA-ED84-47FF-97B6-553006F1D6B3}" destId="{38616233-0F02-4357-92AF-1B5DC38B4BFF}" srcOrd="4" destOrd="0" presId="urn:microsoft.com/office/officeart/2005/8/layout/vList2"/>
    <dgm:cxn modelId="{BE5FD871-D93E-4154-8802-7E43F562CD2A}" type="presParOf" srcId="{E40DE8AA-ED84-47FF-97B6-553006F1D6B3}" destId="{0DB77C01-7F98-4290-954E-17372F674C88}" srcOrd="5" destOrd="0" presId="urn:microsoft.com/office/officeart/2005/8/layout/vList2"/>
    <dgm:cxn modelId="{177429EE-7D5D-4361-9192-E331E70D7B8C}" type="presParOf" srcId="{E40DE8AA-ED84-47FF-97B6-553006F1D6B3}" destId="{818A87B1-DED8-4D6F-BB31-B4F9C01DD2A1}" srcOrd="6" destOrd="0" presId="urn:microsoft.com/office/officeart/2005/8/layout/vList2"/>
    <dgm:cxn modelId="{90D51197-795E-4493-8837-DC4B20DCFF2F}" type="presParOf" srcId="{E40DE8AA-ED84-47FF-97B6-553006F1D6B3}" destId="{B4B3E8CF-B907-486B-B389-E9D49953AC7D}" srcOrd="7" destOrd="0" presId="urn:microsoft.com/office/officeart/2005/8/layout/vList2"/>
    <dgm:cxn modelId="{8850E6D1-657B-4920-8106-DB06CF41E0C1}" type="presParOf" srcId="{E40DE8AA-ED84-47FF-97B6-553006F1D6B3}" destId="{F7090340-90CE-450E-B7CC-112C2D29080C}" srcOrd="8" destOrd="0" presId="urn:microsoft.com/office/officeart/2005/8/layout/vList2"/>
    <dgm:cxn modelId="{E1A1A1DA-5F0B-4CE6-B9A4-6070FDC23C14}" type="presParOf" srcId="{E40DE8AA-ED84-47FF-97B6-553006F1D6B3}" destId="{085F016F-BA5C-4FA8-AF1D-3FB6142CC2BA}" srcOrd="9" destOrd="0" presId="urn:microsoft.com/office/officeart/2005/8/layout/vList2"/>
    <dgm:cxn modelId="{C5B4A747-C907-4607-9238-D8D4B6B54BB5}" type="presParOf" srcId="{E40DE8AA-ED84-47FF-97B6-553006F1D6B3}" destId="{0B5CC588-04CE-4875-9514-D4A41002AB6A}" srcOrd="10" destOrd="0" presId="urn:microsoft.com/office/officeart/2005/8/layout/vList2"/>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F8087F-10A7-4AD2-BBC4-CB640A9F7C5D}" type="doc">
      <dgm:prSet loTypeId="urn:microsoft.com/office/officeart/2005/8/layout/hProcess9" loCatId="process" qsTypeId="urn:microsoft.com/office/officeart/2005/8/quickstyle/3d1"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C284E32F-C454-4E75-A507-A7C3D9AB5D64}">
      <dgm:prSet/>
      <dgm:spPr>
        <a:solidFill>
          <a:schemeClr val="bg1"/>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dirty="0" smtClean="0">
              <a:solidFill>
                <a:sysClr val="windowText" lastClr="000000"/>
              </a:solidFill>
            </a:rPr>
            <a:t>আজকের পাঠ</a:t>
          </a:r>
          <a:endParaRPr lang="en-US" dirty="0">
            <a:solidFill>
              <a:sysClr val="windowText" lastClr="000000"/>
            </a:solidFill>
          </a:endParaRPr>
        </a:p>
      </dgm:t>
    </dgm:pt>
    <dgm:pt modelId="{C300995B-69DC-45EB-86D8-DF4A1A69B6FE}" type="parTrans" cxnId="{3F3A0687-0457-4727-BCAB-F41134C7F308}">
      <dgm:prSet/>
      <dgm:spPr/>
      <dgm:t>
        <a:bodyPr/>
        <a:lstStyle/>
        <a:p>
          <a:endParaRPr lang="en-US"/>
        </a:p>
      </dgm:t>
    </dgm:pt>
    <dgm:pt modelId="{C8B9BBDB-927B-42BF-B435-8E2AFC0E1361}" type="sibTrans" cxnId="{3F3A0687-0457-4727-BCAB-F41134C7F308}">
      <dgm:prSet/>
      <dgm:spPr/>
      <dgm:t>
        <a:bodyPr/>
        <a:lstStyle/>
        <a:p>
          <a:endParaRPr lang="en-US"/>
        </a:p>
      </dgm:t>
    </dgm:pt>
    <dgm:pt modelId="{DF8FE4DB-C25F-4E50-8AD9-40105B74D469}" type="pres">
      <dgm:prSet presAssocID="{EBF8087F-10A7-4AD2-BBC4-CB640A9F7C5D}" presName="CompostProcess" presStyleCnt="0">
        <dgm:presLayoutVars>
          <dgm:dir/>
          <dgm:resizeHandles val="exact"/>
        </dgm:presLayoutVars>
      </dgm:prSet>
      <dgm:spPr/>
      <dgm:t>
        <a:bodyPr/>
        <a:lstStyle/>
        <a:p>
          <a:endParaRPr lang="en-US"/>
        </a:p>
      </dgm:t>
    </dgm:pt>
    <dgm:pt modelId="{4DCC569B-A210-4060-B1AB-56AB07D59164}" type="pres">
      <dgm:prSet presAssocID="{EBF8087F-10A7-4AD2-BBC4-CB640A9F7C5D}" presName="arrow" presStyleLbl="bgShp" presStyleIdx="0" presStyleCnt="1" custLinFactNeighborX="-420" custLinFactNeighborY="2639"/>
      <dgm:spPr>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z="-190500" contourW="44450" prstMaterial="matte">
          <a:bevelT w="63500" h="63500" prst="artDeco"/>
          <a:contourClr>
            <a:srgbClr val="FFFFFF"/>
          </a:contourClr>
        </a:sp3d>
      </dgm:spPr>
    </dgm:pt>
    <dgm:pt modelId="{857F6C52-56DC-41BB-8CBE-329F32746AF6}" type="pres">
      <dgm:prSet presAssocID="{EBF8087F-10A7-4AD2-BBC4-CB640A9F7C5D}"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1F36AF3-AEFF-40D9-A120-91255D20065A}" type="pres">
      <dgm:prSet presAssocID="{C284E32F-C454-4E75-A507-A7C3D9AB5D64}" presName="textNode" presStyleLbl="node1" presStyleIdx="0" presStyleCnt="1" custScaleY="229861">
        <dgm:presLayoutVars>
          <dgm:bulletEnabled val="1"/>
        </dgm:presLayoutVars>
      </dgm:prSet>
      <dgm:spPr/>
      <dgm:t>
        <a:bodyPr/>
        <a:lstStyle/>
        <a:p>
          <a:endParaRPr lang="en-US"/>
        </a:p>
      </dgm:t>
    </dgm:pt>
  </dgm:ptLst>
  <dgm:cxnLst>
    <dgm:cxn modelId="{F9453E18-BDE4-47E5-AC32-47D2D332AABF}" type="presOf" srcId="{EBF8087F-10A7-4AD2-BBC4-CB640A9F7C5D}" destId="{DF8FE4DB-C25F-4E50-8AD9-40105B74D469}" srcOrd="0" destOrd="0" presId="urn:microsoft.com/office/officeart/2005/8/layout/hProcess9"/>
    <dgm:cxn modelId="{3F3A0687-0457-4727-BCAB-F41134C7F308}" srcId="{EBF8087F-10A7-4AD2-BBC4-CB640A9F7C5D}" destId="{C284E32F-C454-4E75-A507-A7C3D9AB5D64}" srcOrd="0" destOrd="0" parTransId="{C300995B-69DC-45EB-86D8-DF4A1A69B6FE}" sibTransId="{C8B9BBDB-927B-42BF-B435-8E2AFC0E1361}"/>
    <dgm:cxn modelId="{F270B097-1913-49B4-A532-F1387B47B1C3}" type="presOf" srcId="{C284E32F-C454-4E75-A507-A7C3D9AB5D64}" destId="{21F36AF3-AEFF-40D9-A120-91255D20065A}" srcOrd="0" destOrd="0" presId="urn:microsoft.com/office/officeart/2005/8/layout/hProcess9"/>
    <dgm:cxn modelId="{B58C029D-576B-49A3-B88B-F8BEF03C86D1}" type="presParOf" srcId="{DF8FE4DB-C25F-4E50-8AD9-40105B74D469}" destId="{4DCC569B-A210-4060-B1AB-56AB07D59164}" srcOrd="0" destOrd="0" presId="urn:microsoft.com/office/officeart/2005/8/layout/hProcess9"/>
    <dgm:cxn modelId="{8CC3EF9A-B822-4849-9FC7-AA6817DCDD7C}" type="presParOf" srcId="{DF8FE4DB-C25F-4E50-8AD9-40105B74D469}" destId="{857F6C52-56DC-41BB-8CBE-329F32746AF6}" srcOrd="1" destOrd="0" presId="urn:microsoft.com/office/officeart/2005/8/layout/hProcess9"/>
    <dgm:cxn modelId="{DE2BAF7E-7794-4059-A4B3-461C33CDBC41}" type="presParOf" srcId="{857F6C52-56DC-41BB-8CBE-329F32746AF6}" destId="{21F36AF3-AEFF-40D9-A120-91255D20065A}"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AE954B-CD20-4DB0-ACEE-A9DCD554574C}"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en-US"/>
        </a:p>
      </dgm:t>
    </dgm:pt>
    <dgm:pt modelId="{B8483454-014A-4A0A-B9F7-B30ADA9CF7DA}">
      <dgm:prSet/>
      <dgm:spPr/>
      <dgm:t>
        <a:bodyPr/>
        <a:lstStyle/>
        <a:p>
          <a:pPr rtl="0"/>
          <a:r>
            <a:rPr lang="bn-IN" dirty="0" smtClean="0"/>
            <a:t>জ্ঞাতি সম্পর্ক</a:t>
          </a:r>
          <a:endParaRPr lang="en-US" dirty="0"/>
        </a:p>
      </dgm:t>
    </dgm:pt>
    <dgm:pt modelId="{0F70240F-D2E1-4A04-9096-0C9E987987EE}" type="parTrans" cxnId="{00A9293E-904A-480B-A29A-1EA40120FC0E}">
      <dgm:prSet/>
      <dgm:spPr/>
      <dgm:t>
        <a:bodyPr/>
        <a:lstStyle/>
        <a:p>
          <a:endParaRPr lang="en-US"/>
        </a:p>
      </dgm:t>
    </dgm:pt>
    <dgm:pt modelId="{0D20B36A-0DA5-43E6-8B60-1F7F47F7CF08}" type="sibTrans" cxnId="{00A9293E-904A-480B-A29A-1EA40120FC0E}">
      <dgm:prSet/>
      <dgm:spPr/>
      <dgm:t>
        <a:bodyPr/>
        <a:lstStyle/>
        <a:p>
          <a:endParaRPr lang="en-US"/>
        </a:p>
      </dgm:t>
    </dgm:pt>
    <dgm:pt modelId="{7D45BB8A-6513-4434-9DFF-66B7C067350D}">
      <dgm:prSet/>
      <dgm:spPr/>
      <dgm:t>
        <a:bodyPr/>
        <a:lstStyle/>
        <a:p>
          <a:pPr rtl="0"/>
          <a:r>
            <a:rPr lang="en-US" dirty="0" smtClean="0"/>
            <a:t>Kinship</a:t>
          </a:r>
          <a:endParaRPr lang="en-US" dirty="0"/>
        </a:p>
      </dgm:t>
    </dgm:pt>
    <dgm:pt modelId="{B3F39DD6-69C8-4044-A592-6AF2B577AAC2}" type="parTrans" cxnId="{0CBB2131-4C66-40D5-BF89-F99CE002F016}">
      <dgm:prSet/>
      <dgm:spPr/>
      <dgm:t>
        <a:bodyPr/>
        <a:lstStyle/>
        <a:p>
          <a:endParaRPr lang="en-US"/>
        </a:p>
      </dgm:t>
    </dgm:pt>
    <dgm:pt modelId="{C0441519-CC7C-4D58-B295-87FFD9B78676}" type="sibTrans" cxnId="{0CBB2131-4C66-40D5-BF89-F99CE002F016}">
      <dgm:prSet/>
      <dgm:spPr/>
      <dgm:t>
        <a:bodyPr/>
        <a:lstStyle/>
        <a:p>
          <a:endParaRPr lang="en-US"/>
        </a:p>
      </dgm:t>
    </dgm:pt>
    <dgm:pt modelId="{5726642E-F5CF-4F4B-B7DF-9733E553DF96}" type="pres">
      <dgm:prSet presAssocID="{93AE954B-CD20-4DB0-ACEE-A9DCD554574C}" presName="Name0" presStyleCnt="0">
        <dgm:presLayoutVars>
          <dgm:chMax val="7"/>
          <dgm:dir/>
          <dgm:animLvl val="lvl"/>
          <dgm:resizeHandles val="exact"/>
        </dgm:presLayoutVars>
      </dgm:prSet>
      <dgm:spPr/>
      <dgm:t>
        <a:bodyPr/>
        <a:lstStyle/>
        <a:p>
          <a:endParaRPr lang="en-US"/>
        </a:p>
      </dgm:t>
    </dgm:pt>
    <dgm:pt modelId="{A0790CE4-8751-44CD-91E5-7985DEE51149}" type="pres">
      <dgm:prSet presAssocID="{B8483454-014A-4A0A-B9F7-B30ADA9CF7DA}" presName="circle1" presStyleLbl="node1" presStyleIdx="0" presStyleCnt="2"/>
      <dgm:spPr>
        <a:solidFill>
          <a:srgbClr val="0000FF"/>
        </a:solidFill>
      </dgm:spPr>
    </dgm:pt>
    <dgm:pt modelId="{E0654C5C-6BC2-42C5-B369-069C9F5732D3}" type="pres">
      <dgm:prSet presAssocID="{B8483454-014A-4A0A-B9F7-B30ADA9CF7DA}" presName="space" presStyleCnt="0"/>
      <dgm:spPr/>
    </dgm:pt>
    <dgm:pt modelId="{DD90876D-D576-4349-8769-18BD8CA37852}" type="pres">
      <dgm:prSet presAssocID="{B8483454-014A-4A0A-B9F7-B30ADA9CF7DA}" presName="rect1" presStyleLbl="alignAcc1" presStyleIdx="0" presStyleCnt="2" custLinFactNeighborX="8872"/>
      <dgm:spPr/>
      <dgm:t>
        <a:bodyPr/>
        <a:lstStyle/>
        <a:p>
          <a:endParaRPr lang="en-US"/>
        </a:p>
      </dgm:t>
    </dgm:pt>
    <dgm:pt modelId="{4749113D-42AE-432C-91F5-EF50D04BB133}" type="pres">
      <dgm:prSet presAssocID="{7D45BB8A-6513-4434-9DFF-66B7C067350D}" presName="vertSpace2" presStyleLbl="node1" presStyleIdx="0" presStyleCnt="2"/>
      <dgm:spPr/>
    </dgm:pt>
    <dgm:pt modelId="{0BD022FA-9E89-4492-B7ED-FF36A820E246}" type="pres">
      <dgm:prSet presAssocID="{7D45BB8A-6513-4434-9DFF-66B7C067350D}" presName="circle2" presStyleLbl="node1" presStyleIdx="1" presStyleCnt="2"/>
      <dgm:spPr>
        <a:solidFill>
          <a:srgbClr val="66FF99"/>
        </a:solidFill>
      </dgm:spPr>
    </dgm:pt>
    <dgm:pt modelId="{F97DD852-759F-4A11-9536-FD1AF0E0EDDA}" type="pres">
      <dgm:prSet presAssocID="{7D45BB8A-6513-4434-9DFF-66B7C067350D}" presName="rect2" presStyleLbl="alignAcc1" presStyleIdx="1" presStyleCnt="2"/>
      <dgm:spPr/>
      <dgm:t>
        <a:bodyPr/>
        <a:lstStyle/>
        <a:p>
          <a:endParaRPr lang="en-US"/>
        </a:p>
      </dgm:t>
    </dgm:pt>
    <dgm:pt modelId="{F8C17CB9-2A0F-4C0B-AAD8-24A791FE85F0}" type="pres">
      <dgm:prSet presAssocID="{B8483454-014A-4A0A-B9F7-B30ADA9CF7DA}" presName="rect1ParTxNoCh" presStyleLbl="alignAcc1" presStyleIdx="1" presStyleCnt="2">
        <dgm:presLayoutVars>
          <dgm:chMax val="1"/>
          <dgm:bulletEnabled val="1"/>
        </dgm:presLayoutVars>
      </dgm:prSet>
      <dgm:spPr/>
      <dgm:t>
        <a:bodyPr/>
        <a:lstStyle/>
        <a:p>
          <a:endParaRPr lang="en-US"/>
        </a:p>
      </dgm:t>
    </dgm:pt>
    <dgm:pt modelId="{8C5A7E35-507E-4EAE-B367-8A5A10E95D2B}" type="pres">
      <dgm:prSet presAssocID="{7D45BB8A-6513-4434-9DFF-66B7C067350D}" presName="rect2ParTxNoCh" presStyleLbl="alignAcc1" presStyleIdx="1" presStyleCnt="2">
        <dgm:presLayoutVars>
          <dgm:chMax val="1"/>
          <dgm:bulletEnabled val="1"/>
        </dgm:presLayoutVars>
      </dgm:prSet>
      <dgm:spPr/>
      <dgm:t>
        <a:bodyPr/>
        <a:lstStyle/>
        <a:p>
          <a:endParaRPr lang="en-US"/>
        </a:p>
      </dgm:t>
    </dgm:pt>
  </dgm:ptLst>
  <dgm:cxnLst>
    <dgm:cxn modelId="{A391FA71-688C-484B-8F10-19A747EF12DE}" type="presOf" srcId="{B8483454-014A-4A0A-B9F7-B30ADA9CF7DA}" destId="{DD90876D-D576-4349-8769-18BD8CA37852}" srcOrd="0" destOrd="0" presId="urn:microsoft.com/office/officeart/2005/8/layout/target3"/>
    <dgm:cxn modelId="{55112719-2BF1-43CC-B947-EF44E26E5D4F}" type="presOf" srcId="{93AE954B-CD20-4DB0-ACEE-A9DCD554574C}" destId="{5726642E-F5CF-4F4B-B7DF-9733E553DF96}" srcOrd="0" destOrd="0" presId="urn:microsoft.com/office/officeart/2005/8/layout/target3"/>
    <dgm:cxn modelId="{0CBB2131-4C66-40D5-BF89-F99CE002F016}" srcId="{93AE954B-CD20-4DB0-ACEE-A9DCD554574C}" destId="{7D45BB8A-6513-4434-9DFF-66B7C067350D}" srcOrd="1" destOrd="0" parTransId="{B3F39DD6-69C8-4044-A592-6AF2B577AAC2}" sibTransId="{C0441519-CC7C-4D58-B295-87FFD9B78676}"/>
    <dgm:cxn modelId="{AACD8DAA-39B6-482D-A562-45D4450952A9}" type="presOf" srcId="{7D45BB8A-6513-4434-9DFF-66B7C067350D}" destId="{F97DD852-759F-4A11-9536-FD1AF0E0EDDA}" srcOrd="0" destOrd="0" presId="urn:microsoft.com/office/officeart/2005/8/layout/target3"/>
    <dgm:cxn modelId="{00A9293E-904A-480B-A29A-1EA40120FC0E}" srcId="{93AE954B-CD20-4DB0-ACEE-A9DCD554574C}" destId="{B8483454-014A-4A0A-B9F7-B30ADA9CF7DA}" srcOrd="0" destOrd="0" parTransId="{0F70240F-D2E1-4A04-9096-0C9E987987EE}" sibTransId="{0D20B36A-0DA5-43E6-8B60-1F7F47F7CF08}"/>
    <dgm:cxn modelId="{35F4935D-1B03-4D8B-92EC-BE2314BAB338}" type="presOf" srcId="{7D45BB8A-6513-4434-9DFF-66B7C067350D}" destId="{8C5A7E35-507E-4EAE-B367-8A5A10E95D2B}" srcOrd="1" destOrd="0" presId="urn:microsoft.com/office/officeart/2005/8/layout/target3"/>
    <dgm:cxn modelId="{AF47F251-BCD4-416B-969B-3120A14897DF}" type="presOf" srcId="{B8483454-014A-4A0A-B9F7-B30ADA9CF7DA}" destId="{F8C17CB9-2A0F-4C0B-AAD8-24A791FE85F0}" srcOrd="1" destOrd="0" presId="urn:microsoft.com/office/officeart/2005/8/layout/target3"/>
    <dgm:cxn modelId="{6B6993A1-9187-45A6-875A-8F226D5C8A14}" type="presParOf" srcId="{5726642E-F5CF-4F4B-B7DF-9733E553DF96}" destId="{A0790CE4-8751-44CD-91E5-7985DEE51149}" srcOrd="0" destOrd="0" presId="urn:microsoft.com/office/officeart/2005/8/layout/target3"/>
    <dgm:cxn modelId="{450FAD8C-26BF-44A0-AA87-E6034965F652}" type="presParOf" srcId="{5726642E-F5CF-4F4B-B7DF-9733E553DF96}" destId="{E0654C5C-6BC2-42C5-B369-069C9F5732D3}" srcOrd="1" destOrd="0" presId="urn:microsoft.com/office/officeart/2005/8/layout/target3"/>
    <dgm:cxn modelId="{6AFEA243-1905-4ADD-85D6-EEE7C23A914D}" type="presParOf" srcId="{5726642E-F5CF-4F4B-B7DF-9733E553DF96}" destId="{DD90876D-D576-4349-8769-18BD8CA37852}" srcOrd="2" destOrd="0" presId="urn:microsoft.com/office/officeart/2005/8/layout/target3"/>
    <dgm:cxn modelId="{27FB77F5-286F-47F6-94E2-DBC59D35D1D7}" type="presParOf" srcId="{5726642E-F5CF-4F4B-B7DF-9733E553DF96}" destId="{4749113D-42AE-432C-91F5-EF50D04BB133}" srcOrd="3" destOrd="0" presId="urn:microsoft.com/office/officeart/2005/8/layout/target3"/>
    <dgm:cxn modelId="{2531E967-A601-4805-8DE2-35528BF21005}" type="presParOf" srcId="{5726642E-F5CF-4F4B-B7DF-9733E553DF96}" destId="{0BD022FA-9E89-4492-B7ED-FF36A820E246}" srcOrd="4" destOrd="0" presId="urn:microsoft.com/office/officeart/2005/8/layout/target3"/>
    <dgm:cxn modelId="{91C04D41-520C-4609-AD92-EB8D32AEED9C}" type="presParOf" srcId="{5726642E-F5CF-4F4B-B7DF-9733E553DF96}" destId="{F97DD852-759F-4A11-9536-FD1AF0E0EDDA}" srcOrd="5" destOrd="0" presId="urn:microsoft.com/office/officeart/2005/8/layout/target3"/>
    <dgm:cxn modelId="{0B073807-A076-43A9-AFB4-2702708A525D}" type="presParOf" srcId="{5726642E-F5CF-4F4B-B7DF-9733E553DF96}" destId="{F8C17CB9-2A0F-4C0B-AAD8-24A791FE85F0}" srcOrd="6" destOrd="0" presId="urn:microsoft.com/office/officeart/2005/8/layout/target3"/>
    <dgm:cxn modelId="{A005D383-94FB-4F9F-8E09-5109986D894F}" type="presParOf" srcId="{5726642E-F5CF-4F4B-B7DF-9733E553DF96}" destId="{8C5A7E35-507E-4EAE-B367-8A5A10E95D2B}"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2FB4D4-8A51-4600-B29B-7D516EC5B1C1}"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15DA88E9-8093-4BF5-A893-16F75309F756}">
      <dgm:prSet/>
      <dgm:spPr>
        <a:solidFill>
          <a:schemeClr val="bg1"/>
        </a:solidFill>
        <a:ln w="57150">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BD" smtClean="0">
              <a:solidFill>
                <a:schemeClr val="tx1"/>
              </a:solidFill>
            </a:rPr>
            <a:t>শিখনফল </a:t>
          </a:r>
          <a:endParaRPr lang="en-US">
            <a:solidFill>
              <a:schemeClr val="tx1"/>
            </a:solidFill>
          </a:endParaRPr>
        </a:p>
      </dgm:t>
    </dgm:pt>
    <dgm:pt modelId="{D4823E09-539E-453E-89BA-B414C9801C91}" type="parTrans" cxnId="{AFB2BD7E-CB67-4FF0-924C-F645A9A2EBF7}">
      <dgm:prSet/>
      <dgm:spPr/>
      <dgm:t>
        <a:bodyPr/>
        <a:lstStyle/>
        <a:p>
          <a:endParaRPr lang="en-US">
            <a:solidFill>
              <a:schemeClr val="tx1"/>
            </a:solidFill>
          </a:endParaRPr>
        </a:p>
      </dgm:t>
    </dgm:pt>
    <dgm:pt modelId="{2CACB6F3-61B4-4DCA-8349-1262E1008A10}" type="sibTrans" cxnId="{AFB2BD7E-CB67-4FF0-924C-F645A9A2EBF7}">
      <dgm:prSet/>
      <dgm:spPr/>
      <dgm:t>
        <a:bodyPr/>
        <a:lstStyle/>
        <a:p>
          <a:endParaRPr lang="en-US">
            <a:solidFill>
              <a:schemeClr val="tx1"/>
            </a:solidFill>
          </a:endParaRPr>
        </a:p>
      </dgm:t>
    </dgm:pt>
    <dgm:pt modelId="{EA33217D-B182-42A6-8EE7-6684EE248C1F}" type="pres">
      <dgm:prSet presAssocID="{882FB4D4-8A51-4600-B29B-7D516EC5B1C1}" presName="CompostProcess" presStyleCnt="0">
        <dgm:presLayoutVars>
          <dgm:dir/>
          <dgm:resizeHandles val="exact"/>
        </dgm:presLayoutVars>
      </dgm:prSet>
      <dgm:spPr/>
      <dgm:t>
        <a:bodyPr/>
        <a:lstStyle/>
        <a:p>
          <a:endParaRPr lang="en-US"/>
        </a:p>
      </dgm:t>
    </dgm:pt>
    <dgm:pt modelId="{4A7822F4-1C6E-41F9-AFB8-D4EA408C7913}" type="pres">
      <dgm:prSet presAssocID="{882FB4D4-8A51-4600-B29B-7D516EC5B1C1}" presName="arrow" presStyleLbl="bgShp" presStyleIdx="0" presStyleCnt="1"/>
      <dgm:spPr>
        <a:solidFill>
          <a:srgbClr val="FFCC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7C221BED-2863-4D3F-9CF2-4863F0C1760A}" type="pres">
      <dgm:prSet presAssocID="{882FB4D4-8A51-4600-B29B-7D516EC5B1C1}"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14B5C95E-7192-44D0-B1EB-D990DE46784B}" type="pres">
      <dgm:prSet presAssocID="{15DA88E9-8093-4BF5-A893-16F75309F756}" presName="textNode" presStyleLbl="node1" presStyleIdx="0" presStyleCnt="1" custScaleX="139456" custScaleY="250000">
        <dgm:presLayoutVars>
          <dgm:bulletEnabled val="1"/>
        </dgm:presLayoutVars>
      </dgm:prSet>
      <dgm:spPr/>
      <dgm:t>
        <a:bodyPr/>
        <a:lstStyle/>
        <a:p>
          <a:endParaRPr lang="en-US"/>
        </a:p>
      </dgm:t>
    </dgm:pt>
  </dgm:ptLst>
  <dgm:cxnLst>
    <dgm:cxn modelId="{0D75100E-F02F-456A-9131-CCCE93C95AD1}" type="presOf" srcId="{882FB4D4-8A51-4600-B29B-7D516EC5B1C1}" destId="{EA33217D-B182-42A6-8EE7-6684EE248C1F}" srcOrd="0" destOrd="0" presId="urn:microsoft.com/office/officeart/2005/8/layout/hProcess9"/>
    <dgm:cxn modelId="{A5C3FEF7-BD18-4D66-9632-A9355F4ABE1B}" type="presOf" srcId="{15DA88E9-8093-4BF5-A893-16F75309F756}" destId="{14B5C95E-7192-44D0-B1EB-D990DE46784B}" srcOrd="0" destOrd="0" presId="urn:microsoft.com/office/officeart/2005/8/layout/hProcess9"/>
    <dgm:cxn modelId="{AFB2BD7E-CB67-4FF0-924C-F645A9A2EBF7}" srcId="{882FB4D4-8A51-4600-B29B-7D516EC5B1C1}" destId="{15DA88E9-8093-4BF5-A893-16F75309F756}" srcOrd="0" destOrd="0" parTransId="{D4823E09-539E-453E-89BA-B414C9801C91}" sibTransId="{2CACB6F3-61B4-4DCA-8349-1262E1008A10}"/>
    <dgm:cxn modelId="{BB0D30B5-79F8-4C88-86BE-8D2029CB32BB}" type="presParOf" srcId="{EA33217D-B182-42A6-8EE7-6684EE248C1F}" destId="{4A7822F4-1C6E-41F9-AFB8-D4EA408C7913}" srcOrd="0" destOrd="0" presId="urn:microsoft.com/office/officeart/2005/8/layout/hProcess9"/>
    <dgm:cxn modelId="{99C05BB4-6E48-42BE-9408-2DEED87615AE}" type="presParOf" srcId="{EA33217D-B182-42A6-8EE7-6684EE248C1F}" destId="{7C221BED-2863-4D3F-9CF2-4863F0C1760A}" srcOrd="1" destOrd="0" presId="urn:microsoft.com/office/officeart/2005/8/layout/hProcess9"/>
    <dgm:cxn modelId="{E72D72DB-F166-4DA0-B4E1-C1065AB2C838}" type="presParOf" srcId="{7C221BED-2863-4D3F-9CF2-4863F0C1760A}" destId="{14B5C95E-7192-44D0-B1EB-D990DE46784B}" srcOrd="0" destOrd="0" presId="urn:microsoft.com/office/officeart/2005/8/layout/hProcess9"/>
  </dgm:cxnLst>
  <dgm:bg>
    <a:solidFill>
      <a:srgbClr val="66FF99"/>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A80291-1342-49BC-AA10-FAA816CF85D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D638EF20-EFB7-423C-B609-127DA4E80637}">
      <dgm:prSet/>
      <dgm:spPr>
        <a:ln w="38100">
          <a:solidFill>
            <a:srgbClr val="FFCCFF"/>
          </a:solidFill>
        </a:ln>
        <a:scene3d>
          <a:camera prst="orthographicFront"/>
          <a:lightRig rig="threePt" dir="t"/>
        </a:scene3d>
        <a:sp3d>
          <a:bevelT prst="slope"/>
        </a:sp3d>
      </dgm:spPr>
      <dgm:t>
        <a:bodyPr/>
        <a:lstStyle/>
        <a:p>
          <a:pPr rtl="0"/>
          <a:r>
            <a:rPr lang="bn-BD" dirty="0" smtClean="0"/>
            <a:t>১। </a:t>
          </a:r>
          <a:r>
            <a:rPr lang="bn-IN" dirty="0" smtClean="0"/>
            <a:t>জ্ঞাতি সম্পর্ক</a:t>
          </a:r>
          <a:r>
            <a:rPr lang="en-US" dirty="0" smtClean="0"/>
            <a:t> </a:t>
          </a:r>
          <a:r>
            <a:rPr lang="bn-IN" dirty="0" smtClean="0"/>
            <a:t>কী তা বলতে</a:t>
          </a:r>
          <a:r>
            <a:rPr lang="bn-BD" dirty="0" smtClean="0"/>
            <a:t> পারবে।</a:t>
          </a:r>
          <a:endParaRPr lang="en-US" dirty="0"/>
        </a:p>
      </dgm:t>
    </dgm:pt>
    <dgm:pt modelId="{CD6A736A-5ADD-49B5-9466-2ECD4FA9D358}" type="parTrans" cxnId="{AFF5BB3B-47C8-4717-BC27-B265F04D173B}">
      <dgm:prSet/>
      <dgm:spPr/>
      <dgm:t>
        <a:bodyPr/>
        <a:lstStyle/>
        <a:p>
          <a:endParaRPr lang="en-US"/>
        </a:p>
      </dgm:t>
    </dgm:pt>
    <dgm:pt modelId="{623A1736-6D37-49F3-B172-5F133804FEDA}" type="sibTrans" cxnId="{AFF5BB3B-47C8-4717-BC27-B265F04D173B}">
      <dgm:prSet/>
      <dgm:spPr/>
      <dgm:t>
        <a:bodyPr/>
        <a:lstStyle/>
        <a:p>
          <a:endParaRPr lang="en-US"/>
        </a:p>
      </dgm:t>
    </dgm:pt>
    <dgm:pt modelId="{FC3C247C-FA42-44B1-AD5E-E652B9D20BF7}">
      <dgm:prSet/>
      <dgm:spPr>
        <a:ln w="38100">
          <a:solidFill>
            <a:srgbClr val="FFCCFF"/>
          </a:solidFill>
        </a:ln>
        <a:scene3d>
          <a:camera prst="orthographicFront"/>
          <a:lightRig rig="threePt" dir="t"/>
        </a:scene3d>
        <a:sp3d>
          <a:bevelT prst="slope"/>
        </a:sp3d>
      </dgm:spPr>
      <dgm:t>
        <a:bodyPr/>
        <a:lstStyle/>
        <a:p>
          <a:pPr rtl="0"/>
          <a:r>
            <a:rPr lang="bn-BD" dirty="0" smtClean="0"/>
            <a:t>২। </a:t>
          </a:r>
          <a:r>
            <a:rPr lang="bn-IN" dirty="0" smtClean="0"/>
            <a:t>জ্ঞাতি সম্পর্কের প্রকারভেদ</a:t>
          </a:r>
          <a:r>
            <a:rPr lang="bn-BD" dirty="0" smtClean="0"/>
            <a:t> ব্যাখ্যা করতে পারবে।</a:t>
          </a:r>
          <a:endParaRPr lang="en-US" dirty="0"/>
        </a:p>
      </dgm:t>
    </dgm:pt>
    <dgm:pt modelId="{F4EB51F4-88B7-46DB-A9F0-0AF448124AF8}" type="parTrans" cxnId="{82E8EB13-4579-4E4C-A944-109A78C5645B}">
      <dgm:prSet/>
      <dgm:spPr/>
      <dgm:t>
        <a:bodyPr/>
        <a:lstStyle/>
        <a:p>
          <a:endParaRPr lang="en-US"/>
        </a:p>
      </dgm:t>
    </dgm:pt>
    <dgm:pt modelId="{3B1F14C1-FD5D-424D-90D6-9BAC81127171}" type="sibTrans" cxnId="{82E8EB13-4579-4E4C-A944-109A78C5645B}">
      <dgm:prSet/>
      <dgm:spPr/>
      <dgm:t>
        <a:bodyPr/>
        <a:lstStyle/>
        <a:p>
          <a:endParaRPr lang="en-US"/>
        </a:p>
      </dgm:t>
    </dgm:pt>
    <dgm:pt modelId="{7792E05E-FE1E-49D7-B0F1-FCAEEC0C654C}">
      <dgm:prSet/>
      <dgm:spPr>
        <a:ln w="38100">
          <a:solidFill>
            <a:srgbClr val="FFCCFF"/>
          </a:solidFill>
        </a:ln>
        <a:scene3d>
          <a:camera prst="orthographicFront"/>
          <a:lightRig rig="threePt" dir="t"/>
        </a:scene3d>
        <a:sp3d>
          <a:bevelT prst="slope"/>
        </a:sp3d>
      </dgm:spPr>
      <dgm:t>
        <a:bodyPr/>
        <a:lstStyle/>
        <a:p>
          <a:pPr rtl="0"/>
          <a:r>
            <a:rPr lang="bn-BD" dirty="0" smtClean="0"/>
            <a:t>৩। </a:t>
          </a:r>
          <a:r>
            <a:rPr lang="bn-IN" dirty="0" smtClean="0"/>
            <a:t>সমাজ জীবনে</a:t>
          </a:r>
          <a:r>
            <a:rPr lang="bn-BD" dirty="0" smtClean="0"/>
            <a:t> </a:t>
          </a:r>
          <a:r>
            <a:rPr lang="bn-IN" dirty="0" smtClean="0"/>
            <a:t>জ্ঞাতি সম্পর্ক এর গুরুত্ব বিশ্লেষণ </a:t>
          </a:r>
          <a:r>
            <a:rPr lang="bn-BD" dirty="0" smtClean="0"/>
            <a:t>করতে পারবে।</a:t>
          </a:r>
          <a:endParaRPr lang="en-US" dirty="0"/>
        </a:p>
      </dgm:t>
    </dgm:pt>
    <dgm:pt modelId="{D1C7F4A3-B967-47B1-AA07-EB32F24BBEE4}" type="parTrans" cxnId="{5E20C525-D8AC-4FC7-B523-B81B59DFD556}">
      <dgm:prSet/>
      <dgm:spPr/>
      <dgm:t>
        <a:bodyPr/>
        <a:lstStyle/>
        <a:p>
          <a:endParaRPr lang="en-US"/>
        </a:p>
      </dgm:t>
    </dgm:pt>
    <dgm:pt modelId="{2B5EDE2D-27E8-446F-A978-04491487831B}" type="sibTrans" cxnId="{5E20C525-D8AC-4FC7-B523-B81B59DFD556}">
      <dgm:prSet/>
      <dgm:spPr/>
      <dgm:t>
        <a:bodyPr/>
        <a:lstStyle/>
        <a:p>
          <a:endParaRPr lang="en-US"/>
        </a:p>
      </dgm:t>
    </dgm:pt>
    <dgm:pt modelId="{FD0AA085-35D7-40B7-9860-BCE2DA73A9B9}" type="pres">
      <dgm:prSet presAssocID="{18A80291-1342-49BC-AA10-FAA816CF85D4}" presName="linear" presStyleCnt="0">
        <dgm:presLayoutVars>
          <dgm:animLvl val="lvl"/>
          <dgm:resizeHandles val="exact"/>
        </dgm:presLayoutVars>
      </dgm:prSet>
      <dgm:spPr/>
      <dgm:t>
        <a:bodyPr/>
        <a:lstStyle/>
        <a:p>
          <a:endParaRPr lang="en-US"/>
        </a:p>
      </dgm:t>
    </dgm:pt>
    <dgm:pt modelId="{0D32DEB0-341A-4C5F-B9F1-D9ECA4D1A3B4}" type="pres">
      <dgm:prSet presAssocID="{D638EF20-EFB7-423C-B609-127DA4E80637}" presName="parentText" presStyleLbl="node1" presStyleIdx="0" presStyleCnt="3">
        <dgm:presLayoutVars>
          <dgm:chMax val="0"/>
          <dgm:bulletEnabled val="1"/>
        </dgm:presLayoutVars>
      </dgm:prSet>
      <dgm:spPr/>
      <dgm:t>
        <a:bodyPr/>
        <a:lstStyle/>
        <a:p>
          <a:endParaRPr lang="en-US"/>
        </a:p>
      </dgm:t>
    </dgm:pt>
    <dgm:pt modelId="{13E5C0DF-B086-4943-87CF-034A8EF7DCB3}" type="pres">
      <dgm:prSet presAssocID="{623A1736-6D37-49F3-B172-5F133804FEDA}" presName="spacer" presStyleCnt="0"/>
      <dgm:spPr>
        <a:scene3d>
          <a:camera prst="orthographicFront"/>
          <a:lightRig rig="threePt" dir="t"/>
        </a:scene3d>
        <a:sp3d>
          <a:bevelT prst="slope"/>
        </a:sp3d>
      </dgm:spPr>
    </dgm:pt>
    <dgm:pt modelId="{3143C655-2372-4848-A78D-2B6CDAFDE298}" type="pres">
      <dgm:prSet presAssocID="{FC3C247C-FA42-44B1-AD5E-E652B9D20BF7}" presName="parentText" presStyleLbl="node1" presStyleIdx="1" presStyleCnt="3">
        <dgm:presLayoutVars>
          <dgm:chMax val="0"/>
          <dgm:bulletEnabled val="1"/>
        </dgm:presLayoutVars>
      </dgm:prSet>
      <dgm:spPr/>
      <dgm:t>
        <a:bodyPr/>
        <a:lstStyle/>
        <a:p>
          <a:endParaRPr lang="en-US"/>
        </a:p>
      </dgm:t>
    </dgm:pt>
    <dgm:pt modelId="{7A6BB451-FC02-4142-80AB-50C9BB65DA99}" type="pres">
      <dgm:prSet presAssocID="{3B1F14C1-FD5D-424D-90D6-9BAC81127171}" presName="spacer" presStyleCnt="0"/>
      <dgm:spPr>
        <a:scene3d>
          <a:camera prst="orthographicFront"/>
          <a:lightRig rig="threePt" dir="t"/>
        </a:scene3d>
        <a:sp3d>
          <a:bevelT prst="slope"/>
        </a:sp3d>
      </dgm:spPr>
    </dgm:pt>
    <dgm:pt modelId="{228C36E6-EF25-432B-8F76-38A21D773399}" type="pres">
      <dgm:prSet presAssocID="{7792E05E-FE1E-49D7-B0F1-FCAEEC0C654C}" presName="parentText" presStyleLbl="node1" presStyleIdx="2" presStyleCnt="3" custScaleY="84627">
        <dgm:presLayoutVars>
          <dgm:chMax val="0"/>
          <dgm:bulletEnabled val="1"/>
        </dgm:presLayoutVars>
      </dgm:prSet>
      <dgm:spPr/>
      <dgm:t>
        <a:bodyPr/>
        <a:lstStyle/>
        <a:p>
          <a:endParaRPr lang="en-US"/>
        </a:p>
      </dgm:t>
    </dgm:pt>
  </dgm:ptLst>
  <dgm:cxnLst>
    <dgm:cxn modelId="{45701F66-7188-427B-A8B1-497EBE42943A}" type="presOf" srcId="{7792E05E-FE1E-49D7-B0F1-FCAEEC0C654C}" destId="{228C36E6-EF25-432B-8F76-38A21D773399}" srcOrd="0" destOrd="0" presId="urn:microsoft.com/office/officeart/2005/8/layout/vList2"/>
    <dgm:cxn modelId="{7B4E0A56-7ED0-406F-AAC5-412C78090453}" type="presOf" srcId="{18A80291-1342-49BC-AA10-FAA816CF85D4}" destId="{FD0AA085-35D7-40B7-9860-BCE2DA73A9B9}" srcOrd="0" destOrd="0" presId="urn:microsoft.com/office/officeart/2005/8/layout/vList2"/>
    <dgm:cxn modelId="{500E1B39-BBD4-470C-8B2E-D85FB0CE5049}" type="presOf" srcId="{FC3C247C-FA42-44B1-AD5E-E652B9D20BF7}" destId="{3143C655-2372-4848-A78D-2B6CDAFDE298}" srcOrd="0" destOrd="0" presId="urn:microsoft.com/office/officeart/2005/8/layout/vList2"/>
    <dgm:cxn modelId="{AFF5BB3B-47C8-4717-BC27-B265F04D173B}" srcId="{18A80291-1342-49BC-AA10-FAA816CF85D4}" destId="{D638EF20-EFB7-423C-B609-127DA4E80637}" srcOrd="0" destOrd="0" parTransId="{CD6A736A-5ADD-49B5-9466-2ECD4FA9D358}" sibTransId="{623A1736-6D37-49F3-B172-5F133804FEDA}"/>
    <dgm:cxn modelId="{5E20C525-D8AC-4FC7-B523-B81B59DFD556}" srcId="{18A80291-1342-49BC-AA10-FAA816CF85D4}" destId="{7792E05E-FE1E-49D7-B0F1-FCAEEC0C654C}" srcOrd="2" destOrd="0" parTransId="{D1C7F4A3-B967-47B1-AA07-EB32F24BBEE4}" sibTransId="{2B5EDE2D-27E8-446F-A978-04491487831B}"/>
    <dgm:cxn modelId="{82E8EB13-4579-4E4C-A944-109A78C5645B}" srcId="{18A80291-1342-49BC-AA10-FAA816CF85D4}" destId="{FC3C247C-FA42-44B1-AD5E-E652B9D20BF7}" srcOrd="1" destOrd="0" parTransId="{F4EB51F4-88B7-46DB-A9F0-0AF448124AF8}" sibTransId="{3B1F14C1-FD5D-424D-90D6-9BAC81127171}"/>
    <dgm:cxn modelId="{94DC841A-E3E3-49EF-ADFD-C79F198F1DFB}" type="presOf" srcId="{D638EF20-EFB7-423C-B609-127DA4E80637}" destId="{0D32DEB0-341A-4C5F-B9F1-D9ECA4D1A3B4}" srcOrd="0" destOrd="0" presId="urn:microsoft.com/office/officeart/2005/8/layout/vList2"/>
    <dgm:cxn modelId="{4C467E9B-8A6E-433C-8565-AEA5FFB03DAA}" type="presParOf" srcId="{FD0AA085-35D7-40B7-9860-BCE2DA73A9B9}" destId="{0D32DEB0-341A-4C5F-B9F1-D9ECA4D1A3B4}" srcOrd="0" destOrd="0" presId="urn:microsoft.com/office/officeart/2005/8/layout/vList2"/>
    <dgm:cxn modelId="{E87D5CD3-F2EF-45E2-A280-F53F9AC5D39B}" type="presParOf" srcId="{FD0AA085-35D7-40B7-9860-BCE2DA73A9B9}" destId="{13E5C0DF-B086-4943-87CF-034A8EF7DCB3}" srcOrd="1" destOrd="0" presId="urn:microsoft.com/office/officeart/2005/8/layout/vList2"/>
    <dgm:cxn modelId="{DB6F64E9-70B0-4296-8DE8-00F45495DA77}" type="presParOf" srcId="{FD0AA085-35D7-40B7-9860-BCE2DA73A9B9}" destId="{3143C655-2372-4848-A78D-2B6CDAFDE298}" srcOrd="2" destOrd="0" presId="urn:microsoft.com/office/officeart/2005/8/layout/vList2"/>
    <dgm:cxn modelId="{779E60DB-CFC2-4DEC-A2CA-8D31CFDDE686}" type="presParOf" srcId="{FD0AA085-35D7-40B7-9860-BCE2DA73A9B9}" destId="{7A6BB451-FC02-4142-80AB-50C9BB65DA99}" srcOrd="3" destOrd="0" presId="urn:microsoft.com/office/officeart/2005/8/layout/vList2"/>
    <dgm:cxn modelId="{E4708B6D-B304-4D40-AF0E-CEFDB79E58CC}" type="presParOf" srcId="{FD0AA085-35D7-40B7-9860-BCE2DA73A9B9}" destId="{228C36E6-EF25-432B-8F76-38A21D773399}" srcOrd="4" destOrd="0" presId="urn:microsoft.com/office/officeart/2005/8/layout/vList2"/>
  </dgm:cxnLst>
  <dgm:bg>
    <a:solidFill>
      <a:srgbClr val="00B0F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774E21-2C57-4097-9348-01D0541AF4E1}" type="doc">
      <dgm:prSet loTypeId="urn:microsoft.com/office/officeart/2005/8/layout/hProcess9" loCatId="process"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0C8DC8C-2452-4F54-BA92-B662270002FF}">
      <dgm:prSet custT="1"/>
      <dgm:spPr>
        <a:solidFill>
          <a:schemeClr val="bg1"/>
        </a:solidFill>
        <a:ln w="5715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3200" dirty="0" smtClean="0">
              <a:solidFill>
                <a:srgbClr val="0000FF"/>
              </a:solidFill>
            </a:rPr>
            <a:t>বাংলাদেশের সমাজে জ্ঞাতি সম্পর্কের ধরনসমুহ কী কী?</a:t>
          </a:r>
          <a:endParaRPr lang="en-US" sz="3200" dirty="0">
            <a:solidFill>
              <a:srgbClr val="0000FF"/>
            </a:solidFill>
          </a:endParaRPr>
        </a:p>
      </dgm:t>
    </dgm:pt>
    <dgm:pt modelId="{624FB8D2-AD6D-4BA8-8924-E2F2EBC927D6}" type="parTrans" cxnId="{5B7A45B8-B15B-4DB2-89A3-7B6F1FDEE7EE}">
      <dgm:prSet/>
      <dgm:spPr/>
      <dgm:t>
        <a:bodyPr/>
        <a:lstStyle/>
        <a:p>
          <a:endParaRPr lang="en-US"/>
        </a:p>
      </dgm:t>
    </dgm:pt>
    <dgm:pt modelId="{57371112-6BA6-4CE0-A426-9B4FEF61CDC5}" type="sibTrans" cxnId="{5B7A45B8-B15B-4DB2-89A3-7B6F1FDEE7EE}">
      <dgm:prSet/>
      <dgm:spPr/>
      <dgm:t>
        <a:bodyPr/>
        <a:lstStyle/>
        <a:p>
          <a:endParaRPr lang="en-US"/>
        </a:p>
      </dgm:t>
    </dgm:pt>
    <dgm:pt modelId="{36C5A89A-ECD6-40E6-9946-DE360A313ABF}" type="pres">
      <dgm:prSet presAssocID="{2F774E21-2C57-4097-9348-01D0541AF4E1}" presName="CompostProcess" presStyleCnt="0">
        <dgm:presLayoutVars>
          <dgm:dir/>
          <dgm:resizeHandles val="exact"/>
        </dgm:presLayoutVars>
      </dgm:prSet>
      <dgm:spPr/>
      <dgm:t>
        <a:bodyPr/>
        <a:lstStyle/>
        <a:p>
          <a:endParaRPr lang="en-US"/>
        </a:p>
      </dgm:t>
    </dgm:pt>
    <dgm:pt modelId="{D021247D-56FB-4A9C-B064-ECBC3A353356}" type="pres">
      <dgm:prSet presAssocID="{2F774E21-2C57-4097-9348-01D0541AF4E1}" presName="arrow" presStyleLbl="bgShp" presStyleIdx="0" presStyleCnt="1" custScaleX="117647"/>
      <dgm:spPr>
        <a:solidFill>
          <a:srgbClr val="FFCC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430ACECF-E41A-4CC4-BD91-574AD95984F3}" type="pres">
      <dgm:prSet presAssocID="{2F774E21-2C57-4097-9348-01D0541AF4E1}"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67444F5-29F6-4DD9-9951-44CD6EE2A71F}" type="pres">
      <dgm:prSet presAssocID="{A0C8DC8C-2452-4F54-BA92-B662270002FF}" presName="textNode" presStyleLbl="node1" presStyleIdx="0" presStyleCnt="1" custScaleX="100906" custScaleY="124252" custLinFactNeighborX="0" custLinFactNeighborY="-5297">
        <dgm:presLayoutVars>
          <dgm:bulletEnabled val="1"/>
        </dgm:presLayoutVars>
      </dgm:prSet>
      <dgm:spPr/>
      <dgm:t>
        <a:bodyPr/>
        <a:lstStyle/>
        <a:p>
          <a:endParaRPr lang="en-US"/>
        </a:p>
      </dgm:t>
    </dgm:pt>
  </dgm:ptLst>
  <dgm:cxnLst>
    <dgm:cxn modelId="{5B7A45B8-B15B-4DB2-89A3-7B6F1FDEE7EE}" srcId="{2F774E21-2C57-4097-9348-01D0541AF4E1}" destId="{A0C8DC8C-2452-4F54-BA92-B662270002FF}" srcOrd="0" destOrd="0" parTransId="{624FB8D2-AD6D-4BA8-8924-E2F2EBC927D6}" sibTransId="{57371112-6BA6-4CE0-A426-9B4FEF61CDC5}"/>
    <dgm:cxn modelId="{1B300B37-00B8-4264-B544-9D447DCB3A4A}" type="presOf" srcId="{2F774E21-2C57-4097-9348-01D0541AF4E1}" destId="{36C5A89A-ECD6-40E6-9946-DE360A313ABF}" srcOrd="0" destOrd="0" presId="urn:microsoft.com/office/officeart/2005/8/layout/hProcess9"/>
    <dgm:cxn modelId="{1E44A331-2944-49C5-8E8E-5C866B6F08AD}" type="presOf" srcId="{A0C8DC8C-2452-4F54-BA92-B662270002FF}" destId="{167444F5-29F6-4DD9-9951-44CD6EE2A71F}" srcOrd="0" destOrd="0" presId="urn:microsoft.com/office/officeart/2005/8/layout/hProcess9"/>
    <dgm:cxn modelId="{B9D70DFA-818F-42F6-B98E-E1A67CE9241E}" type="presParOf" srcId="{36C5A89A-ECD6-40E6-9946-DE360A313ABF}" destId="{D021247D-56FB-4A9C-B064-ECBC3A353356}" srcOrd="0" destOrd="0" presId="urn:microsoft.com/office/officeart/2005/8/layout/hProcess9"/>
    <dgm:cxn modelId="{FC0A5A86-17BC-4148-A4EF-DC2A8A2738F4}" type="presParOf" srcId="{36C5A89A-ECD6-40E6-9946-DE360A313ABF}" destId="{430ACECF-E41A-4CC4-BD91-574AD95984F3}" srcOrd="1" destOrd="0" presId="urn:microsoft.com/office/officeart/2005/8/layout/hProcess9"/>
    <dgm:cxn modelId="{FE8E1ECB-9696-4D84-8F10-62595772EB0C}" type="presParOf" srcId="{430ACECF-E41A-4CC4-BD91-574AD95984F3}" destId="{167444F5-29F6-4DD9-9951-44CD6EE2A71F}"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9949E-624F-4788-80CA-BC0037582A26}">
      <dsp:nvSpPr>
        <dsp:cNvPr id="0" name=""/>
        <dsp:cNvSpPr/>
      </dsp:nvSpPr>
      <dsp:spPr>
        <a:xfrm>
          <a:off x="0" y="120"/>
          <a:ext cx="8458200" cy="842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BD" sz="3600" kern="1200" smtClean="0"/>
            <a:t>মোঃ </a:t>
          </a:r>
          <a:r>
            <a:rPr lang="bn-IN" sz="3600" kern="1200" smtClean="0"/>
            <a:t>এনামুল হক</a:t>
          </a:r>
          <a:endParaRPr lang="en-US" sz="3600" kern="1200"/>
        </a:p>
      </dsp:txBody>
      <dsp:txXfrm>
        <a:off x="41123" y="41243"/>
        <a:ext cx="8375954" cy="760154"/>
      </dsp:txXfrm>
    </dsp:sp>
    <dsp:sp modelId="{67FA8BAC-6004-450D-8E71-ED9F31D4B329}">
      <dsp:nvSpPr>
        <dsp:cNvPr id="0" name=""/>
        <dsp:cNvSpPr/>
      </dsp:nvSpPr>
      <dsp:spPr>
        <a:xfrm>
          <a:off x="0" y="894360"/>
          <a:ext cx="8458200" cy="842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IN" sz="3600" kern="1200" smtClean="0"/>
            <a:t>প্রভাষক সমাজবিজ্ঞান</a:t>
          </a:r>
          <a:endParaRPr lang="en-US" sz="3600" kern="1200"/>
        </a:p>
      </dsp:txBody>
      <dsp:txXfrm>
        <a:off x="41123" y="935483"/>
        <a:ext cx="8375954" cy="760154"/>
      </dsp:txXfrm>
    </dsp:sp>
    <dsp:sp modelId="{8DE332F6-6B6F-48C9-8BAB-16308FFE0207}">
      <dsp:nvSpPr>
        <dsp:cNvPr id="0" name=""/>
        <dsp:cNvSpPr/>
      </dsp:nvSpPr>
      <dsp:spPr>
        <a:xfrm>
          <a:off x="0" y="1788600"/>
          <a:ext cx="8458200" cy="842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IN" sz="3600" kern="1200" smtClean="0"/>
            <a:t>কাকনহাট কলেজ,রাজশাহী।</a:t>
          </a:r>
          <a:endParaRPr lang="en-US" sz="3600" kern="1200"/>
        </a:p>
      </dsp:txBody>
      <dsp:txXfrm>
        <a:off x="41123" y="1829723"/>
        <a:ext cx="8375954" cy="760154"/>
      </dsp:txXfrm>
    </dsp:sp>
    <dsp:sp modelId="{108AB45F-6124-4D15-9F29-74A1E809AC86}">
      <dsp:nvSpPr>
        <dsp:cNvPr id="0" name=""/>
        <dsp:cNvSpPr/>
      </dsp:nvSpPr>
      <dsp:spPr>
        <a:xfrm>
          <a:off x="0" y="2682839"/>
          <a:ext cx="8458200" cy="842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BD" sz="3600" kern="1200" dirty="0" smtClean="0"/>
            <a:t>মোবাইলঃ০১৭১</a:t>
          </a:r>
          <a:r>
            <a:rPr lang="bn-IN" sz="3600" kern="1200" dirty="0" smtClean="0"/>
            <a:t>৫</a:t>
          </a:r>
          <a:r>
            <a:rPr lang="bn-BD" sz="3600" kern="1200" dirty="0" smtClean="0"/>
            <a:t>-</a:t>
          </a:r>
          <a:r>
            <a:rPr lang="bn-IN" sz="3600" kern="1200" dirty="0" smtClean="0"/>
            <a:t>০৪১৭৯৭</a:t>
          </a:r>
          <a:endParaRPr lang="en-US" sz="3600" kern="1200" dirty="0"/>
        </a:p>
      </dsp:txBody>
      <dsp:txXfrm>
        <a:off x="41123" y="2723962"/>
        <a:ext cx="8375954" cy="760154"/>
      </dsp:txXfrm>
    </dsp:sp>
    <dsp:sp modelId="{64DA122B-D2FD-4DAA-921E-AF8331C2FAA5}">
      <dsp:nvSpPr>
        <dsp:cNvPr id="0" name=""/>
        <dsp:cNvSpPr/>
      </dsp:nvSpPr>
      <dsp:spPr>
        <a:xfrm>
          <a:off x="0" y="3577079"/>
          <a:ext cx="8458200" cy="842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err="1" smtClean="0"/>
            <a:t>Email:enamulbiroil@gmail.com</a:t>
          </a:r>
          <a:r>
            <a:rPr lang="bn-BD" sz="2800" kern="1200" dirty="0" smtClean="0"/>
            <a:t> </a:t>
          </a:r>
          <a:endParaRPr lang="en-US" sz="2800" kern="1200" dirty="0"/>
        </a:p>
      </dsp:txBody>
      <dsp:txXfrm>
        <a:off x="41123" y="3618202"/>
        <a:ext cx="8375954"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BC91-201F-4EF3-8ADC-6A2F92405447}">
      <dsp:nvSpPr>
        <dsp:cNvPr id="0" name=""/>
        <dsp:cNvSpPr/>
      </dsp:nvSpPr>
      <dsp:spPr>
        <a:xfrm>
          <a:off x="0" y="15797"/>
          <a:ext cx="3886200" cy="1076400"/>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scene3d>
          <a:camera prst="orthographicFront">
            <a:rot lat="0" lon="0" rev="0"/>
          </a:camera>
          <a:lightRig rig="glow" dir="t">
            <a:rot lat="0" lon="0" rev="14100000"/>
          </a:lightRig>
        </a:scene3d>
        <a:sp3d prstMaterial="softEdge">
          <a:bevelT w="127000" prst="convex"/>
        </a:sp3d>
      </dsp:spPr>
      <dsp:style>
        <a:lnRef idx="0">
          <a:scrgbClr r="0" g="0" b="0"/>
        </a:lnRef>
        <a:fillRef idx="2">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bn-IN" sz="4600" kern="1200" dirty="0" smtClean="0"/>
            <a:t>কনটেন্ট প্রস্তুতকারী</a:t>
          </a:r>
          <a:endParaRPr lang="en-US" sz="4600" kern="1200" dirty="0"/>
        </a:p>
      </dsp:txBody>
      <dsp:txXfrm>
        <a:off x="52546" y="68343"/>
        <a:ext cx="3781108" cy="971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828DA-2ED6-48B5-8EE5-9304EBF03503}">
      <dsp:nvSpPr>
        <dsp:cNvPr id="0" name=""/>
        <dsp:cNvSpPr/>
      </dsp:nvSpPr>
      <dsp:spPr>
        <a:xfrm>
          <a:off x="0" y="2339"/>
          <a:ext cx="8458200" cy="75582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BD" sz="3200" kern="1200" smtClean="0"/>
            <a:t>শ্রেণিঃ </a:t>
          </a:r>
          <a:r>
            <a:rPr lang="bn-IN" sz="3200" kern="1200" smtClean="0"/>
            <a:t>একাদশ-দ্বাদশ</a:t>
          </a:r>
          <a:endParaRPr lang="en-US" sz="3200" kern="1200"/>
        </a:p>
      </dsp:txBody>
      <dsp:txXfrm>
        <a:off x="36896" y="39235"/>
        <a:ext cx="8384408" cy="682028"/>
      </dsp:txXfrm>
    </dsp:sp>
    <dsp:sp modelId="{40B5EAA9-8397-4C45-AC2B-A62990FC29EA}">
      <dsp:nvSpPr>
        <dsp:cNvPr id="0" name=""/>
        <dsp:cNvSpPr/>
      </dsp:nvSpPr>
      <dsp:spPr>
        <a:xfrm>
          <a:off x="0" y="856079"/>
          <a:ext cx="8458200" cy="75582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BD" sz="3200" kern="1200" smtClean="0"/>
            <a:t>বিষয়ঃ </a:t>
          </a:r>
          <a:r>
            <a:rPr lang="bn-IN" sz="3200" kern="1200" smtClean="0"/>
            <a:t>সমাজবিজ্ঞান</a:t>
          </a:r>
          <a:r>
            <a:rPr lang="bn-BD" sz="3200" kern="1200" smtClean="0"/>
            <a:t>বিজ্ঞান</a:t>
          </a:r>
          <a:endParaRPr lang="en-US" sz="3200" kern="1200"/>
        </a:p>
      </dsp:txBody>
      <dsp:txXfrm>
        <a:off x="36896" y="892975"/>
        <a:ext cx="8384408" cy="682028"/>
      </dsp:txXfrm>
    </dsp:sp>
    <dsp:sp modelId="{38616233-0F02-4357-92AF-1B5DC38B4BFF}">
      <dsp:nvSpPr>
        <dsp:cNvPr id="0" name=""/>
        <dsp:cNvSpPr/>
      </dsp:nvSpPr>
      <dsp:spPr>
        <a:xfrm>
          <a:off x="0" y="1709819"/>
          <a:ext cx="8458200" cy="75582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BD" sz="3200" kern="1200" dirty="0" smtClean="0"/>
            <a:t>অধ্যায়ঃ</a:t>
          </a:r>
          <a:r>
            <a:rPr lang="bn-IN" sz="3200" kern="1200" dirty="0" smtClean="0"/>
            <a:t> পঞ্চম(সামাজিক প্রতিষ্ঠান), পাঠ -১০,১১,১২</a:t>
          </a:r>
          <a:endParaRPr lang="en-US" sz="3200" kern="1200" dirty="0"/>
        </a:p>
      </dsp:txBody>
      <dsp:txXfrm>
        <a:off x="36896" y="1746715"/>
        <a:ext cx="8384408" cy="682028"/>
      </dsp:txXfrm>
    </dsp:sp>
    <dsp:sp modelId="{818A87B1-DED8-4D6F-BB31-B4F9C01DD2A1}">
      <dsp:nvSpPr>
        <dsp:cNvPr id="0" name=""/>
        <dsp:cNvSpPr/>
      </dsp:nvSpPr>
      <dsp:spPr>
        <a:xfrm>
          <a:off x="0" y="2563559"/>
          <a:ext cx="8458200" cy="75582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পদ্ধতিঃদলীয় আলোচনা</a:t>
          </a:r>
          <a:endParaRPr lang="en-US" sz="3200" kern="1200"/>
        </a:p>
      </dsp:txBody>
      <dsp:txXfrm>
        <a:off x="36896" y="2600455"/>
        <a:ext cx="8384408" cy="682028"/>
      </dsp:txXfrm>
    </dsp:sp>
    <dsp:sp modelId="{F7090340-90CE-450E-B7CC-112C2D29080C}">
      <dsp:nvSpPr>
        <dsp:cNvPr id="0" name=""/>
        <dsp:cNvSpPr/>
      </dsp:nvSpPr>
      <dsp:spPr>
        <a:xfrm>
          <a:off x="0" y="3417300"/>
          <a:ext cx="8458200" cy="75582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সময়ঃ৫০ মিনিট</a:t>
          </a:r>
          <a:endParaRPr lang="en-US" sz="3200" kern="1200"/>
        </a:p>
      </dsp:txBody>
      <dsp:txXfrm>
        <a:off x="36896" y="3454196"/>
        <a:ext cx="8384408" cy="682028"/>
      </dsp:txXfrm>
    </dsp:sp>
    <dsp:sp modelId="{0B5CC588-04CE-4875-9514-D4A41002AB6A}">
      <dsp:nvSpPr>
        <dsp:cNvPr id="0" name=""/>
        <dsp:cNvSpPr/>
      </dsp:nvSpPr>
      <dsp:spPr>
        <a:xfrm>
          <a:off x="0" y="4271040"/>
          <a:ext cx="8458200" cy="75582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t>তারিখঃ</a:t>
          </a:r>
          <a:r>
            <a:rPr lang="bn-BD" sz="3200" kern="1200" smtClean="0"/>
            <a:t> </a:t>
          </a:r>
          <a:endParaRPr lang="en-US" sz="3200" kern="1200"/>
        </a:p>
      </dsp:txBody>
      <dsp:txXfrm>
        <a:off x="36896" y="4307936"/>
        <a:ext cx="8384408" cy="68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C569B-A210-4060-B1AB-56AB07D59164}">
      <dsp:nvSpPr>
        <dsp:cNvPr id="0" name=""/>
        <dsp:cNvSpPr/>
      </dsp:nvSpPr>
      <dsp:spPr>
        <a:xfrm>
          <a:off x="609612" y="0"/>
          <a:ext cx="7254240" cy="1143000"/>
        </a:xfrm>
        <a:prstGeom prst="rightArrow">
          <a:avLst/>
        </a:prstGeom>
        <a:solidFill>
          <a:srgbClr val="FFCCFF"/>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z="-190500" contourW="44450" prstMaterial="matte">
          <a:bevelT w="63500" h="63500" prst="artDeco"/>
          <a:contourClr>
            <a:srgbClr val="FFFFFF"/>
          </a:contourClr>
        </a:sp3d>
      </dsp:spPr>
      <dsp:style>
        <a:lnRef idx="0">
          <a:scrgbClr r="0" g="0" b="0"/>
        </a:lnRef>
        <a:fillRef idx="3">
          <a:scrgbClr r="0" g="0" b="0"/>
        </a:fillRef>
        <a:effectRef idx="0">
          <a:scrgbClr r="0" g="0" b="0"/>
        </a:effectRef>
        <a:fontRef idx="minor"/>
      </dsp:style>
    </dsp:sp>
    <dsp:sp modelId="{21F36AF3-AEFF-40D9-A120-91255D20065A}">
      <dsp:nvSpPr>
        <dsp:cNvPr id="0" name=""/>
        <dsp:cNvSpPr/>
      </dsp:nvSpPr>
      <dsp:spPr>
        <a:xfrm>
          <a:off x="2893695" y="46037"/>
          <a:ext cx="2747010" cy="1050924"/>
        </a:xfrm>
        <a:prstGeom prst="roundRect">
          <a:avLst/>
        </a:prstGeom>
        <a:solidFill>
          <a:schemeClr val="bg1"/>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IN" sz="4400" kern="1200" dirty="0" smtClean="0">
              <a:solidFill>
                <a:sysClr val="windowText" lastClr="000000"/>
              </a:solidFill>
            </a:rPr>
            <a:t>আজকের পাঠ</a:t>
          </a:r>
          <a:endParaRPr lang="en-US" sz="4400" kern="1200" dirty="0">
            <a:solidFill>
              <a:sysClr val="windowText" lastClr="000000"/>
            </a:solidFill>
          </a:endParaRPr>
        </a:p>
      </dsp:txBody>
      <dsp:txXfrm>
        <a:off x="2944997" y="97339"/>
        <a:ext cx="2644406" cy="948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90CE4-8751-44CD-91E5-7985DEE51149}">
      <dsp:nvSpPr>
        <dsp:cNvPr id="0" name=""/>
        <dsp:cNvSpPr/>
      </dsp:nvSpPr>
      <dsp:spPr>
        <a:xfrm>
          <a:off x="0" y="0"/>
          <a:ext cx="4373563" cy="4373563"/>
        </a:xfrm>
        <a:prstGeom prst="pie">
          <a:avLst>
            <a:gd name="adj1" fmla="val 5400000"/>
            <a:gd name="adj2" fmla="val 16200000"/>
          </a:avLst>
        </a:prstGeom>
        <a:solidFill>
          <a:srgbClr val="0000FF"/>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90876D-D576-4349-8769-18BD8CA37852}">
      <dsp:nvSpPr>
        <dsp:cNvPr id="0" name=""/>
        <dsp:cNvSpPr/>
      </dsp:nvSpPr>
      <dsp:spPr>
        <a:xfrm>
          <a:off x="2186781" y="0"/>
          <a:ext cx="6271418" cy="437356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bn-IN" sz="6500" kern="1200" dirty="0" smtClean="0"/>
            <a:t>জ্ঞাতি সম্পর্ক</a:t>
          </a:r>
          <a:endParaRPr lang="en-US" sz="6500" kern="1200" dirty="0"/>
        </a:p>
      </dsp:txBody>
      <dsp:txXfrm>
        <a:off x="2186781" y="0"/>
        <a:ext cx="6271418" cy="2077442"/>
      </dsp:txXfrm>
    </dsp:sp>
    <dsp:sp modelId="{0BD022FA-9E89-4492-B7ED-FF36A820E246}">
      <dsp:nvSpPr>
        <dsp:cNvPr id="0" name=""/>
        <dsp:cNvSpPr/>
      </dsp:nvSpPr>
      <dsp:spPr>
        <a:xfrm>
          <a:off x="1148060" y="2077442"/>
          <a:ext cx="2077442" cy="2077442"/>
        </a:xfrm>
        <a:prstGeom prst="pie">
          <a:avLst>
            <a:gd name="adj1" fmla="val 5400000"/>
            <a:gd name="adj2" fmla="val 16200000"/>
          </a:avLst>
        </a:prstGeom>
        <a:solidFill>
          <a:srgbClr val="66FF99"/>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7DD852-759F-4A11-9536-FD1AF0E0EDDA}">
      <dsp:nvSpPr>
        <dsp:cNvPr id="0" name=""/>
        <dsp:cNvSpPr/>
      </dsp:nvSpPr>
      <dsp:spPr>
        <a:xfrm>
          <a:off x="2186781" y="2077442"/>
          <a:ext cx="6271418" cy="207744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Kinship</a:t>
          </a:r>
          <a:endParaRPr lang="en-US" sz="6500" kern="1200" dirty="0"/>
        </a:p>
      </dsp:txBody>
      <dsp:txXfrm>
        <a:off x="2186781" y="2077442"/>
        <a:ext cx="6271418" cy="2077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822F4-1C6E-41F9-AFB8-D4EA408C7913}">
      <dsp:nvSpPr>
        <dsp:cNvPr id="0" name=""/>
        <dsp:cNvSpPr/>
      </dsp:nvSpPr>
      <dsp:spPr>
        <a:xfrm>
          <a:off x="628649" y="0"/>
          <a:ext cx="7124700" cy="923330"/>
        </a:xfrm>
        <a:prstGeom prst="rightArrow">
          <a:avLst/>
        </a:prstGeom>
        <a:solidFill>
          <a:srgbClr val="FFCCFF"/>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14B5C95E-7192-44D0-B1EB-D990DE46784B}">
      <dsp:nvSpPr>
        <dsp:cNvPr id="0" name=""/>
        <dsp:cNvSpPr/>
      </dsp:nvSpPr>
      <dsp:spPr>
        <a:xfrm>
          <a:off x="2437619" y="0"/>
          <a:ext cx="3506760" cy="923330"/>
        </a:xfrm>
        <a:prstGeom prst="roundRect">
          <a:avLst/>
        </a:prstGeom>
        <a:solidFill>
          <a:schemeClr val="bg1"/>
        </a:solidFill>
        <a:ln w="57150">
          <a:solidFill>
            <a:srgbClr val="0000FF"/>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bn-BD" sz="3800" kern="1200" smtClean="0">
              <a:solidFill>
                <a:schemeClr val="tx1"/>
              </a:solidFill>
            </a:rPr>
            <a:t>শিখনফল </a:t>
          </a:r>
          <a:endParaRPr lang="en-US" sz="3800" kern="1200">
            <a:solidFill>
              <a:schemeClr val="tx1"/>
            </a:solidFill>
          </a:endParaRPr>
        </a:p>
      </dsp:txBody>
      <dsp:txXfrm>
        <a:off x="2482692" y="45073"/>
        <a:ext cx="3416614" cy="8331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2DEB0-341A-4C5F-B9F1-D9ECA4D1A3B4}">
      <dsp:nvSpPr>
        <dsp:cNvPr id="0" name=""/>
        <dsp:cNvSpPr/>
      </dsp:nvSpPr>
      <dsp:spPr>
        <a:xfrm>
          <a:off x="0" y="40033"/>
          <a:ext cx="8458200" cy="1422989"/>
        </a:xfrm>
        <a:prstGeom prst="roundRect">
          <a:avLst/>
        </a:prstGeom>
        <a:solidFill>
          <a:schemeClr val="lt1">
            <a:hueOff val="0"/>
            <a:satOff val="0"/>
            <a:lumOff val="0"/>
            <a:alphaOff val="0"/>
          </a:schemeClr>
        </a:solidFill>
        <a:ln w="38100" cap="flat" cmpd="sng" algn="ctr">
          <a:solidFill>
            <a:srgbClr val="FFCCFF"/>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BD" sz="3200" kern="1200" dirty="0" smtClean="0"/>
            <a:t>১। </a:t>
          </a:r>
          <a:r>
            <a:rPr lang="bn-IN" sz="3200" kern="1200" dirty="0" smtClean="0"/>
            <a:t>জ্ঞাতি সম্পর্ক</a:t>
          </a:r>
          <a:r>
            <a:rPr lang="en-US" sz="3200" kern="1200" dirty="0" smtClean="0"/>
            <a:t> </a:t>
          </a:r>
          <a:r>
            <a:rPr lang="bn-IN" sz="3200" kern="1200" dirty="0" smtClean="0"/>
            <a:t>কী তা বলতে</a:t>
          </a:r>
          <a:r>
            <a:rPr lang="bn-BD" sz="3200" kern="1200" dirty="0" smtClean="0"/>
            <a:t> পারবে।</a:t>
          </a:r>
          <a:endParaRPr lang="en-US" sz="3200" kern="1200" dirty="0"/>
        </a:p>
      </dsp:txBody>
      <dsp:txXfrm>
        <a:off x="69465" y="109498"/>
        <a:ext cx="8319270" cy="1284059"/>
      </dsp:txXfrm>
    </dsp:sp>
    <dsp:sp modelId="{3143C655-2372-4848-A78D-2B6CDAFDE298}">
      <dsp:nvSpPr>
        <dsp:cNvPr id="0" name=""/>
        <dsp:cNvSpPr/>
      </dsp:nvSpPr>
      <dsp:spPr>
        <a:xfrm>
          <a:off x="0" y="1569583"/>
          <a:ext cx="8458200" cy="1422989"/>
        </a:xfrm>
        <a:prstGeom prst="roundRect">
          <a:avLst/>
        </a:prstGeom>
        <a:solidFill>
          <a:schemeClr val="lt1">
            <a:hueOff val="0"/>
            <a:satOff val="0"/>
            <a:lumOff val="0"/>
            <a:alphaOff val="0"/>
          </a:schemeClr>
        </a:solidFill>
        <a:ln w="38100" cap="flat" cmpd="sng" algn="ctr">
          <a:solidFill>
            <a:srgbClr val="FFCCFF"/>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BD" sz="3200" kern="1200" dirty="0" smtClean="0"/>
            <a:t>২। </a:t>
          </a:r>
          <a:r>
            <a:rPr lang="bn-IN" sz="3200" kern="1200" dirty="0" smtClean="0"/>
            <a:t>জ্ঞাতি সম্পর্কের প্রকারভেদ</a:t>
          </a:r>
          <a:r>
            <a:rPr lang="bn-BD" sz="3200" kern="1200" dirty="0" smtClean="0"/>
            <a:t> ব্যাখ্যা করতে পারবে।</a:t>
          </a:r>
          <a:endParaRPr lang="en-US" sz="3200" kern="1200" dirty="0"/>
        </a:p>
      </dsp:txBody>
      <dsp:txXfrm>
        <a:off x="69465" y="1639048"/>
        <a:ext cx="8319270" cy="1284059"/>
      </dsp:txXfrm>
    </dsp:sp>
    <dsp:sp modelId="{228C36E6-EF25-432B-8F76-38A21D773399}">
      <dsp:nvSpPr>
        <dsp:cNvPr id="0" name=""/>
        <dsp:cNvSpPr/>
      </dsp:nvSpPr>
      <dsp:spPr>
        <a:xfrm>
          <a:off x="0" y="3099132"/>
          <a:ext cx="8458200" cy="1204233"/>
        </a:xfrm>
        <a:prstGeom prst="roundRect">
          <a:avLst/>
        </a:prstGeom>
        <a:solidFill>
          <a:schemeClr val="lt1">
            <a:hueOff val="0"/>
            <a:satOff val="0"/>
            <a:lumOff val="0"/>
            <a:alphaOff val="0"/>
          </a:schemeClr>
        </a:solidFill>
        <a:ln w="38100" cap="flat" cmpd="sng" algn="ctr">
          <a:solidFill>
            <a:srgbClr val="FFCCFF"/>
          </a:solidFill>
          <a:prstDash val="solid"/>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BD" sz="3200" kern="1200" dirty="0" smtClean="0"/>
            <a:t>৩। </a:t>
          </a:r>
          <a:r>
            <a:rPr lang="bn-IN" sz="3200" kern="1200" dirty="0" smtClean="0"/>
            <a:t>সমাজ জীবনে</a:t>
          </a:r>
          <a:r>
            <a:rPr lang="bn-BD" sz="3200" kern="1200" dirty="0" smtClean="0"/>
            <a:t> </a:t>
          </a:r>
          <a:r>
            <a:rPr lang="bn-IN" sz="3200" kern="1200" dirty="0" smtClean="0"/>
            <a:t>জ্ঞাতি সম্পর্ক এর গুরুত্ব বিশ্লেষণ </a:t>
          </a:r>
          <a:r>
            <a:rPr lang="bn-BD" sz="3200" kern="1200" dirty="0" smtClean="0"/>
            <a:t>করতে পারবে।</a:t>
          </a:r>
          <a:endParaRPr lang="en-US" sz="3200" kern="1200" dirty="0"/>
        </a:p>
      </dsp:txBody>
      <dsp:txXfrm>
        <a:off x="58786" y="3157918"/>
        <a:ext cx="8340628" cy="1086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1247D-56FB-4A9C-B064-ECBC3A353356}">
      <dsp:nvSpPr>
        <dsp:cNvPr id="0" name=""/>
        <dsp:cNvSpPr/>
      </dsp:nvSpPr>
      <dsp:spPr>
        <a:xfrm>
          <a:off x="2" y="0"/>
          <a:ext cx="8381995" cy="1552038"/>
        </a:xfrm>
        <a:prstGeom prst="rightArrow">
          <a:avLst/>
        </a:prstGeom>
        <a:solidFill>
          <a:srgbClr val="FFCC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167444F5-29F6-4DD9-9951-44CD6EE2A71F}">
      <dsp:nvSpPr>
        <dsp:cNvPr id="0" name=""/>
        <dsp:cNvSpPr/>
      </dsp:nvSpPr>
      <dsp:spPr>
        <a:xfrm>
          <a:off x="609590" y="357446"/>
          <a:ext cx="7162818" cy="771375"/>
        </a:xfrm>
        <a:prstGeom prst="roundRect">
          <a:avLst/>
        </a:prstGeom>
        <a:solidFill>
          <a:schemeClr val="bg1"/>
        </a:solidFill>
        <a:ln w="57150">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smtClean="0">
              <a:solidFill>
                <a:srgbClr val="0000FF"/>
              </a:solidFill>
            </a:rPr>
            <a:t>বাংলাদেশের সমাজে জ্ঞাতি সম্পর্কের ধরনসমুহ কী কী?</a:t>
          </a:r>
          <a:endParaRPr lang="en-US" sz="3200" kern="1200" dirty="0">
            <a:solidFill>
              <a:srgbClr val="0000FF"/>
            </a:solidFill>
          </a:endParaRPr>
        </a:p>
      </dsp:txBody>
      <dsp:txXfrm>
        <a:off x="647245" y="395101"/>
        <a:ext cx="7087508" cy="6960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E699C-92A0-4EE9-8243-573C51743FA7}" type="datetimeFigureOut">
              <a:rPr lang="en-US" smtClean="0"/>
              <a:t>10/22/2020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E62FD-DAB4-4A3C-9FC5-F8D0B42ED074}" type="slidenum">
              <a:rPr lang="en-US" smtClean="0"/>
              <a:t>‹#›</a:t>
            </a:fld>
            <a:endParaRPr lang="en-US"/>
          </a:p>
        </p:txBody>
      </p:sp>
    </p:spTree>
    <p:extLst>
      <p:ext uri="{BB962C8B-B14F-4D97-AF65-F5344CB8AC3E}">
        <p14:creationId xmlns:p14="http://schemas.microsoft.com/office/powerpoint/2010/main" val="114451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E62FD-DAB4-4A3C-9FC5-F8D0B42ED074}" type="slidenum">
              <a:rPr lang="en-US" smtClean="0"/>
              <a:t>1</a:t>
            </a:fld>
            <a:endParaRPr lang="en-US"/>
          </a:p>
        </p:txBody>
      </p:sp>
    </p:spTree>
    <p:extLst>
      <p:ext uri="{BB962C8B-B14F-4D97-AF65-F5344CB8AC3E}">
        <p14:creationId xmlns:p14="http://schemas.microsoft.com/office/powerpoint/2010/main" val="361153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E62FD-DAB4-4A3C-9FC5-F8D0B42ED074}" type="slidenum">
              <a:rPr lang="en-US" smtClean="0"/>
              <a:t>2</a:t>
            </a:fld>
            <a:endParaRPr lang="en-US"/>
          </a:p>
        </p:txBody>
      </p:sp>
    </p:spTree>
    <p:extLst>
      <p:ext uri="{BB962C8B-B14F-4D97-AF65-F5344CB8AC3E}">
        <p14:creationId xmlns:p14="http://schemas.microsoft.com/office/powerpoint/2010/main" val="293494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62" y="6013758"/>
            <a:ext cx="4914900" cy="5619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209800"/>
            <a:ext cx="5219700" cy="3705225"/>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prst="slope"/>
          </a:sp3d>
        </p:spPr>
      </p:pic>
      <p:sp>
        <p:nvSpPr>
          <p:cNvPr id="3" name="TextBox 2"/>
          <p:cNvSpPr txBox="1"/>
          <p:nvPr/>
        </p:nvSpPr>
        <p:spPr>
          <a:xfrm>
            <a:off x="304800" y="533400"/>
            <a:ext cx="8458200" cy="1676400"/>
          </a:xfrm>
          <a:prstGeom prst="rect">
            <a:avLst/>
          </a:prstGeom>
          <a:noFill/>
        </p:spPr>
        <p:txBody>
          <a:bodyPr wrap="square" rtlCol="0">
            <a:prstTxWarp prst="textChevron">
              <a:avLst/>
            </a:prstTxWarp>
            <a:spAutoFit/>
          </a:bodyPr>
          <a:lstStyle/>
          <a:p>
            <a:r>
              <a:rPr lang="bn-IN" sz="4000" b="1" dirty="0" smtClean="0">
                <a:ln w="19050">
                  <a:solidFill>
                    <a:srgbClr val="0000FF"/>
                  </a:solidFill>
                  <a:prstDash val="solid"/>
                </a:ln>
                <a:solidFill>
                  <a:schemeClr val="accent6">
                    <a:lumMod val="75000"/>
                  </a:schemeClr>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সমাজবিজ্ঞান ক্লাসে সাদর আমন্ত্রণ</a:t>
            </a:r>
            <a:endParaRPr lang="en-US" sz="4000" b="1" dirty="0">
              <a:ln w="19050">
                <a:solidFill>
                  <a:srgbClr val="0000FF"/>
                </a:solidFill>
                <a:prstDash val="solid"/>
              </a:ln>
              <a:solidFill>
                <a:schemeClr val="accent6">
                  <a:lumMod val="75000"/>
                </a:schemeClr>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8382000" cy="6096000"/>
          </a:xfrm>
          <a:prstGeom prst="rect">
            <a:avLst/>
          </a:prstGeom>
        </p:spPr>
      </p:pic>
    </p:spTree>
    <p:extLst>
      <p:ext uri="{BB962C8B-B14F-4D97-AF65-F5344CB8AC3E}">
        <p14:creationId xmlns:p14="http://schemas.microsoft.com/office/powerpoint/2010/main" val="39439973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16455491"/>
              </p:ext>
            </p:extLst>
          </p:nvPr>
        </p:nvGraphicFramePr>
        <p:xfrm>
          <a:off x="304800" y="274638"/>
          <a:ext cx="8534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2440217893"/>
              </p:ext>
            </p:extLst>
          </p:nvPr>
        </p:nvGraphicFramePr>
        <p:xfrm>
          <a:off x="304800" y="1752600"/>
          <a:ext cx="8458200" cy="43735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46614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0908362"/>
              </p:ext>
            </p:extLst>
          </p:nvPr>
        </p:nvGraphicFramePr>
        <p:xfrm>
          <a:off x="381000" y="533400"/>
          <a:ext cx="8382000"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817049068"/>
              </p:ext>
            </p:extLst>
          </p:nvPr>
        </p:nvGraphicFramePr>
        <p:xfrm>
          <a:off x="304800" y="1981200"/>
          <a:ext cx="84582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56160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0"/>
            <a:ext cx="7543800" cy="2539663"/>
          </a:xfrm>
          <a:prstGeom prst="rect">
            <a:avLst/>
          </a:prstGeom>
        </p:spPr>
        <p:txBody>
          <a:bodyPr wrap="square">
            <a:prstTxWarp prst="textDeflateBottom">
              <a:avLst/>
            </a:prstTxWarp>
            <a:spAutoFit/>
          </a:bodyPr>
          <a:lstStyle/>
          <a:p>
            <a:pPr lvl="0" algn="ctr"/>
            <a:r>
              <a:rPr lang="bn-IN" sz="6000" b="1" u="sng" dirty="0">
                <a:ln w="6600">
                  <a:solidFill>
                    <a:schemeClr val="accent2"/>
                  </a:solidFill>
                  <a:prstDash val="solid"/>
                </a:ln>
                <a:solidFill>
                  <a:srgbClr val="FF3399"/>
                </a:solidFill>
                <a:effectLst>
                  <a:outerShdw dist="38100" dir="2700000" algn="tl" rotWithShape="0">
                    <a:schemeClr val="accent2"/>
                  </a:outerShdw>
                </a:effectLst>
              </a:rPr>
              <a:t>বিষয়বস্তু আলোচনা</a:t>
            </a:r>
            <a:endParaRPr lang="en-US" sz="6000" b="1" u="sng" dirty="0">
              <a:ln w="6600">
                <a:solidFill>
                  <a:schemeClr val="accent2"/>
                </a:solidFill>
                <a:prstDash val="solid"/>
              </a:ln>
              <a:solidFill>
                <a:srgbClr val="FF3399"/>
              </a:solidFill>
              <a:effectLst>
                <a:outerShdw dist="38100" dir="2700000" algn="tl" rotWithShape="0">
                  <a:schemeClr val="accent2"/>
                </a:outerShdw>
              </a:effectLst>
            </a:endParaRPr>
          </a:p>
        </p:txBody>
      </p:sp>
      <p:sp>
        <p:nvSpPr>
          <p:cNvPr id="4" name="TextBox 3"/>
          <p:cNvSpPr txBox="1"/>
          <p:nvPr/>
        </p:nvSpPr>
        <p:spPr>
          <a:xfrm>
            <a:off x="3810000" y="3478888"/>
            <a:ext cx="1447800" cy="584775"/>
          </a:xfrm>
          <a:prstGeom prst="rect">
            <a:avLst/>
          </a:prstGeom>
          <a:solidFill>
            <a:schemeClr val="bg1"/>
          </a:solidFill>
          <a:ln w="57150">
            <a:solidFill>
              <a:srgbClr val="66FF99"/>
            </a:solidFill>
          </a:ln>
          <a:scene3d>
            <a:camera prst="orthographicFront"/>
            <a:lightRig rig="threePt" dir="t"/>
          </a:scene3d>
          <a:sp3d>
            <a:bevelT w="114300" prst="artDeco"/>
          </a:sp3d>
        </p:spPr>
        <p:txBody>
          <a:bodyPr wrap="square" rtlCol="0">
            <a:spAutoFit/>
          </a:bodyPr>
          <a:lstStyle/>
          <a:p>
            <a:pPr algn="ctr"/>
            <a:r>
              <a:rPr lang="bn-IN" sz="3200" dirty="0" smtClean="0"/>
              <a:t>২৫মিনিট</a:t>
            </a:r>
            <a:endParaRPr lang="en-US" sz="3200" dirty="0"/>
          </a:p>
        </p:txBody>
      </p:sp>
    </p:spTree>
    <p:extLst>
      <p:ext uri="{BB962C8B-B14F-4D97-AF65-F5344CB8AC3E}">
        <p14:creationId xmlns:p14="http://schemas.microsoft.com/office/powerpoint/2010/main" val="3346923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5632311"/>
          </a:xfrm>
          <a:prstGeom prst="rect">
            <a:avLst/>
          </a:prstGeom>
          <a:solidFill>
            <a:schemeClr val="bg1"/>
          </a:solidFill>
          <a:effectLst>
            <a:innerShdw blurRad="114300">
              <a:prstClr val="black"/>
            </a:innerShdw>
          </a:effectLst>
        </p:spPr>
        <p:txBody>
          <a:bodyPr wrap="square">
            <a:spAutoFit/>
          </a:bodyPr>
          <a:lstStyle/>
          <a:p>
            <a:pPr algn="just"/>
            <a:r>
              <a:rPr lang="bn-IN" sz="4000" dirty="0" smtClean="0">
                <a:latin typeface="Times New Roman" pitchFamily="18" charset="0"/>
                <a:cs typeface="Nikosh" pitchFamily="2" charset="0"/>
              </a:rPr>
              <a:t>	</a:t>
            </a:r>
            <a:r>
              <a:rPr lang="en-US" sz="4000" dirty="0" err="1" smtClean="0">
                <a:latin typeface="Times New Roman" pitchFamily="18" charset="0"/>
                <a:cs typeface="Nikosh" pitchFamily="2" charset="0"/>
              </a:rPr>
              <a:t>পারস্পারিক</a:t>
            </a:r>
            <a:r>
              <a:rPr lang="en-US" sz="4000" dirty="0" smtClean="0">
                <a:latin typeface="Times New Roman" pitchFamily="18" charset="0"/>
                <a:cs typeface="Nikosh" pitchFamily="2" charset="0"/>
              </a:rPr>
              <a:t> </a:t>
            </a:r>
            <a:r>
              <a:rPr lang="en-US" sz="4000" dirty="0" err="1" smtClean="0">
                <a:latin typeface="Times New Roman" pitchFamily="18" charset="0"/>
                <a:cs typeface="Nikosh" pitchFamily="2" charset="0"/>
              </a:rPr>
              <a:t>আত্নীয়তার</a:t>
            </a:r>
            <a:r>
              <a:rPr lang="en-US" sz="4000" dirty="0" smtClean="0">
                <a:latin typeface="Times New Roman" pitchFamily="18" charset="0"/>
                <a:cs typeface="Nikosh" pitchFamily="2" charset="0"/>
              </a:rPr>
              <a:t> </a:t>
            </a:r>
            <a:r>
              <a:rPr lang="en-US" sz="4000" dirty="0" err="1" smtClean="0">
                <a:latin typeface="Times New Roman" pitchFamily="18" charset="0"/>
                <a:cs typeface="Nikosh" pitchFamily="2" charset="0"/>
              </a:rPr>
              <a:t>সম্পর্ককে</a:t>
            </a:r>
            <a:r>
              <a:rPr lang="en-US" sz="4000" dirty="0" smtClean="0">
                <a:latin typeface="Times New Roman" pitchFamily="18" charset="0"/>
                <a:cs typeface="Nikosh" pitchFamily="2" charset="0"/>
              </a:rPr>
              <a:t> </a:t>
            </a:r>
            <a:r>
              <a:rPr lang="en-US" sz="4000" dirty="0" err="1" smtClean="0">
                <a:latin typeface="Times New Roman" pitchFamily="18" charset="0"/>
                <a:cs typeface="Nikosh" pitchFamily="2" charset="0"/>
              </a:rPr>
              <a:t>বোঝাতে</a:t>
            </a:r>
            <a:r>
              <a:rPr lang="bn-IN" sz="4000" dirty="0" smtClean="0">
                <a:latin typeface="Times New Roman" pitchFamily="18" charset="0"/>
                <a:cs typeface="Nikosh" pitchFamily="2" charset="0"/>
              </a:rPr>
              <a:t> </a:t>
            </a:r>
            <a:r>
              <a:rPr lang="en-US" sz="4000" dirty="0" smtClean="0">
                <a:latin typeface="Times New Roman" pitchFamily="18" charset="0"/>
                <a:cs typeface="Nikosh" pitchFamily="2" charset="0"/>
              </a:rPr>
              <a:t>Kinship</a:t>
            </a:r>
            <a:r>
              <a:rPr lang="bn-IN" sz="4000" dirty="0" smtClean="0">
                <a:latin typeface="Times New Roman" pitchFamily="18" charset="0"/>
                <a:cs typeface="Nikosh" pitchFamily="2" charset="0"/>
              </a:rPr>
              <a:t> বা জ্ঞাতি সম্পর্ক প্রত্যয়টি ব্যবহৃত হয়।</a:t>
            </a:r>
            <a:r>
              <a:rPr lang="en-US" sz="4000" dirty="0" smtClean="0">
                <a:latin typeface="Times New Roman" pitchFamily="18" charset="0"/>
                <a:cs typeface="Nikosh" pitchFamily="2" charset="0"/>
              </a:rPr>
              <a:t> </a:t>
            </a:r>
            <a:r>
              <a:rPr lang="bn-IN" sz="4000" dirty="0" smtClean="0">
                <a:latin typeface="Times New Roman" pitchFamily="18" charset="0"/>
                <a:cs typeface="Nikosh" pitchFamily="2" charset="0"/>
              </a:rPr>
              <a:t>ইংরেজি ‘</a:t>
            </a:r>
            <a:r>
              <a:rPr lang="en-US" sz="4000" dirty="0" smtClean="0">
                <a:latin typeface="Times New Roman" pitchFamily="18" charset="0"/>
                <a:cs typeface="Nikosh" pitchFamily="2" charset="0"/>
              </a:rPr>
              <a:t>Kin</a:t>
            </a:r>
            <a:r>
              <a:rPr lang="bn-IN" sz="4000" dirty="0" smtClean="0">
                <a:latin typeface="Times New Roman" pitchFamily="18" charset="0"/>
                <a:cs typeface="Nikosh" pitchFamily="2" charset="0"/>
              </a:rPr>
              <a:t>’অর্থ জ্ঞাতি এবং ‘</a:t>
            </a:r>
            <a:r>
              <a:rPr lang="en-US" sz="4000" dirty="0" smtClean="0">
                <a:latin typeface="Times New Roman" pitchFamily="18" charset="0"/>
                <a:cs typeface="Nikosh" pitchFamily="2" charset="0"/>
              </a:rPr>
              <a:t>Kinship</a:t>
            </a:r>
            <a:r>
              <a:rPr lang="bn-IN" sz="4000" dirty="0" smtClean="0">
                <a:latin typeface="Times New Roman" pitchFamily="18" charset="0"/>
                <a:cs typeface="Nikosh" pitchFamily="2" charset="0"/>
              </a:rPr>
              <a:t>’ অর্থ জ্ঞাতি সম্পর্ক বা আত্নীয়তার সম্পর্ক।</a:t>
            </a:r>
            <a:r>
              <a:rPr lang="en-US" sz="4000" dirty="0" smtClean="0">
                <a:latin typeface="Times New Roman" pitchFamily="18" charset="0"/>
                <a:cs typeface="Nikosh" pitchFamily="2" charset="0"/>
              </a:rPr>
              <a:t> </a:t>
            </a:r>
            <a:r>
              <a:rPr lang="bn-IN" sz="4000" dirty="0" smtClean="0">
                <a:latin typeface="Times New Roman" pitchFamily="18" charset="0"/>
                <a:cs typeface="Nikosh" pitchFamily="2" charset="0"/>
              </a:rPr>
              <a:t>জ্ঞাতিরা হলো সেই সব ব্যক্তি যারা প্রকৃতপক্ষে,</a:t>
            </a:r>
            <a:r>
              <a:rPr lang="en-US" sz="4000" dirty="0" smtClean="0">
                <a:latin typeface="Times New Roman" pitchFamily="18" charset="0"/>
                <a:cs typeface="Nikosh" pitchFamily="2" charset="0"/>
              </a:rPr>
              <a:t> </a:t>
            </a:r>
            <a:r>
              <a:rPr lang="bn-IN" sz="4000" dirty="0" smtClean="0">
                <a:latin typeface="Times New Roman" pitchFamily="18" charset="0"/>
                <a:cs typeface="Nikosh" pitchFamily="2" charset="0"/>
              </a:rPr>
              <a:t>অনুমিতভাবে বা কাল্পনিকভাবে,</a:t>
            </a:r>
            <a:r>
              <a:rPr lang="en-US" sz="4000" dirty="0" smtClean="0">
                <a:latin typeface="Times New Roman" pitchFamily="18" charset="0"/>
                <a:cs typeface="Nikosh" pitchFamily="2" charset="0"/>
              </a:rPr>
              <a:t> </a:t>
            </a:r>
            <a:r>
              <a:rPr lang="bn-IN" sz="4000" dirty="0" smtClean="0">
                <a:latin typeface="Times New Roman" pitchFamily="18" charset="0"/>
                <a:cs typeface="Nikosh" pitchFamily="2" charset="0"/>
              </a:rPr>
              <a:t>রক্ত বা জন্মসূত্রে পরস্পর সম্পর্কযুক্ত।অর্থাৎ আত্নার সাথে যার সম্পর্ক তারাই আত্নীয় বা যার সাথে ঘনিষ্টতা অনুভব করি তারাই  আত্নীয়।</a:t>
            </a:r>
            <a:r>
              <a:rPr lang="bn-IN" sz="4000" dirty="0">
                <a:latin typeface="Times New Roman" pitchFamily="18" charset="0"/>
                <a:cs typeface="Nikosh" pitchFamily="2" charset="0"/>
              </a:rPr>
              <a:t>	</a:t>
            </a:r>
            <a:r>
              <a:rPr lang="en-US" sz="4000" dirty="0">
                <a:latin typeface="Times New Roman" pitchFamily="18" charset="0"/>
                <a:cs typeface="Nikosh" pitchFamily="2" charset="0"/>
              </a:rPr>
              <a:t>	</a:t>
            </a:r>
            <a:endParaRPr lang="bn-BD" sz="4000" dirty="0" smtClean="0">
              <a:latin typeface="Times New Roman" pitchFamily="18" charset="0"/>
              <a:cs typeface="Nikosh" pitchFamily="2" charset="0"/>
            </a:endParaRPr>
          </a:p>
        </p:txBody>
      </p:sp>
      <p:sp>
        <p:nvSpPr>
          <p:cNvPr id="3" name="TextBox 2"/>
          <p:cNvSpPr txBox="1"/>
          <p:nvPr/>
        </p:nvSpPr>
        <p:spPr>
          <a:xfrm>
            <a:off x="2886502" y="429935"/>
            <a:ext cx="3294796" cy="707886"/>
          </a:xfrm>
          <a:prstGeom prst="rect">
            <a:avLst/>
          </a:prstGeom>
          <a:solidFill>
            <a:schemeClr val="bg1"/>
          </a:solidFill>
          <a:ln w="57150">
            <a:solidFill>
              <a:srgbClr val="66FF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000" dirty="0" smtClean="0"/>
              <a:t>জ্ঞাতি সম্পর্ক </a:t>
            </a:r>
            <a:r>
              <a:rPr lang="en-US" sz="4000" dirty="0" err="1" smtClean="0"/>
              <a:t>কী</a:t>
            </a:r>
            <a:r>
              <a:rPr lang="en-US" sz="4000" dirty="0" smtClean="0"/>
              <a:t>?</a:t>
            </a:r>
            <a:endParaRPr lang="en-US" sz="4000" dirty="0"/>
          </a:p>
        </p:txBody>
      </p:sp>
    </p:spTree>
    <p:extLst>
      <p:ext uri="{BB962C8B-B14F-4D97-AF65-F5344CB8AC3E}">
        <p14:creationId xmlns:p14="http://schemas.microsoft.com/office/powerpoint/2010/main" val="28922848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19" y="381000"/>
            <a:ext cx="6733782" cy="2062103"/>
          </a:xfrm>
          <a:prstGeom prst="rect">
            <a:avLst/>
          </a:prstGeom>
        </p:spPr>
        <p:txBody>
          <a:bodyPr wrap="square">
            <a:spAutoFit/>
          </a:bodyPr>
          <a:lstStyle/>
          <a:p>
            <a:pPr algn="just"/>
            <a:r>
              <a:rPr lang="en-US" sz="3200" dirty="0" smtClean="0">
                <a:solidFill>
                  <a:srgbClr val="FF3399"/>
                </a:solidFill>
                <a:latin typeface="Times New Roman" pitchFamily="18" charset="0"/>
                <a:cs typeface="Nikosh" pitchFamily="2" charset="0"/>
              </a:rPr>
              <a:t>	</a:t>
            </a:r>
            <a:r>
              <a:rPr lang="en-US" sz="3200" dirty="0" smtClean="0">
                <a:solidFill>
                  <a:srgbClr val="FF3399"/>
                </a:solidFill>
                <a:latin typeface="Times New Roman" pitchFamily="18" charset="0"/>
                <a:cs typeface="Nikosh" pitchFamily="2" charset="0"/>
              </a:rPr>
              <a:t>Alfred Radcliffe Brown</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এর</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মতে</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যখন</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আমরা</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জ্ঞাতি</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বা</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আত্নীয়ের</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কথা</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বলি</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তখন</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এমন</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একটা</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ধারণা</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জাগে</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যে,সে</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জ্ঞাতির</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সাথে</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আমরা</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কোন</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বিশেষ</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বন্ধনে</a:t>
            </a:r>
            <a:r>
              <a:rPr lang="en-US" sz="3200" dirty="0" smtClean="0">
                <a:solidFill>
                  <a:srgbClr val="FF3399"/>
                </a:solidFill>
                <a:latin typeface="Times New Roman" pitchFamily="18" charset="0"/>
                <a:cs typeface="Nikosh" pitchFamily="2" charset="0"/>
              </a:rPr>
              <a:t> </a:t>
            </a:r>
            <a:r>
              <a:rPr lang="en-US" sz="3200" dirty="0" err="1" smtClean="0">
                <a:solidFill>
                  <a:srgbClr val="FF3399"/>
                </a:solidFill>
                <a:latin typeface="Times New Roman" pitchFamily="18" charset="0"/>
                <a:cs typeface="Nikosh" pitchFamily="2" charset="0"/>
              </a:rPr>
              <a:t>আবদ্ধ</a:t>
            </a:r>
            <a:r>
              <a:rPr lang="en-US" sz="3200" dirty="0" smtClean="0">
                <a:solidFill>
                  <a:srgbClr val="FF3399"/>
                </a:solidFill>
                <a:latin typeface="Times New Roman" pitchFamily="18" charset="0"/>
                <a:cs typeface="Nikosh" pitchFamily="2" charset="0"/>
              </a:rPr>
              <a:t>।”</a:t>
            </a:r>
            <a:endParaRPr lang="en-US" sz="3200" dirty="0">
              <a:solidFill>
                <a:srgbClr val="FF3399"/>
              </a:solidFill>
              <a:latin typeface="Times New Roman" pitchFamily="18" charset="0"/>
              <a:cs typeface="Nikosh" pitchFamily="2" charset="0"/>
            </a:endParaRPr>
          </a:p>
        </p:txBody>
      </p:sp>
      <p:sp>
        <p:nvSpPr>
          <p:cNvPr id="3" name="Rectangle 2"/>
          <p:cNvSpPr/>
          <p:nvPr/>
        </p:nvSpPr>
        <p:spPr>
          <a:xfrm>
            <a:off x="369518" y="3124200"/>
            <a:ext cx="6640882" cy="2862322"/>
          </a:xfrm>
          <a:prstGeom prst="rect">
            <a:avLst/>
          </a:prstGeom>
        </p:spPr>
        <p:txBody>
          <a:bodyPr wrap="square">
            <a:spAutoFit/>
          </a:bodyPr>
          <a:lstStyle/>
          <a:p>
            <a:pPr algn="just"/>
            <a:r>
              <a:rPr lang="en-US" sz="3600" dirty="0">
                <a:latin typeface="Times New Roman" pitchFamily="18" charset="0"/>
                <a:cs typeface="Nikosh" pitchFamily="2" charset="0"/>
              </a:rPr>
              <a:t>	</a:t>
            </a:r>
            <a:r>
              <a:rPr lang="en-US" sz="3600" dirty="0">
                <a:solidFill>
                  <a:srgbClr val="0000FF"/>
                </a:solidFill>
                <a:latin typeface="Times New Roman" pitchFamily="18" charset="0"/>
                <a:cs typeface="Nikosh" pitchFamily="2" charset="0"/>
              </a:rPr>
              <a:t>Robin Fox </a:t>
            </a:r>
            <a:r>
              <a:rPr lang="en-US" sz="3600" dirty="0" err="1">
                <a:solidFill>
                  <a:srgbClr val="0000FF"/>
                </a:solidFill>
                <a:latin typeface="Times New Roman" pitchFamily="18" charset="0"/>
                <a:cs typeface="Nikosh" pitchFamily="2" charset="0"/>
              </a:rPr>
              <a:t>তাঁর</a:t>
            </a:r>
            <a:r>
              <a:rPr lang="en-US" sz="3600" dirty="0">
                <a:solidFill>
                  <a:srgbClr val="0000FF"/>
                </a:solidFill>
                <a:latin typeface="Times New Roman" pitchFamily="18" charset="0"/>
                <a:cs typeface="Nikosh" pitchFamily="2" charset="0"/>
              </a:rPr>
              <a:t> “Kinship and Marriage</a:t>
            </a:r>
            <a:r>
              <a:rPr lang="en-US" sz="3600" dirty="0" smtClean="0">
                <a:solidFill>
                  <a:srgbClr val="0000FF"/>
                </a:solidFill>
                <a:latin typeface="Times New Roman" pitchFamily="18" charset="0"/>
                <a:cs typeface="Nikosh" pitchFamily="2" charset="0"/>
              </a:rPr>
              <a:t>” </a:t>
            </a:r>
            <a:r>
              <a:rPr lang="en-US" sz="3600" dirty="0" err="1" smtClean="0">
                <a:solidFill>
                  <a:srgbClr val="0000FF"/>
                </a:solidFill>
                <a:latin typeface="Times New Roman" pitchFamily="18" charset="0"/>
                <a:cs typeface="Nikosh" pitchFamily="2" charset="0"/>
              </a:rPr>
              <a:t>গ্রন্থে</a:t>
            </a:r>
            <a:r>
              <a:rPr lang="en-US" sz="3600" dirty="0" smtClean="0">
                <a:solidFill>
                  <a:srgbClr val="0000FF"/>
                </a:solidFill>
                <a:latin typeface="Times New Roman" pitchFamily="18" charset="0"/>
                <a:cs typeface="Nikosh" pitchFamily="2" charset="0"/>
              </a:rPr>
              <a:t> </a:t>
            </a:r>
            <a:r>
              <a:rPr lang="en-US" sz="3600" dirty="0" err="1">
                <a:solidFill>
                  <a:srgbClr val="0000FF"/>
                </a:solidFill>
                <a:latin typeface="Times New Roman" pitchFamily="18" charset="0"/>
                <a:cs typeface="Nikosh" pitchFamily="2" charset="0"/>
              </a:rPr>
              <a:t>বলেন</a:t>
            </a:r>
            <a:r>
              <a:rPr lang="en-US" sz="3600" dirty="0">
                <a:solidFill>
                  <a:srgbClr val="0000FF"/>
                </a:solidFill>
                <a:latin typeface="Times New Roman" pitchFamily="18" charset="0"/>
                <a:cs typeface="Nikosh" pitchFamily="2" charset="0"/>
              </a:rPr>
              <a:t>, Kinship is simply the relations between ‘</a:t>
            </a:r>
            <a:r>
              <a:rPr lang="en-US" sz="3600" dirty="0" err="1">
                <a:solidFill>
                  <a:srgbClr val="0000FF"/>
                </a:solidFill>
                <a:latin typeface="Times New Roman" pitchFamily="18" charset="0"/>
                <a:cs typeface="Nikosh" pitchFamily="2" charset="0"/>
              </a:rPr>
              <a:t>kin’i,e</a:t>
            </a:r>
            <a:r>
              <a:rPr lang="en-US" sz="3600" dirty="0">
                <a:solidFill>
                  <a:srgbClr val="0000FF"/>
                </a:solidFill>
                <a:latin typeface="Times New Roman" pitchFamily="18" charset="0"/>
                <a:cs typeface="Nikosh" pitchFamily="2" charset="0"/>
              </a:rPr>
              <a:t> persons related by real</a:t>
            </a:r>
            <a:r>
              <a:rPr lang="en-US" sz="3600" dirty="0" smtClean="0">
                <a:solidFill>
                  <a:srgbClr val="0000FF"/>
                </a:solidFill>
                <a:latin typeface="Times New Roman" pitchFamily="18" charset="0"/>
                <a:cs typeface="Nikosh" pitchFamily="2" charset="0"/>
              </a:rPr>
              <a:t>, putative </a:t>
            </a:r>
            <a:r>
              <a:rPr lang="en-US" sz="3600" dirty="0">
                <a:solidFill>
                  <a:srgbClr val="0000FF"/>
                </a:solidFill>
                <a:latin typeface="Times New Roman" pitchFamily="18" charset="0"/>
                <a:cs typeface="Nikosh" pitchFamily="2" charset="0"/>
              </a:rPr>
              <a:t>or fictive consanguinity’’.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3276600"/>
            <a:ext cx="1655064" cy="2209800"/>
          </a:xfrm>
          <a:prstGeom prst="rect">
            <a:avLst/>
          </a:prstGeom>
        </p:spPr>
      </p:pic>
      <p:sp>
        <p:nvSpPr>
          <p:cNvPr id="5" name="TextBox 4"/>
          <p:cNvSpPr txBox="1"/>
          <p:nvPr/>
        </p:nvSpPr>
        <p:spPr>
          <a:xfrm>
            <a:off x="7010400" y="5562600"/>
            <a:ext cx="1752600" cy="369332"/>
          </a:xfrm>
          <a:prstGeom prst="rect">
            <a:avLst/>
          </a:prstGeom>
          <a:noFill/>
        </p:spPr>
        <p:txBody>
          <a:bodyPr wrap="square" rtlCol="0">
            <a:spAutoFit/>
          </a:bodyPr>
          <a:lstStyle/>
          <a:p>
            <a:pPr algn="ctr"/>
            <a:r>
              <a:rPr lang="en-US" dirty="0" smtClean="0"/>
              <a:t>Robin Fox</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81000"/>
            <a:ext cx="1578864" cy="1600200"/>
          </a:xfrm>
          <a:prstGeom prst="rect">
            <a:avLst/>
          </a:prstGeom>
        </p:spPr>
      </p:pic>
      <p:sp>
        <p:nvSpPr>
          <p:cNvPr id="7" name="TextBox 6"/>
          <p:cNvSpPr txBox="1"/>
          <p:nvPr/>
        </p:nvSpPr>
        <p:spPr>
          <a:xfrm>
            <a:off x="7162800" y="2010222"/>
            <a:ext cx="1600200" cy="369332"/>
          </a:xfrm>
          <a:prstGeom prst="rect">
            <a:avLst/>
          </a:prstGeom>
          <a:noFill/>
        </p:spPr>
        <p:txBody>
          <a:bodyPr wrap="square" rtlCol="0">
            <a:spAutoFit/>
          </a:bodyPr>
          <a:lstStyle/>
          <a:p>
            <a:pPr algn="ctr"/>
            <a:r>
              <a:rPr lang="en-US" dirty="0" err="1" smtClean="0"/>
              <a:t>A.R.Brown</a:t>
            </a:r>
            <a:endParaRPr lang="en-US" dirty="0"/>
          </a:p>
        </p:txBody>
      </p:sp>
    </p:spTree>
    <p:extLst>
      <p:ext uri="{BB962C8B-B14F-4D97-AF65-F5344CB8AC3E}">
        <p14:creationId xmlns:p14="http://schemas.microsoft.com/office/powerpoint/2010/main" val="1564790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381000"/>
            <a:ext cx="6934200" cy="2554545"/>
          </a:xfrm>
          <a:prstGeom prst="rect">
            <a:avLst/>
          </a:prstGeom>
        </p:spPr>
        <p:txBody>
          <a:bodyPr wrap="square">
            <a:spAutoFit/>
          </a:bodyPr>
          <a:lstStyle/>
          <a:p>
            <a:pPr algn="just"/>
            <a:r>
              <a:rPr lang="bn-IN" sz="3200" dirty="0" smtClean="0">
                <a:latin typeface="Times New Roman" pitchFamily="18" charset="0"/>
                <a:cs typeface="Nikosh" pitchFamily="2" charset="0"/>
              </a:rPr>
              <a:t>	</a:t>
            </a:r>
            <a:r>
              <a:rPr lang="en-US" sz="3200" dirty="0" smtClean="0">
                <a:solidFill>
                  <a:srgbClr val="00B050"/>
                </a:solidFill>
                <a:latin typeface="Times New Roman" pitchFamily="18" charset="0"/>
                <a:cs typeface="Nikosh" pitchFamily="2" charset="0"/>
              </a:rPr>
              <a:t>Robertson </a:t>
            </a:r>
            <a:r>
              <a:rPr lang="bn-IN" sz="3200" dirty="0">
                <a:solidFill>
                  <a:srgbClr val="00B050"/>
                </a:solidFill>
                <a:latin typeface="Times New Roman" pitchFamily="18" charset="0"/>
                <a:cs typeface="Nikosh" pitchFamily="2" charset="0"/>
              </a:rPr>
              <a:t>তাঁর “</a:t>
            </a:r>
            <a:r>
              <a:rPr lang="en-US" sz="3200" dirty="0">
                <a:solidFill>
                  <a:srgbClr val="00B050"/>
                </a:solidFill>
                <a:latin typeface="Times New Roman" pitchFamily="18" charset="0"/>
                <a:cs typeface="Nikosh" pitchFamily="2" charset="0"/>
              </a:rPr>
              <a:t>Sociology</a:t>
            </a:r>
            <a:r>
              <a:rPr lang="bn-IN" sz="3200" dirty="0">
                <a:solidFill>
                  <a:srgbClr val="00B050"/>
                </a:solidFill>
                <a:latin typeface="Times New Roman" pitchFamily="18" charset="0"/>
                <a:cs typeface="Nikosh" pitchFamily="2" charset="0"/>
              </a:rPr>
              <a:t>”গ্রন্থে বলেন</a:t>
            </a:r>
            <a:r>
              <a:rPr lang="bn-IN" sz="3200" dirty="0" smtClean="0">
                <a:solidFill>
                  <a:srgbClr val="00B050"/>
                </a:solidFill>
                <a:latin typeface="Times New Roman" pitchFamily="18" charset="0"/>
                <a:cs typeface="Nikosh" pitchFamily="2" charset="0"/>
              </a:rPr>
              <a:t>,</a:t>
            </a:r>
            <a:r>
              <a:rPr lang="en-US" sz="3200" dirty="0" smtClean="0">
                <a:solidFill>
                  <a:srgbClr val="00B050"/>
                </a:solidFill>
                <a:latin typeface="Times New Roman" pitchFamily="18" charset="0"/>
                <a:cs typeface="Nikosh" pitchFamily="2" charset="0"/>
              </a:rPr>
              <a:t> </a:t>
            </a:r>
            <a:r>
              <a:rPr lang="bn-IN" sz="3200" dirty="0" smtClean="0">
                <a:solidFill>
                  <a:srgbClr val="00B050"/>
                </a:solidFill>
                <a:latin typeface="Times New Roman" pitchFamily="18" charset="0"/>
                <a:cs typeface="Nikosh" pitchFamily="2" charset="0"/>
              </a:rPr>
              <a:t>জ্ঞাতি </a:t>
            </a:r>
            <a:r>
              <a:rPr lang="bn-IN" sz="3200" dirty="0">
                <a:solidFill>
                  <a:srgbClr val="00B050"/>
                </a:solidFill>
                <a:latin typeface="Times New Roman" pitchFamily="18" charset="0"/>
                <a:cs typeface="Nikosh" pitchFamily="2" charset="0"/>
              </a:rPr>
              <a:t>সম্পর্ক হচ্ছে </a:t>
            </a:r>
            <a:r>
              <a:rPr lang="bn-IN" sz="3200" dirty="0" smtClean="0">
                <a:solidFill>
                  <a:srgbClr val="00B050"/>
                </a:solidFill>
                <a:latin typeface="Times New Roman" pitchFamily="18" charset="0"/>
                <a:cs typeface="Nikosh" pitchFamily="2" charset="0"/>
              </a:rPr>
              <a:t>ঐ সকল </a:t>
            </a:r>
            <a:r>
              <a:rPr lang="bn-IN" sz="3200" dirty="0">
                <a:solidFill>
                  <a:srgbClr val="00B050"/>
                </a:solidFill>
                <a:latin typeface="Times New Roman" pitchFamily="18" charset="0"/>
                <a:cs typeface="Nikosh" pitchFamily="2" charset="0"/>
              </a:rPr>
              <a:t>ব্যক্তিদের মধ্যকার এক সম্পর্কের জাল বিশেষ যারা সাধারণত পূর্বপুরুষের উত্তরসূরি হিসেবে,দত্তক গ্রহনের মাধ্যমে অথবা বৈবাহিক সূত্রে আবদ্ধ</a:t>
            </a:r>
            <a:r>
              <a:rPr lang="bn-IN" sz="3200" dirty="0" smtClean="0">
                <a:solidFill>
                  <a:srgbClr val="00B050"/>
                </a:solidFill>
                <a:latin typeface="Times New Roman" pitchFamily="18" charset="0"/>
                <a:cs typeface="Nikosh" pitchFamily="2" charset="0"/>
              </a:rPr>
              <a:t>।”</a:t>
            </a:r>
            <a:endParaRPr lang="en-US" sz="3200" dirty="0">
              <a:solidFill>
                <a:srgbClr val="00B050"/>
              </a:solidFill>
              <a:latin typeface="Times New Roman" pitchFamily="18" charset="0"/>
              <a:cs typeface="Nikosh" pitchFamily="2" charset="0"/>
            </a:endParaRPr>
          </a:p>
        </p:txBody>
      </p:sp>
      <p:sp>
        <p:nvSpPr>
          <p:cNvPr id="2" name="Rectangle 1"/>
          <p:cNvSpPr/>
          <p:nvPr/>
        </p:nvSpPr>
        <p:spPr>
          <a:xfrm>
            <a:off x="304800" y="5092005"/>
            <a:ext cx="8458200" cy="1384995"/>
          </a:xfrm>
          <a:prstGeom prst="rect">
            <a:avLst/>
          </a:prstGeom>
        </p:spPr>
        <p:txBody>
          <a:bodyPr wrap="square">
            <a:spAutoFit/>
          </a:bodyPr>
          <a:lstStyle/>
          <a:p>
            <a:pPr algn="just"/>
            <a:r>
              <a:rPr lang="en-US" sz="2800" b="1" dirty="0" smtClean="0">
                <a:solidFill>
                  <a:srgbClr val="FF3399"/>
                </a:solidFill>
                <a:latin typeface="Times New Roman" pitchFamily="18" charset="0"/>
                <a:cs typeface="Nikosh" pitchFamily="2" charset="0"/>
              </a:rPr>
              <a:t>	</a:t>
            </a:r>
            <a:r>
              <a:rPr lang="bn-IN" sz="2800" b="1" dirty="0" smtClean="0">
                <a:solidFill>
                  <a:srgbClr val="FF3399"/>
                </a:solidFill>
                <a:latin typeface="Times New Roman" pitchFamily="18" charset="0"/>
                <a:cs typeface="Nikosh" pitchFamily="2" charset="0"/>
              </a:rPr>
              <a:t>ওপরোক্ত </a:t>
            </a:r>
            <a:r>
              <a:rPr lang="bn-IN" sz="2800" b="1" dirty="0">
                <a:solidFill>
                  <a:srgbClr val="FF3399"/>
                </a:solidFill>
                <a:latin typeface="Times New Roman" pitchFamily="18" charset="0"/>
                <a:cs typeface="Nikosh" pitchFamily="2" charset="0"/>
              </a:rPr>
              <a:t>আলোচনার প্রেক্ষিতে বলা যায়, জ্ঞাতিসম্পর্ক বলতে রক্ত</a:t>
            </a:r>
            <a:r>
              <a:rPr lang="bn-IN" sz="2800" b="1" dirty="0" smtClean="0">
                <a:solidFill>
                  <a:srgbClr val="FF3399"/>
                </a:solidFill>
                <a:latin typeface="Times New Roman" pitchFamily="18" charset="0"/>
                <a:cs typeface="Nikosh" pitchFamily="2" charset="0"/>
              </a:rPr>
              <a:t>,</a:t>
            </a:r>
            <a:r>
              <a:rPr lang="en-US" sz="2800" b="1" dirty="0" smtClean="0">
                <a:solidFill>
                  <a:srgbClr val="FF3399"/>
                </a:solidFill>
                <a:latin typeface="Times New Roman" pitchFamily="18" charset="0"/>
                <a:cs typeface="Nikosh" pitchFamily="2" charset="0"/>
              </a:rPr>
              <a:t> </a:t>
            </a:r>
            <a:r>
              <a:rPr lang="bn-IN" sz="2800" b="1" dirty="0" smtClean="0">
                <a:solidFill>
                  <a:srgbClr val="FF3399"/>
                </a:solidFill>
                <a:latin typeface="Times New Roman" pitchFamily="18" charset="0"/>
                <a:cs typeface="Nikosh" pitchFamily="2" charset="0"/>
              </a:rPr>
              <a:t>বিবাহ,</a:t>
            </a:r>
            <a:r>
              <a:rPr lang="en-US" sz="2800" b="1" dirty="0" smtClean="0">
                <a:solidFill>
                  <a:srgbClr val="FF3399"/>
                </a:solidFill>
                <a:latin typeface="Times New Roman" pitchFamily="18" charset="0"/>
                <a:cs typeface="Nikosh" pitchFamily="2" charset="0"/>
              </a:rPr>
              <a:t> </a:t>
            </a:r>
            <a:r>
              <a:rPr lang="bn-IN" sz="2800" b="1" dirty="0" smtClean="0">
                <a:solidFill>
                  <a:srgbClr val="FF3399"/>
                </a:solidFill>
                <a:latin typeface="Times New Roman" pitchFamily="18" charset="0"/>
                <a:cs typeface="Nikosh" pitchFamily="2" charset="0"/>
              </a:rPr>
              <a:t>কল্পনা,বন্ধুত্ব,দত্তক </a:t>
            </a:r>
            <a:r>
              <a:rPr lang="bn-IN" sz="2800" b="1" dirty="0">
                <a:solidFill>
                  <a:srgbClr val="FF3399"/>
                </a:solidFill>
                <a:latin typeface="Times New Roman" pitchFamily="18" charset="0"/>
                <a:cs typeface="Nikosh" pitchFamily="2" charset="0"/>
              </a:rPr>
              <a:t>গ্রহন ইত্যাদি</a:t>
            </a:r>
            <a:r>
              <a:rPr lang="en-US" sz="2800" b="1" dirty="0">
                <a:solidFill>
                  <a:srgbClr val="FF3399"/>
                </a:solidFill>
                <a:latin typeface="Times New Roman" pitchFamily="18" charset="0"/>
                <a:cs typeface="Nikosh" pitchFamily="2" charset="0"/>
              </a:rPr>
              <a:t> </a:t>
            </a:r>
            <a:r>
              <a:rPr lang="bn-IN" sz="2800" b="1" dirty="0">
                <a:solidFill>
                  <a:srgbClr val="FF3399"/>
                </a:solidFill>
                <a:latin typeface="Times New Roman" pitchFamily="18" charset="0"/>
                <a:cs typeface="Nikosh" pitchFamily="2" charset="0"/>
              </a:rPr>
              <a:t>বন্ধন</a:t>
            </a:r>
            <a:r>
              <a:rPr lang="en-US" sz="2800" b="1" dirty="0">
                <a:solidFill>
                  <a:srgbClr val="FF3399"/>
                </a:solidFill>
                <a:latin typeface="Times New Roman" pitchFamily="18" charset="0"/>
                <a:cs typeface="Nikosh" pitchFamily="2" charset="0"/>
              </a:rPr>
              <a:t> </a:t>
            </a:r>
            <a:r>
              <a:rPr lang="bn-IN" sz="2800" b="1" dirty="0">
                <a:solidFill>
                  <a:srgbClr val="FF3399"/>
                </a:solidFill>
                <a:latin typeface="Times New Roman" pitchFamily="18" charset="0"/>
                <a:cs typeface="Nikosh" pitchFamily="2" charset="0"/>
              </a:rPr>
              <a:t>সূত্রে আবদ্ধ ব্যক্তিদের মধ্যকার সম্পর্ককে বোঝায়।</a:t>
            </a:r>
            <a:endParaRPr lang="bn-BD" sz="2800" b="1" dirty="0">
              <a:solidFill>
                <a:srgbClr val="FF3399"/>
              </a:solidFill>
              <a:latin typeface="Times New Roman" pitchFamily="18" charset="0"/>
              <a:cs typeface="Nikosh" pitchFamily="2" charset="0"/>
            </a:endParaRPr>
          </a:p>
        </p:txBody>
      </p:sp>
      <p:sp>
        <p:nvSpPr>
          <p:cNvPr id="3" name="Rectangle 2"/>
          <p:cNvSpPr/>
          <p:nvPr/>
        </p:nvSpPr>
        <p:spPr>
          <a:xfrm>
            <a:off x="304800" y="3922693"/>
            <a:ext cx="8458200" cy="954107"/>
          </a:xfrm>
          <a:prstGeom prst="rect">
            <a:avLst/>
          </a:prstGeom>
        </p:spPr>
        <p:txBody>
          <a:bodyPr wrap="square">
            <a:spAutoFit/>
          </a:bodyPr>
          <a:lstStyle/>
          <a:p>
            <a:pPr algn="just"/>
            <a:r>
              <a:rPr lang="en-US" sz="2800" dirty="0" smtClean="0">
                <a:latin typeface="Times New Roman" pitchFamily="18" charset="0"/>
                <a:cs typeface="Nikosh" pitchFamily="2" charset="0"/>
              </a:rPr>
              <a:t>	</a:t>
            </a:r>
            <a:r>
              <a:rPr lang="en-US" sz="2800" dirty="0" err="1" smtClean="0">
                <a:solidFill>
                  <a:srgbClr val="0000FF"/>
                </a:solidFill>
                <a:latin typeface="Times New Roman" pitchFamily="18" charset="0"/>
                <a:cs typeface="Nikosh" pitchFamily="2" charset="0"/>
              </a:rPr>
              <a:t>Kessing</a:t>
            </a:r>
            <a:r>
              <a:rPr lang="en-US" sz="2800" dirty="0" smtClean="0">
                <a:solidFill>
                  <a:srgbClr val="0000FF"/>
                </a:solidFill>
                <a:latin typeface="Times New Roman" pitchFamily="18" charset="0"/>
                <a:cs typeface="Nikosh" pitchFamily="2" charset="0"/>
              </a:rPr>
              <a:t> </a:t>
            </a:r>
            <a:r>
              <a:rPr lang="bn-IN" sz="2800" dirty="0" smtClean="0">
                <a:solidFill>
                  <a:srgbClr val="0000FF"/>
                </a:solidFill>
                <a:latin typeface="Times New Roman" pitchFamily="18" charset="0"/>
                <a:cs typeface="Nikosh" pitchFamily="2" charset="0"/>
              </a:rPr>
              <a:t>তাঁর</a:t>
            </a:r>
            <a:r>
              <a:rPr lang="en-US" sz="2800" dirty="0" smtClean="0">
                <a:solidFill>
                  <a:srgbClr val="0000FF"/>
                </a:solidFill>
                <a:latin typeface="Times New Roman" pitchFamily="18" charset="0"/>
                <a:cs typeface="Nikosh" pitchFamily="2" charset="0"/>
              </a:rPr>
              <a:t> “</a:t>
            </a:r>
            <a:r>
              <a:rPr lang="en-US" sz="2800" dirty="0" smtClean="0">
                <a:solidFill>
                  <a:srgbClr val="0000FF"/>
                </a:solidFill>
                <a:latin typeface="Times New Roman" pitchFamily="18" charset="0"/>
                <a:cs typeface="Nikosh" pitchFamily="2" charset="0"/>
              </a:rPr>
              <a:t>Cultural </a:t>
            </a:r>
            <a:r>
              <a:rPr lang="en-US" sz="2800" dirty="0" smtClean="0">
                <a:solidFill>
                  <a:srgbClr val="0000FF"/>
                </a:solidFill>
                <a:latin typeface="Times New Roman" pitchFamily="18" charset="0"/>
                <a:cs typeface="Nikosh" pitchFamily="2" charset="0"/>
              </a:rPr>
              <a:t>Anthropology” </a:t>
            </a:r>
            <a:r>
              <a:rPr lang="bn-IN" sz="2800" dirty="0" smtClean="0">
                <a:solidFill>
                  <a:srgbClr val="0000FF"/>
                </a:solidFill>
                <a:latin typeface="Times New Roman" pitchFamily="18" charset="0"/>
                <a:cs typeface="Nikosh" pitchFamily="2" charset="0"/>
              </a:rPr>
              <a:t>গ্রন্থে </a:t>
            </a:r>
            <a:r>
              <a:rPr lang="bn-IN" sz="2800" dirty="0">
                <a:solidFill>
                  <a:srgbClr val="0000FF"/>
                </a:solidFill>
                <a:latin typeface="Times New Roman" pitchFamily="18" charset="0"/>
                <a:cs typeface="Nikosh" pitchFamily="2" charset="0"/>
              </a:rPr>
              <a:t>বলেন</a:t>
            </a:r>
            <a:r>
              <a:rPr lang="bn-IN" sz="2800" dirty="0" smtClean="0">
                <a:solidFill>
                  <a:srgbClr val="0000FF"/>
                </a:solidFill>
                <a:latin typeface="Times New Roman" pitchFamily="18" charset="0"/>
                <a:cs typeface="Nikosh" pitchFamily="2" charset="0"/>
              </a:rPr>
              <a:t>,</a:t>
            </a:r>
            <a:r>
              <a:rPr lang="en-US" sz="2800" dirty="0" smtClean="0">
                <a:solidFill>
                  <a:srgbClr val="0000FF"/>
                </a:solidFill>
                <a:latin typeface="Times New Roman" pitchFamily="18" charset="0"/>
                <a:cs typeface="Nikosh" pitchFamily="2" charset="0"/>
              </a:rPr>
              <a:t> “</a:t>
            </a:r>
            <a:r>
              <a:rPr lang="en-US" sz="2800" dirty="0">
                <a:solidFill>
                  <a:srgbClr val="0000FF"/>
                </a:solidFill>
                <a:latin typeface="Times New Roman" pitchFamily="18" charset="0"/>
                <a:cs typeface="Nikosh" pitchFamily="2" charset="0"/>
              </a:rPr>
              <a:t>kinship is the care of social</a:t>
            </a:r>
            <a:r>
              <a:rPr lang="bn-IN" sz="2800" dirty="0">
                <a:solidFill>
                  <a:srgbClr val="0000FF"/>
                </a:solidFill>
                <a:latin typeface="Times New Roman" pitchFamily="18" charset="0"/>
                <a:cs typeface="Nikosh" pitchFamily="2" charset="0"/>
              </a:rPr>
              <a:t> </a:t>
            </a:r>
            <a:r>
              <a:rPr lang="en-US" sz="2800" dirty="0">
                <a:solidFill>
                  <a:srgbClr val="0000FF"/>
                </a:solidFill>
                <a:latin typeface="Times New Roman" pitchFamily="18" charset="0"/>
                <a:cs typeface="Nikosh" pitchFamily="2" charset="0"/>
              </a:rPr>
              <a:t>organization”.</a:t>
            </a:r>
            <a:endParaRPr lang="bn-IN" sz="2800" dirty="0">
              <a:solidFill>
                <a:srgbClr val="0000FF"/>
              </a:solidFill>
              <a:latin typeface="Times New Roman" pitchFamily="18" charset="0"/>
              <a:cs typeface="Nikosh"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381000"/>
            <a:ext cx="1447800" cy="1809056"/>
          </a:xfrm>
          <a:prstGeom prst="rect">
            <a:avLst/>
          </a:prstGeom>
        </p:spPr>
      </p:pic>
      <p:sp>
        <p:nvSpPr>
          <p:cNvPr id="6" name="TextBox 5"/>
          <p:cNvSpPr txBox="1"/>
          <p:nvPr/>
        </p:nvSpPr>
        <p:spPr>
          <a:xfrm>
            <a:off x="7315200" y="2265673"/>
            <a:ext cx="1447800" cy="262741"/>
          </a:xfrm>
          <a:prstGeom prst="rect">
            <a:avLst/>
          </a:prstGeom>
          <a:noFill/>
        </p:spPr>
        <p:txBody>
          <a:bodyPr wrap="square" rtlCol="0">
            <a:spAutoFit/>
          </a:bodyPr>
          <a:lstStyle/>
          <a:p>
            <a:pPr algn="ctr"/>
            <a:r>
              <a:rPr lang="en-US" sz="1100" dirty="0" smtClean="0"/>
              <a:t>Roland Robertson</a:t>
            </a:r>
            <a:endParaRPr lang="en-US" sz="1100" dirty="0"/>
          </a:p>
        </p:txBody>
      </p:sp>
      <p:sp>
        <p:nvSpPr>
          <p:cNvPr id="5" name="Rectangle 4"/>
          <p:cNvSpPr/>
          <p:nvPr/>
        </p:nvSpPr>
        <p:spPr>
          <a:xfrm>
            <a:off x="304800" y="2939720"/>
            <a:ext cx="8458200" cy="954107"/>
          </a:xfrm>
          <a:prstGeom prst="rect">
            <a:avLst/>
          </a:prstGeom>
        </p:spPr>
        <p:txBody>
          <a:bodyPr wrap="square">
            <a:spAutoFit/>
          </a:bodyPr>
          <a:lstStyle/>
          <a:p>
            <a:pPr algn="just"/>
            <a:r>
              <a:rPr lang="en-US" sz="2800" dirty="0" smtClean="0">
                <a:latin typeface="Times New Roman" pitchFamily="18" charset="0"/>
                <a:cs typeface="Nikosh" pitchFamily="2" charset="0"/>
              </a:rPr>
              <a:t>	</a:t>
            </a:r>
            <a:r>
              <a:rPr lang="bn-IN" sz="2800" dirty="0" smtClean="0">
                <a:solidFill>
                  <a:srgbClr val="FF0000"/>
                </a:solidFill>
                <a:latin typeface="Times New Roman" pitchFamily="18" charset="0"/>
                <a:cs typeface="Nikosh" pitchFamily="2" charset="0"/>
              </a:rPr>
              <a:t>নৃবিজ্ঞানী </a:t>
            </a:r>
            <a:r>
              <a:rPr lang="en-US" sz="2800" dirty="0">
                <a:solidFill>
                  <a:srgbClr val="FF0000"/>
                </a:solidFill>
                <a:latin typeface="Times New Roman" pitchFamily="18" charset="0"/>
                <a:cs typeface="Nikosh" pitchFamily="2" charset="0"/>
              </a:rPr>
              <a:t>Rivers </a:t>
            </a:r>
            <a:r>
              <a:rPr lang="bn-IN" sz="2800" dirty="0">
                <a:solidFill>
                  <a:srgbClr val="FF0000"/>
                </a:solidFill>
                <a:latin typeface="Times New Roman" pitchFamily="18" charset="0"/>
                <a:cs typeface="Nikosh" pitchFamily="2" charset="0"/>
              </a:rPr>
              <a:t>এর মতে, </a:t>
            </a:r>
            <a:r>
              <a:rPr lang="bn-IN" sz="2800" dirty="0" smtClean="0">
                <a:solidFill>
                  <a:srgbClr val="FF0000"/>
                </a:solidFill>
                <a:latin typeface="Times New Roman" pitchFamily="18" charset="0"/>
                <a:cs typeface="Nikosh" pitchFamily="2" charset="0"/>
              </a:rPr>
              <a:t>“</a:t>
            </a:r>
            <a:r>
              <a:rPr lang="en-US" sz="2800" dirty="0" err="1" smtClean="0">
                <a:solidFill>
                  <a:srgbClr val="FF0000"/>
                </a:solidFill>
                <a:latin typeface="Times New Roman" pitchFamily="18" charset="0"/>
                <a:cs typeface="Nikosh" pitchFamily="2" charset="0"/>
              </a:rPr>
              <a:t>জ্ঞাতি</a:t>
            </a:r>
            <a:r>
              <a:rPr lang="en-US" sz="2800" dirty="0" smtClean="0">
                <a:solidFill>
                  <a:srgbClr val="FF0000"/>
                </a:solidFill>
                <a:latin typeface="Times New Roman" pitchFamily="18" charset="0"/>
                <a:cs typeface="Nikosh" pitchFamily="2" charset="0"/>
              </a:rPr>
              <a:t> </a:t>
            </a:r>
            <a:r>
              <a:rPr lang="en-US" sz="2800" dirty="0" err="1" smtClean="0">
                <a:solidFill>
                  <a:srgbClr val="FF0000"/>
                </a:solidFill>
                <a:latin typeface="Times New Roman" pitchFamily="18" charset="0"/>
                <a:cs typeface="Nikosh" pitchFamily="2" charset="0"/>
              </a:rPr>
              <a:t>সম্পর্ক</a:t>
            </a:r>
            <a:r>
              <a:rPr lang="en-US" sz="2800" dirty="0" smtClean="0">
                <a:solidFill>
                  <a:srgbClr val="FF0000"/>
                </a:solidFill>
                <a:latin typeface="Times New Roman" pitchFamily="18" charset="0"/>
                <a:cs typeface="Nikosh" pitchFamily="2" charset="0"/>
              </a:rPr>
              <a:t> </a:t>
            </a:r>
            <a:r>
              <a:rPr lang="en-US" sz="2800" dirty="0" err="1" smtClean="0">
                <a:solidFill>
                  <a:srgbClr val="FF0000"/>
                </a:solidFill>
                <a:latin typeface="Times New Roman" pitchFamily="18" charset="0"/>
                <a:cs typeface="Nikosh" pitchFamily="2" charset="0"/>
              </a:rPr>
              <a:t>জৈবিক</a:t>
            </a:r>
            <a:r>
              <a:rPr lang="en-US" sz="2800" dirty="0" smtClean="0">
                <a:solidFill>
                  <a:srgbClr val="FF0000"/>
                </a:solidFill>
                <a:latin typeface="Times New Roman" pitchFamily="18" charset="0"/>
                <a:cs typeface="Nikosh" pitchFamily="2" charset="0"/>
              </a:rPr>
              <a:t> </a:t>
            </a:r>
            <a:r>
              <a:rPr lang="en-US" sz="2800" dirty="0" err="1">
                <a:solidFill>
                  <a:srgbClr val="FF0000"/>
                </a:solidFill>
                <a:latin typeface="Times New Roman" pitchFamily="18" charset="0"/>
                <a:cs typeface="Nikosh" pitchFamily="2" charset="0"/>
              </a:rPr>
              <a:t>বন্ধনের</a:t>
            </a:r>
            <a:r>
              <a:rPr lang="en-US" sz="2800" dirty="0">
                <a:solidFill>
                  <a:srgbClr val="FF0000"/>
                </a:solidFill>
                <a:latin typeface="Times New Roman" pitchFamily="18" charset="0"/>
                <a:cs typeface="Nikosh" pitchFamily="2" charset="0"/>
              </a:rPr>
              <a:t> </a:t>
            </a:r>
            <a:r>
              <a:rPr lang="en-US" sz="2800" dirty="0" err="1">
                <a:solidFill>
                  <a:srgbClr val="FF0000"/>
                </a:solidFill>
                <a:latin typeface="Times New Roman" pitchFamily="18" charset="0"/>
                <a:cs typeface="Nikosh" pitchFamily="2" charset="0"/>
              </a:rPr>
              <a:t>সামাজিক</a:t>
            </a:r>
            <a:r>
              <a:rPr lang="en-US" sz="2800" dirty="0">
                <a:solidFill>
                  <a:srgbClr val="FF0000"/>
                </a:solidFill>
                <a:latin typeface="Times New Roman" pitchFamily="18" charset="0"/>
                <a:cs typeface="Nikosh" pitchFamily="2" charset="0"/>
              </a:rPr>
              <a:t> </a:t>
            </a:r>
            <a:r>
              <a:rPr lang="en-US" sz="2800" dirty="0" err="1">
                <a:solidFill>
                  <a:srgbClr val="FF0000"/>
                </a:solidFill>
                <a:latin typeface="Times New Roman" pitchFamily="18" charset="0"/>
                <a:cs typeface="Nikosh" pitchFamily="2" charset="0"/>
              </a:rPr>
              <a:t>স্বীকৃতি</a:t>
            </a:r>
            <a:r>
              <a:rPr lang="bn-IN" sz="2800" dirty="0">
                <a:solidFill>
                  <a:srgbClr val="FF0000"/>
                </a:solidFill>
                <a:latin typeface="Times New Roman" pitchFamily="18" charset="0"/>
                <a:cs typeface="Nikosh" pitchFamily="2" charset="0"/>
              </a:rPr>
              <a:t>।”</a:t>
            </a:r>
            <a:r>
              <a:rPr lang="en-US" sz="2800" dirty="0">
                <a:latin typeface="Times New Roman" pitchFamily="18" charset="0"/>
                <a:cs typeface="Nikosh" pitchFamily="2" charset="0"/>
              </a:rPr>
              <a:t>	</a:t>
            </a:r>
            <a:endParaRPr lang="en-US" sz="2800" dirty="0">
              <a:latin typeface="Times New Roman" pitchFamily="18" charset="0"/>
              <a:cs typeface="Nikosh" pitchFamily="2" charset="0"/>
            </a:endParaRPr>
          </a:p>
        </p:txBody>
      </p:sp>
    </p:spTree>
    <p:extLst>
      <p:ext uri="{BB962C8B-B14F-4D97-AF65-F5344CB8AC3E}">
        <p14:creationId xmlns:p14="http://schemas.microsoft.com/office/powerpoint/2010/main" val="2310275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04800"/>
            <a:ext cx="4114800" cy="685800"/>
          </a:xfrm>
          <a:prstGeom prst="rect">
            <a:avLst/>
          </a:prstGeom>
          <a:noFill/>
        </p:spPr>
        <p:txBody>
          <a:bodyPr wrap="square" rtlCol="0">
            <a:prstTxWarp prst="textCanDow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err="1" smtClean="0">
                <a:ln/>
                <a:solidFill>
                  <a:srgbClr val="FF3399"/>
                </a:solidFill>
              </a:rPr>
              <a:t>জ্ঞাতি</a:t>
            </a:r>
            <a:r>
              <a:rPr lang="en-US" b="1" dirty="0" smtClean="0">
                <a:ln/>
                <a:solidFill>
                  <a:srgbClr val="FF3399"/>
                </a:solidFill>
              </a:rPr>
              <a:t> </a:t>
            </a:r>
            <a:r>
              <a:rPr lang="en-US" b="1" dirty="0" err="1" smtClean="0">
                <a:ln/>
                <a:solidFill>
                  <a:srgbClr val="FF3399"/>
                </a:solidFill>
              </a:rPr>
              <a:t>সম্পর্কের</a:t>
            </a:r>
            <a:r>
              <a:rPr lang="en-US" b="1" dirty="0" smtClean="0">
                <a:ln/>
                <a:solidFill>
                  <a:srgbClr val="FF3399"/>
                </a:solidFill>
              </a:rPr>
              <a:t> </a:t>
            </a:r>
            <a:r>
              <a:rPr lang="en-US" b="1" dirty="0" err="1" smtClean="0">
                <a:ln/>
                <a:solidFill>
                  <a:srgbClr val="FF3399"/>
                </a:solidFill>
              </a:rPr>
              <a:t>প্রকারভেদ</a:t>
            </a:r>
            <a:endParaRPr lang="en-US" b="1" dirty="0">
              <a:ln/>
              <a:solidFill>
                <a:srgbClr val="FF3399"/>
              </a:solidFill>
            </a:endParaRPr>
          </a:p>
        </p:txBody>
      </p:sp>
      <p:sp>
        <p:nvSpPr>
          <p:cNvPr id="4" name="TextBox 3"/>
          <p:cNvSpPr txBox="1"/>
          <p:nvPr/>
        </p:nvSpPr>
        <p:spPr>
          <a:xfrm>
            <a:off x="304800" y="1296174"/>
            <a:ext cx="8458200" cy="4647426"/>
          </a:xfrm>
          <a:prstGeom prst="rect">
            <a:avLst/>
          </a:prstGeom>
          <a:noFill/>
        </p:spPr>
        <p:txBody>
          <a:bodyPr wrap="square" rtlCol="0">
            <a:spAutoFit/>
          </a:bodyPr>
          <a:lstStyle/>
          <a:p>
            <a:pPr algn="just"/>
            <a:r>
              <a:rPr lang="bn-IN" sz="2400" dirty="0" smtClean="0"/>
              <a:t>	</a:t>
            </a:r>
            <a:r>
              <a:rPr lang="en-US" sz="2400" dirty="0" err="1" smtClean="0"/>
              <a:t>সমাজ</a:t>
            </a:r>
            <a:r>
              <a:rPr lang="en-US" sz="2400" dirty="0" smtClean="0"/>
              <a:t> </a:t>
            </a:r>
            <a:r>
              <a:rPr lang="en-US" sz="2400" dirty="0" err="1" smtClean="0"/>
              <a:t>সংগঠনের</a:t>
            </a:r>
            <a:r>
              <a:rPr lang="en-US" sz="2400" dirty="0" smtClean="0"/>
              <a:t> </a:t>
            </a:r>
            <a:r>
              <a:rPr lang="en-US" sz="2400" dirty="0" err="1" smtClean="0"/>
              <a:t>মূল</a:t>
            </a:r>
            <a:r>
              <a:rPr lang="en-US" sz="2400" dirty="0" smtClean="0"/>
              <a:t> </a:t>
            </a:r>
            <a:r>
              <a:rPr lang="en-US" sz="2400" dirty="0" err="1" smtClean="0"/>
              <a:t>উপাদান</a:t>
            </a:r>
            <a:r>
              <a:rPr lang="en-US" sz="2400" dirty="0" smtClean="0"/>
              <a:t> </a:t>
            </a:r>
            <a:r>
              <a:rPr lang="en-US" sz="2400" dirty="0" err="1" smtClean="0"/>
              <a:t>হলো</a:t>
            </a:r>
            <a:r>
              <a:rPr lang="en-US" sz="2400" dirty="0" smtClean="0"/>
              <a:t> </a:t>
            </a:r>
            <a:r>
              <a:rPr lang="en-US" sz="2400" dirty="0" err="1" smtClean="0"/>
              <a:t>জ্ঞাতি</a:t>
            </a:r>
            <a:r>
              <a:rPr lang="en-US" sz="2400" dirty="0" smtClean="0"/>
              <a:t> </a:t>
            </a:r>
            <a:r>
              <a:rPr lang="en-US" sz="2400" dirty="0" err="1" smtClean="0"/>
              <a:t>সম্পর্ক।মানুষ</a:t>
            </a:r>
            <a:r>
              <a:rPr lang="en-US" sz="2400" dirty="0" smtClean="0"/>
              <a:t> </a:t>
            </a:r>
            <a:r>
              <a:rPr lang="en-US" sz="2400" dirty="0" err="1" smtClean="0"/>
              <a:t>সারাজীবনই</a:t>
            </a:r>
            <a:r>
              <a:rPr lang="en-US" sz="2400" dirty="0" smtClean="0"/>
              <a:t> </a:t>
            </a:r>
            <a:r>
              <a:rPr lang="en-US" sz="2400" dirty="0" err="1" smtClean="0"/>
              <a:t>জ্ঞাতি</a:t>
            </a:r>
            <a:r>
              <a:rPr lang="en-US" sz="2400" dirty="0" smtClean="0"/>
              <a:t> </a:t>
            </a:r>
            <a:r>
              <a:rPr lang="en-US" sz="2400" dirty="0" err="1" smtClean="0"/>
              <a:t>সম্পর্কের</a:t>
            </a:r>
            <a:r>
              <a:rPr lang="en-US" sz="2400" dirty="0" smtClean="0"/>
              <a:t> </a:t>
            </a:r>
            <a:r>
              <a:rPr lang="en-US" sz="2400" dirty="0" err="1" smtClean="0"/>
              <a:t>মধ্যে</a:t>
            </a:r>
            <a:r>
              <a:rPr lang="en-US" sz="2400" dirty="0" smtClean="0"/>
              <a:t> </a:t>
            </a:r>
            <a:r>
              <a:rPr lang="en-US" sz="2400" dirty="0" err="1" smtClean="0"/>
              <a:t>বসবাস</a:t>
            </a:r>
            <a:r>
              <a:rPr lang="en-US" sz="2400" dirty="0" smtClean="0"/>
              <a:t> </a:t>
            </a:r>
            <a:r>
              <a:rPr lang="en-US" sz="2400" dirty="0" err="1" smtClean="0"/>
              <a:t>করে।এই</a:t>
            </a:r>
            <a:r>
              <a:rPr lang="en-US" sz="2400" dirty="0"/>
              <a:t> </a:t>
            </a:r>
            <a:r>
              <a:rPr lang="en-US" sz="2400" dirty="0" err="1"/>
              <a:t>জ্ঞাতি</a:t>
            </a:r>
            <a:r>
              <a:rPr lang="en-US" sz="2400" dirty="0"/>
              <a:t> </a:t>
            </a:r>
            <a:r>
              <a:rPr lang="en-US" sz="2400" dirty="0" err="1" smtClean="0"/>
              <a:t>সম্পর্কের</a:t>
            </a:r>
            <a:r>
              <a:rPr lang="en-US" sz="2400" dirty="0" smtClean="0"/>
              <a:t> </a:t>
            </a:r>
            <a:r>
              <a:rPr lang="en-US" sz="2400" dirty="0" err="1" smtClean="0"/>
              <a:t>নানা</a:t>
            </a:r>
            <a:r>
              <a:rPr lang="en-US" sz="2400" dirty="0" smtClean="0"/>
              <a:t> </a:t>
            </a:r>
            <a:r>
              <a:rPr lang="en-US" sz="2400" dirty="0" err="1" smtClean="0"/>
              <a:t>ধরন</a:t>
            </a:r>
            <a:r>
              <a:rPr lang="en-US" sz="2400" dirty="0" smtClean="0"/>
              <a:t> </a:t>
            </a:r>
            <a:r>
              <a:rPr lang="en-US" sz="2400" dirty="0" err="1" smtClean="0"/>
              <a:t>বিদ্যমান</a:t>
            </a:r>
            <a:r>
              <a:rPr lang="en-US" sz="2400" dirty="0" smtClean="0"/>
              <a:t> </a:t>
            </a:r>
            <a:r>
              <a:rPr lang="en-US" sz="2400" dirty="0" err="1" smtClean="0"/>
              <a:t>যা</a:t>
            </a:r>
            <a:r>
              <a:rPr lang="en-US" sz="2400" dirty="0" smtClean="0"/>
              <a:t> </a:t>
            </a:r>
            <a:r>
              <a:rPr lang="en-US" sz="2400" dirty="0" err="1" smtClean="0"/>
              <a:t>নিচে</a:t>
            </a:r>
            <a:r>
              <a:rPr lang="en-US" sz="2400" dirty="0" smtClean="0"/>
              <a:t> </a:t>
            </a:r>
            <a:r>
              <a:rPr lang="en-US" sz="2400" dirty="0" err="1" smtClean="0"/>
              <a:t>বিস্তারিত</a:t>
            </a:r>
            <a:r>
              <a:rPr lang="en-US" sz="2400" dirty="0" smtClean="0"/>
              <a:t> </a:t>
            </a:r>
            <a:r>
              <a:rPr lang="en-US" sz="2400" dirty="0" err="1" smtClean="0"/>
              <a:t>আলোচনা</a:t>
            </a:r>
            <a:r>
              <a:rPr lang="en-US" sz="2400" dirty="0" smtClean="0"/>
              <a:t> </a:t>
            </a:r>
            <a:r>
              <a:rPr lang="en-US" sz="2400" dirty="0" err="1" smtClean="0"/>
              <a:t>করা</a:t>
            </a:r>
            <a:r>
              <a:rPr lang="en-US" sz="2400" dirty="0" smtClean="0"/>
              <a:t> </a:t>
            </a:r>
            <a:r>
              <a:rPr lang="en-US" sz="2400" dirty="0" err="1" smtClean="0"/>
              <a:t>হলোঃ</a:t>
            </a:r>
            <a:endParaRPr lang="en-US" sz="2400" dirty="0" smtClean="0"/>
          </a:p>
          <a:p>
            <a:pPr algn="just"/>
            <a:r>
              <a:rPr lang="en-US" sz="2400" dirty="0"/>
              <a:t>	</a:t>
            </a:r>
            <a:r>
              <a:rPr lang="en-US" sz="2800" dirty="0" smtClean="0"/>
              <a:t>১।জৈ</a:t>
            </a:r>
            <a:r>
              <a:rPr lang="bn-IN" sz="2800" dirty="0" smtClean="0"/>
              <a:t>বিক</a:t>
            </a:r>
            <a:r>
              <a:rPr lang="en-US" sz="2800" dirty="0" smtClean="0"/>
              <a:t> </a:t>
            </a:r>
            <a:r>
              <a:rPr lang="en-US" sz="2800" dirty="0" err="1" smtClean="0"/>
              <a:t>বা</a:t>
            </a:r>
            <a:r>
              <a:rPr lang="en-US" sz="2800" dirty="0" smtClean="0"/>
              <a:t> </a:t>
            </a:r>
            <a:r>
              <a:rPr lang="en-US" sz="2800" dirty="0" err="1" smtClean="0"/>
              <a:t>রক্ত</a:t>
            </a:r>
            <a:r>
              <a:rPr lang="en-US" sz="2800" dirty="0" smtClean="0"/>
              <a:t> </a:t>
            </a:r>
            <a:r>
              <a:rPr lang="en-US" sz="2800" dirty="0" err="1" smtClean="0"/>
              <a:t>সম্পর্কীয়</a:t>
            </a:r>
            <a:r>
              <a:rPr lang="en-US" sz="2800" dirty="0" smtClean="0"/>
              <a:t> </a:t>
            </a:r>
            <a:r>
              <a:rPr lang="en-US" sz="2800" dirty="0" err="1" smtClean="0"/>
              <a:t>জ্ঞাতি</a:t>
            </a:r>
            <a:r>
              <a:rPr lang="en-US" sz="2400" dirty="0" smtClean="0"/>
              <a:t>(</a:t>
            </a:r>
            <a:r>
              <a:rPr lang="en-US" dirty="0" smtClean="0">
                <a:latin typeface="Times New Roman" panose="02020603050405020304" pitchFamily="18" charset="0"/>
                <a:cs typeface="Times New Roman" panose="02020603050405020304" pitchFamily="18" charset="0"/>
              </a:rPr>
              <a:t>Biological or </a:t>
            </a:r>
            <a:r>
              <a:rPr lang="en-US" dirty="0" err="1" smtClean="0">
                <a:latin typeface="Times New Roman" panose="02020603050405020304" pitchFamily="18" charset="0"/>
                <a:cs typeface="Times New Roman" panose="02020603050405020304" pitchFamily="18" charset="0"/>
              </a:rPr>
              <a:t>consanguinal</a:t>
            </a:r>
            <a:r>
              <a:rPr lang="en-US" dirty="0" smtClean="0">
                <a:latin typeface="Times New Roman" panose="02020603050405020304" pitchFamily="18" charset="0"/>
                <a:cs typeface="Times New Roman" panose="02020603050405020304" pitchFamily="18" charset="0"/>
              </a:rPr>
              <a:t> kin </a:t>
            </a:r>
            <a:r>
              <a:rPr lang="en-US" sz="1600" b="1" dirty="0" smtClean="0"/>
              <a:t>): </a:t>
            </a:r>
            <a:r>
              <a:rPr lang="en-US" sz="2400" dirty="0" smtClean="0"/>
              <a:t>এ </a:t>
            </a:r>
            <a:r>
              <a:rPr lang="en-US" sz="2400" dirty="0" err="1" smtClean="0"/>
              <a:t>ধরনের</a:t>
            </a:r>
            <a:r>
              <a:rPr lang="en-US" sz="2400" dirty="0" smtClean="0"/>
              <a:t> </a:t>
            </a:r>
            <a:r>
              <a:rPr lang="en-US" sz="2400" dirty="0"/>
              <a:t> </a:t>
            </a:r>
            <a:r>
              <a:rPr lang="en-US" sz="2400" dirty="0" err="1"/>
              <a:t>জ্ঞাতি</a:t>
            </a:r>
            <a:r>
              <a:rPr lang="en-US" sz="2400" dirty="0"/>
              <a:t> </a:t>
            </a:r>
            <a:r>
              <a:rPr lang="en-US" sz="2400" dirty="0" err="1" smtClean="0"/>
              <a:t>সম্পর্ক</a:t>
            </a:r>
            <a:r>
              <a:rPr lang="en-US" sz="2400" dirty="0" smtClean="0"/>
              <a:t> </a:t>
            </a:r>
            <a:r>
              <a:rPr lang="en-US" sz="2400" dirty="0" err="1" smtClean="0"/>
              <a:t>রক্ত</a:t>
            </a:r>
            <a:r>
              <a:rPr lang="en-US" sz="2400" dirty="0" smtClean="0"/>
              <a:t> </a:t>
            </a:r>
            <a:r>
              <a:rPr lang="en-US" sz="2400" dirty="0" err="1" smtClean="0"/>
              <a:t>সম্পর্কের</a:t>
            </a:r>
            <a:r>
              <a:rPr lang="en-US" sz="2400" dirty="0" smtClean="0"/>
              <a:t> </a:t>
            </a:r>
            <a:r>
              <a:rPr lang="en-US" sz="2400" dirty="0" err="1" smtClean="0"/>
              <a:t>ওপর</a:t>
            </a:r>
            <a:r>
              <a:rPr lang="en-US" sz="2400" dirty="0" smtClean="0"/>
              <a:t> </a:t>
            </a:r>
            <a:r>
              <a:rPr lang="en-US" sz="2400" dirty="0" err="1" smtClean="0"/>
              <a:t>ভিত্তি</a:t>
            </a:r>
            <a:r>
              <a:rPr lang="en-US" sz="2400" dirty="0" smtClean="0"/>
              <a:t> </a:t>
            </a:r>
            <a:r>
              <a:rPr lang="en-US" sz="2400" dirty="0" err="1" smtClean="0"/>
              <a:t>করে</a:t>
            </a:r>
            <a:r>
              <a:rPr lang="en-US" sz="2400" dirty="0" smtClean="0"/>
              <a:t> </a:t>
            </a:r>
            <a:r>
              <a:rPr lang="en-US" sz="2400" dirty="0" err="1" smtClean="0"/>
              <a:t>গড়ে</a:t>
            </a:r>
            <a:r>
              <a:rPr lang="en-US" sz="2400" dirty="0" smtClean="0"/>
              <a:t> </a:t>
            </a:r>
            <a:r>
              <a:rPr lang="en-US" sz="2400" dirty="0" err="1" smtClean="0"/>
              <a:t>ওঠে।রক্ত</a:t>
            </a:r>
            <a:r>
              <a:rPr lang="en-US" sz="2400" dirty="0" smtClean="0"/>
              <a:t> </a:t>
            </a:r>
            <a:r>
              <a:rPr lang="en-US" sz="2400" dirty="0" err="1" smtClean="0"/>
              <a:t>সম্পর্কীয়</a:t>
            </a:r>
            <a:r>
              <a:rPr lang="en-US" sz="2400" dirty="0" smtClean="0"/>
              <a:t> </a:t>
            </a:r>
            <a:r>
              <a:rPr lang="en-US" sz="2400" dirty="0" err="1" smtClean="0"/>
              <a:t>জ্ঞাতি</a:t>
            </a:r>
            <a:r>
              <a:rPr lang="en-US" sz="2400" dirty="0" smtClean="0"/>
              <a:t> </a:t>
            </a:r>
            <a:r>
              <a:rPr lang="en-US" sz="2400" dirty="0" err="1" smtClean="0"/>
              <a:t>দুই</a:t>
            </a:r>
            <a:r>
              <a:rPr lang="en-US" sz="2400" dirty="0" smtClean="0"/>
              <a:t> </a:t>
            </a:r>
            <a:r>
              <a:rPr lang="en-US" sz="2400" dirty="0" err="1" smtClean="0"/>
              <a:t>ধরনের।যথাঃ</a:t>
            </a:r>
            <a:endParaRPr lang="en-US" sz="2400" dirty="0" smtClean="0"/>
          </a:p>
          <a:p>
            <a:pPr algn="just"/>
            <a:r>
              <a:rPr lang="en-US" sz="2400" dirty="0"/>
              <a:t>	</a:t>
            </a:r>
            <a:r>
              <a:rPr lang="en-US" sz="2400" dirty="0" smtClean="0">
                <a:solidFill>
                  <a:srgbClr val="FF0000"/>
                </a:solidFill>
              </a:rPr>
              <a:t>ক)</a:t>
            </a:r>
            <a:r>
              <a:rPr lang="en-US" sz="2400" dirty="0" err="1" smtClean="0">
                <a:solidFill>
                  <a:srgbClr val="FF0000"/>
                </a:solidFill>
              </a:rPr>
              <a:t>পিতৃসূত্রীয়</a:t>
            </a:r>
            <a:r>
              <a:rPr lang="en-US" sz="2400" dirty="0" smtClean="0">
                <a:solidFill>
                  <a:srgbClr val="FF0000"/>
                </a:solidFill>
              </a:rPr>
              <a:t>(</a:t>
            </a:r>
            <a:r>
              <a:rPr lang="en-US" dirty="0" smtClean="0">
                <a:solidFill>
                  <a:srgbClr val="FF0000"/>
                </a:solidFill>
                <a:latin typeface="Times New Roman" panose="02020603050405020304" pitchFamily="18" charset="0"/>
                <a:cs typeface="Times New Roman" panose="02020603050405020304" pitchFamily="18" charset="0"/>
              </a:rPr>
              <a:t>Patrilinea</a:t>
            </a:r>
            <a:r>
              <a:rPr lang="en-US" dirty="0" smtClean="0">
                <a:solidFill>
                  <a:srgbClr val="FF0000"/>
                </a:solidFill>
              </a:rPr>
              <a:t>l):</a:t>
            </a:r>
            <a:r>
              <a:rPr lang="en-US" sz="2400" dirty="0" err="1" smtClean="0"/>
              <a:t>যেমন-বাবা-মা,ভাই-বোন,দাদা-দাদী,চাচা-চাচী,ফুফা-ফুফু</a:t>
            </a:r>
            <a:r>
              <a:rPr lang="en-US" sz="2400" dirty="0" smtClean="0"/>
              <a:t> </a:t>
            </a:r>
            <a:r>
              <a:rPr lang="en-US" sz="2400" dirty="0" err="1" smtClean="0"/>
              <a:t>ইত্যাদি</a:t>
            </a:r>
            <a:r>
              <a:rPr lang="en-US" sz="2400" dirty="0" smtClean="0"/>
              <a:t>।</a:t>
            </a:r>
          </a:p>
          <a:p>
            <a:pPr algn="just"/>
            <a:r>
              <a:rPr lang="en-US" sz="2400" dirty="0"/>
              <a:t>	</a:t>
            </a:r>
            <a:r>
              <a:rPr lang="en-US" sz="2400" dirty="0" smtClean="0">
                <a:solidFill>
                  <a:srgbClr val="FF0000"/>
                </a:solidFill>
              </a:rPr>
              <a:t>খ)</a:t>
            </a:r>
            <a:r>
              <a:rPr lang="en-US" sz="2400" dirty="0" err="1" smtClean="0">
                <a:solidFill>
                  <a:srgbClr val="FF0000"/>
                </a:solidFill>
              </a:rPr>
              <a:t>মাতৃসূত্রীয়</a:t>
            </a:r>
            <a:r>
              <a:rPr lang="en-US" sz="2400" dirty="0" smtClean="0">
                <a:solidFill>
                  <a:srgbClr val="FF0000"/>
                </a:solidFill>
              </a:rPr>
              <a:t>(</a:t>
            </a:r>
            <a:r>
              <a:rPr lang="en-US" sz="1600" dirty="0" smtClean="0">
                <a:solidFill>
                  <a:srgbClr val="FF0000"/>
                </a:solidFill>
                <a:latin typeface="Times New Roman" panose="02020603050405020304" pitchFamily="18" charset="0"/>
                <a:cs typeface="Times New Roman" panose="02020603050405020304" pitchFamily="18" charset="0"/>
              </a:rPr>
              <a:t>Matrilineal)</a:t>
            </a:r>
            <a:r>
              <a:rPr lang="en-US" sz="2400" dirty="0" err="1" smtClean="0"/>
              <a:t>যেমন-মামা-মামী</a:t>
            </a:r>
            <a:r>
              <a:rPr lang="bn-IN" sz="2400" dirty="0" smtClean="0"/>
              <a:t>,</a:t>
            </a:r>
            <a:r>
              <a:rPr lang="en-US" sz="2400" dirty="0" err="1" smtClean="0"/>
              <a:t>নানা-নানী,খালা-খালু</a:t>
            </a:r>
            <a:r>
              <a:rPr lang="en-US" sz="2400" dirty="0" smtClean="0"/>
              <a:t> </a:t>
            </a:r>
            <a:r>
              <a:rPr lang="en-US" sz="2400" dirty="0" err="1" smtClean="0"/>
              <a:t>ইত্যাদি</a:t>
            </a:r>
            <a:r>
              <a:rPr lang="en-US" sz="2400" dirty="0" smtClean="0"/>
              <a:t>।</a:t>
            </a:r>
          </a:p>
          <a:p>
            <a:pPr algn="just"/>
            <a:r>
              <a:rPr lang="en-US" sz="2400" dirty="0"/>
              <a:t>	</a:t>
            </a:r>
            <a:r>
              <a:rPr lang="en-US" sz="2800" dirty="0" smtClean="0">
                <a:solidFill>
                  <a:srgbClr val="0000FF"/>
                </a:solidFill>
              </a:rPr>
              <a:t>২।বৈবাহিক </a:t>
            </a:r>
            <a:r>
              <a:rPr lang="en-US" sz="2800" dirty="0" err="1" smtClean="0">
                <a:solidFill>
                  <a:srgbClr val="0000FF"/>
                </a:solidFill>
              </a:rPr>
              <a:t>জ্ঞাতি</a:t>
            </a:r>
            <a:r>
              <a:rPr lang="en-US" sz="2800" dirty="0" smtClean="0">
                <a:solidFill>
                  <a:srgbClr val="0000FF"/>
                </a:solidFill>
              </a:rPr>
              <a:t> </a:t>
            </a:r>
            <a:r>
              <a:rPr lang="en-US" sz="2800" dirty="0" err="1" smtClean="0">
                <a:solidFill>
                  <a:srgbClr val="0000FF"/>
                </a:solidFill>
              </a:rPr>
              <a:t>সম্পর্ক</a:t>
            </a:r>
            <a:r>
              <a:rPr lang="en-US" sz="2800" dirty="0" smtClean="0">
                <a:solidFill>
                  <a:srgbClr val="0000FF"/>
                </a:solidFill>
              </a:rPr>
              <a:t>(</a:t>
            </a:r>
            <a:r>
              <a:rPr lang="en-US" sz="2400" dirty="0" err="1" smtClean="0">
                <a:solidFill>
                  <a:srgbClr val="0000FF"/>
                </a:solidFill>
                <a:latin typeface="Times New Roman" panose="02020603050405020304" pitchFamily="18" charset="0"/>
                <a:cs typeface="Times New Roman" panose="02020603050405020304" pitchFamily="18" charset="0"/>
              </a:rPr>
              <a:t>Affinal</a:t>
            </a:r>
            <a:r>
              <a:rPr lang="en-US" sz="2400" dirty="0" smtClean="0">
                <a:solidFill>
                  <a:srgbClr val="0000FF"/>
                </a:solidFill>
                <a:latin typeface="Times New Roman" panose="02020603050405020304" pitchFamily="18" charset="0"/>
                <a:cs typeface="Times New Roman" panose="02020603050405020304" pitchFamily="18" charset="0"/>
              </a:rPr>
              <a:t> Kinship</a:t>
            </a:r>
            <a:r>
              <a:rPr lang="en-US" dirty="0" smtClean="0">
                <a:solidFill>
                  <a:srgbClr val="0000FF"/>
                </a:solidFill>
              </a:rPr>
              <a:t>):</a:t>
            </a:r>
            <a:r>
              <a:rPr lang="en-US" sz="2400" dirty="0" err="1" smtClean="0"/>
              <a:t>বিবাহের</a:t>
            </a:r>
            <a:r>
              <a:rPr lang="en-US" sz="2400" dirty="0" smtClean="0"/>
              <a:t> </a:t>
            </a:r>
            <a:r>
              <a:rPr lang="en-US" sz="2400" dirty="0" err="1" smtClean="0"/>
              <a:t>মাধ্যমে</a:t>
            </a:r>
            <a:r>
              <a:rPr lang="en-US" sz="2400" dirty="0" smtClean="0"/>
              <a:t> </a:t>
            </a:r>
            <a:r>
              <a:rPr lang="en-US" sz="2400" dirty="0" err="1" smtClean="0"/>
              <a:t>যে</a:t>
            </a:r>
            <a:r>
              <a:rPr lang="en-US" sz="2400" dirty="0"/>
              <a:t> </a:t>
            </a:r>
            <a:r>
              <a:rPr lang="en-US" sz="2400" dirty="0" err="1"/>
              <a:t>জ্ঞাতি</a:t>
            </a:r>
            <a:r>
              <a:rPr lang="en-US" sz="2400" dirty="0"/>
              <a:t> </a:t>
            </a:r>
            <a:r>
              <a:rPr lang="en-US" sz="2400" dirty="0" err="1" smtClean="0"/>
              <a:t>সম্পর্ক</a:t>
            </a:r>
            <a:r>
              <a:rPr lang="en-US" sz="2400" dirty="0" smtClean="0"/>
              <a:t> </a:t>
            </a:r>
            <a:r>
              <a:rPr lang="en-US" sz="2400" dirty="0" err="1" smtClean="0"/>
              <a:t>গড়ে</a:t>
            </a:r>
            <a:r>
              <a:rPr lang="en-US" sz="2400" dirty="0" smtClean="0"/>
              <a:t> </a:t>
            </a:r>
            <a:r>
              <a:rPr lang="en-US" sz="2400" dirty="0" err="1" smtClean="0"/>
              <a:t>ওঠে</a:t>
            </a:r>
            <a:r>
              <a:rPr lang="en-US" sz="2400" dirty="0" smtClean="0"/>
              <a:t> </a:t>
            </a:r>
            <a:r>
              <a:rPr lang="en-US" sz="2400" dirty="0" err="1" smtClean="0"/>
              <a:t>তাকে</a:t>
            </a:r>
            <a:r>
              <a:rPr lang="en-US" sz="2400" dirty="0" smtClean="0"/>
              <a:t> </a:t>
            </a:r>
            <a:r>
              <a:rPr lang="en-US" sz="2400" dirty="0" err="1" smtClean="0"/>
              <a:t>বৈবাহিক</a:t>
            </a:r>
            <a:r>
              <a:rPr lang="en-US" sz="2400" dirty="0" smtClean="0"/>
              <a:t> </a:t>
            </a:r>
            <a:r>
              <a:rPr lang="en-US" sz="2400" dirty="0"/>
              <a:t> </a:t>
            </a:r>
            <a:r>
              <a:rPr lang="en-US" sz="2400" dirty="0" err="1"/>
              <a:t>জ্ঞাতি</a:t>
            </a:r>
            <a:r>
              <a:rPr lang="en-US" sz="2400" dirty="0"/>
              <a:t> </a:t>
            </a:r>
            <a:r>
              <a:rPr lang="en-US" sz="2400" dirty="0" err="1" smtClean="0"/>
              <a:t>সম্পর্ক</a:t>
            </a:r>
            <a:r>
              <a:rPr lang="en-US" sz="2400" dirty="0" smtClean="0"/>
              <a:t> বলে।যেমন-স্বামী-স্ত্রী,দেবর-ননদ,শশুর-শাসুড়ী,শালা-শালী,তাহোয়-মাহোয়,বিহায়-বিহান </a:t>
            </a:r>
            <a:r>
              <a:rPr lang="en-US" sz="2400" dirty="0" err="1" smtClean="0"/>
              <a:t>ইত্যদি</a:t>
            </a:r>
            <a:r>
              <a:rPr lang="en-US" sz="2400" dirty="0" smtClean="0"/>
              <a:t>।</a:t>
            </a:r>
            <a:endParaRPr lang="en-US" sz="2400" dirty="0" smtClean="0"/>
          </a:p>
        </p:txBody>
      </p:sp>
    </p:spTree>
    <p:extLst>
      <p:ext uri="{BB962C8B-B14F-4D97-AF65-F5344CB8AC3E}">
        <p14:creationId xmlns:p14="http://schemas.microsoft.com/office/powerpoint/2010/main" val="21524701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6124754"/>
          </a:xfrm>
          <a:prstGeom prst="rect">
            <a:avLst/>
          </a:prstGeom>
        </p:spPr>
        <p:txBody>
          <a:bodyPr wrap="square">
            <a:spAutoFit/>
          </a:bodyPr>
          <a:lstStyle/>
          <a:p>
            <a:pPr algn="just"/>
            <a:r>
              <a:rPr lang="en-US" sz="3600" b="1" dirty="0" smtClean="0"/>
              <a:t>	</a:t>
            </a:r>
            <a:r>
              <a:rPr lang="en-US" sz="3600" b="1" dirty="0" smtClean="0">
                <a:solidFill>
                  <a:srgbClr val="0000FF"/>
                </a:solidFill>
              </a:rPr>
              <a:t>৩</a:t>
            </a:r>
            <a:r>
              <a:rPr lang="en-US" sz="3600" b="1" dirty="0">
                <a:solidFill>
                  <a:srgbClr val="0000FF"/>
                </a:solidFill>
              </a:rPr>
              <a:t>।কাল্পনিক </a:t>
            </a:r>
            <a:r>
              <a:rPr lang="en-US" sz="3600" b="1" dirty="0" err="1">
                <a:solidFill>
                  <a:srgbClr val="0000FF"/>
                </a:solidFill>
              </a:rPr>
              <a:t>জ্ঞাতি</a:t>
            </a:r>
            <a:r>
              <a:rPr lang="en-US" sz="3600" b="1" dirty="0">
                <a:solidFill>
                  <a:srgbClr val="0000FF"/>
                </a:solidFill>
              </a:rPr>
              <a:t> </a:t>
            </a:r>
            <a:r>
              <a:rPr lang="en-US" sz="3600" b="1" dirty="0" err="1">
                <a:solidFill>
                  <a:srgbClr val="0000FF"/>
                </a:solidFill>
              </a:rPr>
              <a:t>সম্পর্ক</a:t>
            </a:r>
            <a:r>
              <a:rPr lang="en-US" sz="2000" b="1" dirty="0">
                <a:solidFill>
                  <a:srgbClr val="0000FF"/>
                </a:solidFill>
              </a:rPr>
              <a:t>(</a:t>
            </a:r>
            <a:r>
              <a:rPr lang="en-US" sz="2800" dirty="0">
                <a:solidFill>
                  <a:srgbClr val="0000FF"/>
                </a:solidFill>
                <a:latin typeface="Times New Roman" panose="02020603050405020304" pitchFamily="18" charset="0"/>
                <a:cs typeface="Times New Roman" panose="02020603050405020304" pitchFamily="18" charset="0"/>
              </a:rPr>
              <a:t>Fictional kinship</a:t>
            </a:r>
            <a:r>
              <a:rPr lang="en-US" sz="2000" b="1" dirty="0">
                <a:solidFill>
                  <a:srgbClr val="0000FF"/>
                </a:solidFill>
              </a:rPr>
              <a:t>):</a:t>
            </a:r>
            <a:r>
              <a:rPr lang="en-US" sz="3200" dirty="0" err="1"/>
              <a:t>রক্ত</a:t>
            </a:r>
            <a:r>
              <a:rPr lang="en-US" sz="3200" dirty="0"/>
              <a:t> </a:t>
            </a:r>
            <a:r>
              <a:rPr lang="en-US" sz="3200" dirty="0" err="1"/>
              <a:t>বা</a:t>
            </a:r>
            <a:r>
              <a:rPr lang="en-US" sz="3200" dirty="0"/>
              <a:t> </a:t>
            </a:r>
            <a:r>
              <a:rPr lang="en-US" sz="3200" dirty="0" err="1"/>
              <a:t>বৈবাহিক</a:t>
            </a:r>
            <a:r>
              <a:rPr lang="en-US" sz="3200" dirty="0"/>
              <a:t> </a:t>
            </a:r>
            <a:r>
              <a:rPr lang="en-US" sz="3200" dirty="0" err="1"/>
              <a:t>সূত্রে</a:t>
            </a:r>
            <a:r>
              <a:rPr lang="en-US" sz="3200" dirty="0"/>
              <a:t> </a:t>
            </a:r>
            <a:r>
              <a:rPr lang="en-US" sz="3200" dirty="0" err="1"/>
              <a:t>আবদ্ধ</a:t>
            </a:r>
            <a:r>
              <a:rPr lang="en-US" sz="3200" dirty="0"/>
              <a:t> </a:t>
            </a:r>
            <a:r>
              <a:rPr lang="en-US" sz="3200" dirty="0" err="1"/>
              <a:t>নন</a:t>
            </a:r>
            <a:r>
              <a:rPr lang="en-US" sz="3200" dirty="0"/>
              <a:t> </a:t>
            </a:r>
            <a:r>
              <a:rPr lang="en-US" sz="3200" dirty="0" err="1"/>
              <a:t>কিন্তু</a:t>
            </a:r>
            <a:r>
              <a:rPr lang="en-US" sz="3200" dirty="0"/>
              <a:t> </a:t>
            </a:r>
            <a:r>
              <a:rPr lang="en-US" sz="3200" dirty="0" err="1"/>
              <a:t>রক্ত</a:t>
            </a:r>
            <a:r>
              <a:rPr lang="en-US" sz="3200" dirty="0"/>
              <a:t> </a:t>
            </a:r>
            <a:r>
              <a:rPr lang="en-US" sz="3200" dirty="0" err="1"/>
              <a:t>সম্পর্কীয়</a:t>
            </a:r>
            <a:r>
              <a:rPr lang="en-US" sz="3200" dirty="0"/>
              <a:t> </a:t>
            </a:r>
            <a:r>
              <a:rPr lang="en-US" sz="3200" dirty="0" err="1"/>
              <a:t>বা</a:t>
            </a:r>
            <a:r>
              <a:rPr lang="en-US" sz="3200" dirty="0"/>
              <a:t> </a:t>
            </a:r>
            <a:r>
              <a:rPr lang="en-US" sz="3200" dirty="0" err="1"/>
              <a:t>বৈবাহিক</a:t>
            </a:r>
            <a:r>
              <a:rPr lang="en-US" sz="3200" dirty="0"/>
              <a:t> </a:t>
            </a:r>
            <a:r>
              <a:rPr lang="en-US" sz="3200" dirty="0" err="1"/>
              <a:t>জ্ঞাতীদের</a:t>
            </a:r>
            <a:r>
              <a:rPr lang="en-US" sz="3200" dirty="0"/>
              <a:t> </a:t>
            </a:r>
            <a:r>
              <a:rPr lang="en-US" sz="3200" dirty="0" err="1"/>
              <a:t>মতো</a:t>
            </a:r>
            <a:r>
              <a:rPr lang="bn-IN" sz="3200" dirty="0"/>
              <a:t> </a:t>
            </a:r>
            <a:r>
              <a:rPr lang="en-US" sz="3200" dirty="0" err="1"/>
              <a:t>আচরণ</a:t>
            </a:r>
            <a:r>
              <a:rPr lang="en-US" sz="3200" dirty="0"/>
              <a:t> </a:t>
            </a:r>
            <a:r>
              <a:rPr lang="en-US" sz="3200" dirty="0" err="1"/>
              <a:t>করা</a:t>
            </a:r>
            <a:r>
              <a:rPr lang="en-US" sz="3200" dirty="0"/>
              <a:t> </a:t>
            </a:r>
            <a:r>
              <a:rPr lang="en-US" sz="3200" dirty="0" err="1"/>
              <a:t>হয়</a:t>
            </a:r>
            <a:r>
              <a:rPr lang="en-US" sz="3200" dirty="0"/>
              <a:t> </a:t>
            </a:r>
            <a:r>
              <a:rPr lang="en-US" sz="3200" dirty="0" err="1"/>
              <a:t>তাই</a:t>
            </a:r>
            <a:r>
              <a:rPr lang="en-US" sz="3200" dirty="0"/>
              <a:t> </a:t>
            </a:r>
            <a:r>
              <a:rPr lang="en-US" sz="3200" dirty="0" err="1"/>
              <a:t>কাল্পনিক</a:t>
            </a:r>
            <a:r>
              <a:rPr lang="en-US" sz="3200" dirty="0"/>
              <a:t> </a:t>
            </a:r>
            <a:r>
              <a:rPr lang="en-US" sz="3200" dirty="0" err="1"/>
              <a:t>জ্ঞাতি।কাল্পনিক</a:t>
            </a:r>
            <a:r>
              <a:rPr lang="en-US" sz="3200" dirty="0"/>
              <a:t> </a:t>
            </a:r>
            <a:r>
              <a:rPr lang="en-US" sz="3200" dirty="0" err="1"/>
              <a:t>জ্ঞাতি</a:t>
            </a:r>
            <a:r>
              <a:rPr lang="en-US" sz="3200" dirty="0"/>
              <a:t> </a:t>
            </a:r>
            <a:r>
              <a:rPr lang="en-US" sz="3200" dirty="0" err="1"/>
              <a:t>দুই</a:t>
            </a:r>
            <a:r>
              <a:rPr lang="en-US" sz="3200" dirty="0"/>
              <a:t> </a:t>
            </a:r>
            <a:r>
              <a:rPr lang="en-US" sz="3200" dirty="0" err="1"/>
              <a:t>ধরনের</a:t>
            </a:r>
            <a:r>
              <a:rPr lang="en-US" sz="3200" dirty="0"/>
              <a:t>।</a:t>
            </a:r>
            <a:r>
              <a:rPr lang="bn-IN" sz="3200" dirty="0"/>
              <a:t> </a:t>
            </a:r>
            <a:r>
              <a:rPr lang="en-US" sz="3200" dirty="0" err="1"/>
              <a:t>যথাঃ</a:t>
            </a:r>
            <a:endParaRPr lang="en-US" sz="3200" dirty="0"/>
          </a:p>
          <a:p>
            <a:pPr algn="just"/>
            <a:r>
              <a:rPr lang="en-US" sz="3200" dirty="0"/>
              <a:t>	</a:t>
            </a:r>
            <a:r>
              <a:rPr lang="en-US" sz="3200" dirty="0">
                <a:solidFill>
                  <a:srgbClr val="FF0000"/>
                </a:solidFill>
              </a:rPr>
              <a:t>ক)</a:t>
            </a:r>
            <a:r>
              <a:rPr lang="en-US" sz="3200" dirty="0" err="1">
                <a:solidFill>
                  <a:srgbClr val="FF0000"/>
                </a:solidFill>
              </a:rPr>
              <a:t>পাতানো</a:t>
            </a:r>
            <a:r>
              <a:rPr lang="en-US" sz="3200" dirty="0">
                <a:solidFill>
                  <a:srgbClr val="FF0000"/>
                </a:solidFill>
              </a:rPr>
              <a:t> </a:t>
            </a:r>
            <a:r>
              <a:rPr lang="en-US" sz="3200" dirty="0" err="1">
                <a:solidFill>
                  <a:srgbClr val="FF0000"/>
                </a:solidFill>
              </a:rPr>
              <a:t>সম্পর্ক</a:t>
            </a:r>
            <a:r>
              <a:rPr lang="en-US" sz="3200" dirty="0">
                <a:solidFill>
                  <a:srgbClr val="FF0000"/>
                </a:solidFill>
              </a:rPr>
              <a:t>(</a:t>
            </a:r>
            <a:r>
              <a:rPr lang="en-US" sz="2400" dirty="0">
                <a:solidFill>
                  <a:srgbClr val="FF0000"/>
                </a:solidFill>
              </a:rPr>
              <a:t>Fictive ties):</a:t>
            </a:r>
            <a:r>
              <a:rPr lang="en-US" sz="3200" dirty="0" err="1"/>
              <a:t>দোস্ত,মিতা,সই</a:t>
            </a:r>
            <a:endParaRPr lang="en-US" sz="3200" dirty="0"/>
          </a:p>
          <a:p>
            <a:pPr algn="just"/>
            <a:r>
              <a:rPr lang="en-US" sz="3200" dirty="0"/>
              <a:t>	</a:t>
            </a:r>
            <a:r>
              <a:rPr lang="en-US" sz="3200" dirty="0">
                <a:solidFill>
                  <a:srgbClr val="FF0000"/>
                </a:solidFill>
              </a:rPr>
              <a:t>খ)</a:t>
            </a:r>
            <a:r>
              <a:rPr lang="en-US" sz="3200" dirty="0" err="1">
                <a:solidFill>
                  <a:srgbClr val="FF0000"/>
                </a:solidFill>
              </a:rPr>
              <a:t>ধর্মী</a:t>
            </a:r>
            <a:r>
              <a:rPr lang="en-US" sz="3200" dirty="0">
                <a:solidFill>
                  <a:srgbClr val="FF0000"/>
                </a:solidFill>
              </a:rPr>
              <a:t> </a:t>
            </a:r>
            <a:r>
              <a:rPr lang="en-US" sz="3200" dirty="0" err="1">
                <a:solidFill>
                  <a:srgbClr val="FF0000"/>
                </a:solidFill>
              </a:rPr>
              <a:t>সম্পর্ক</a:t>
            </a:r>
            <a:r>
              <a:rPr lang="en-US" sz="3200" dirty="0">
                <a:solidFill>
                  <a:srgbClr val="FF0000"/>
                </a:solidFill>
              </a:rPr>
              <a:t>(</a:t>
            </a:r>
            <a:r>
              <a:rPr lang="en-US" sz="2000" dirty="0">
                <a:solidFill>
                  <a:srgbClr val="FF0000"/>
                </a:solidFill>
              </a:rPr>
              <a:t>Religious ties):</a:t>
            </a:r>
            <a:r>
              <a:rPr lang="en-US" sz="3200" dirty="0" err="1"/>
              <a:t>ধর্ম</a:t>
            </a:r>
            <a:r>
              <a:rPr lang="en-US" sz="3200" dirty="0"/>
              <a:t> </a:t>
            </a:r>
            <a:r>
              <a:rPr lang="en-US" sz="3200" dirty="0" err="1"/>
              <a:t>মা,ধর্ম</a:t>
            </a:r>
            <a:r>
              <a:rPr lang="en-US" sz="3200" dirty="0"/>
              <a:t> </a:t>
            </a:r>
            <a:r>
              <a:rPr lang="en-US" sz="3200" dirty="0" err="1"/>
              <a:t>বাবা,ধর্ম</a:t>
            </a:r>
            <a:r>
              <a:rPr lang="en-US" sz="3200" dirty="0"/>
              <a:t> </a:t>
            </a:r>
            <a:r>
              <a:rPr lang="en-US" sz="3200" dirty="0" err="1"/>
              <a:t>ভাই,ধর্ম</a:t>
            </a:r>
            <a:r>
              <a:rPr lang="en-US" sz="3200" dirty="0"/>
              <a:t> </a:t>
            </a:r>
            <a:r>
              <a:rPr lang="en-US" sz="3200" dirty="0" err="1"/>
              <a:t>বোন</a:t>
            </a:r>
            <a:r>
              <a:rPr lang="en-US" sz="3200" dirty="0" smtClean="0"/>
              <a:t>, </a:t>
            </a:r>
            <a:r>
              <a:rPr lang="en-US" sz="3200" dirty="0" err="1" smtClean="0"/>
              <a:t>ধর্ম</a:t>
            </a:r>
            <a:r>
              <a:rPr lang="en-US" sz="3200" dirty="0" smtClean="0"/>
              <a:t> </a:t>
            </a:r>
            <a:r>
              <a:rPr lang="en-US" sz="3200" dirty="0" err="1"/>
              <a:t>মামা</a:t>
            </a:r>
            <a:r>
              <a:rPr lang="en-US" sz="3200" dirty="0"/>
              <a:t> </a:t>
            </a:r>
            <a:r>
              <a:rPr lang="en-US" sz="3200" dirty="0" err="1"/>
              <a:t>ইত্যদি</a:t>
            </a:r>
            <a:r>
              <a:rPr lang="en-US" sz="3200" dirty="0"/>
              <a:t>।</a:t>
            </a:r>
          </a:p>
          <a:p>
            <a:pPr algn="just"/>
            <a:r>
              <a:rPr lang="en-US" sz="3200" dirty="0"/>
              <a:t>	</a:t>
            </a:r>
            <a:r>
              <a:rPr lang="en-US" sz="3600" b="1" dirty="0">
                <a:solidFill>
                  <a:srgbClr val="FF3399"/>
                </a:solidFill>
              </a:rPr>
              <a:t>৪।প্রথাগত </a:t>
            </a:r>
            <a:r>
              <a:rPr lang="en-US" sz="3600" b="1" dirty="0" err="1">
                <a:solidFill>
                  <a:srgbClr val="FF3399"/>
                </a:solidFill>
              </a:rPr>
              <a:t>জ্ঞাতি</a:t>
            </a:r>
            <a:r>
              <a:rPr lang="en-US" sz="3600" b="1" dirty="0">
                <a:solidFill>
                  <a:srgbClr val="FF3399"/>
                </a:solidFill>
              </a:rPr>
              <a:t> </a:t>
            </a:r>
            <a:r>
              <a:rPr lang="en-US" sz="3600" b="1" dirty="0" err="1">
                <a:solidFill>
                  <a:srgbClr val="FF3399"/>
                </a:solidFill>
              </a:rPr>
              <a:t>সম্পর্ক</a:t>
            </a:r>
            <a:r>
              <a:rPr lang="en-US" sz="2400" b="1" dirty="0">
                <a:solidFill>
                  <a:srgbClr val="FF3399"/>
                </a:solidFill>
              </a:rPr>
              <a:t>(</a:t>
            </a:r>
            <a:r>
              <a:rPr lang="en-US" sz="2800" dirty="0">
                <a:solidFill>
                  <a:srgbClr val="FF3399"/>
                </a:solidFill>
                <a:latin typeface="Times New Roman" panose="02020603050405020304" pitchFamily="18" charset="0"/>
                <a:cs typeface="Times New Roman" panose="02020603050405020304" pitchFamily="18" charset="0"/>
              </a:rPr>
              <a:t>Customary kinship</a:t>
            </a:r>
            <a:r>
              <a:rPr lang="en-US" sz="2400" b="1" dirty="0">
                <a:solidFill>
                  <a:srgbClr val="FF3399"/>
                </a:solidFill>
              </a:rPr>
              <a:t>):</a:t>
            </a:r>
            <a:r>
              <a:rPr lang="en-US" sz="3200" dirty="0" err="1"/>
              <a:t>স্থানীয়</a:t>
            </a:r>
            <a:r>
              <a:rPr lang="en-US" sz="3200" dirty="0"/>
              <a:t> </a:t>
            </a:r>
            <a:r>
              <a:rPr lang="en-US" sz="3200" dirty="0" err="1"/>
              <a:t>প্রথা</a:t>
            </a:r>
            <a:r>
              <a:rPr lang="en-US" sz="3200" dirty="0"/>
              <a:t> </a:t>
            </a:r>
            <a:r>
              <a:rPr lang="en-US" sz="3200" dirty="0" err="1"/>
              <a:t>অনুসারে</a:t>
            </a:r>
            <a:r>
              <a:rPr lang="en-US" sz="3200" dirty="0"/>
              <a:t> </a:t>
            </a:r>
            <a:r>
              <a:rPr lang="en-US" sz="3200" dirty="0" err="1"/>
              <a:t>কাউকে</a:t>
            </a:r>
            <a:r>
              <a:rPr lang="en-US" sz="3200" dirty="0"/>
              <a:t> </a:t>
            </a:r>
            <a:r>
              <a:rPr lang="en-US" sz="3200" dirty="0" err="1"/>
              <a:t>আত্নীয়</a:t>
            </a:r>
            <a:r>
              <a:rPr lang="en-US" sz="3200" dirty="0"/>
              <a:t> </a:t>
            </a:r>
            <a:r>
              <a:rPr lang="en-US" sz="3200" dirty="0" err="1"/>
              <a:t>করে</a:t>
            </a:r>
            <a:r>
              <a:rPr lang="en-US" sz="3200" dirty="0"/>
              <a:t> </a:t>
            </a:r>
            <a:r>
              <a:rPr lang="en-US" sz="3200" dirty="0" err="1"/>
              <a:t>নেওয়ার</a:t>
            </a:r>
            <a:r>
              <a:rPr lang="en-US" sz="3200" dirty="0"/>
              <a:t> </a:t>
            </a:r>
            <a:r>
              <a:rPr lang="en-US" sz="3200" dirty="0" err="1"/>
              <a:t>যে</a:t>
            </a:r>
            <a:r>
              <a:rPr lang="en-US" sz="3200" dirty="0"/>
              <a:t> </a:t>
            </a:r>
            <a:r>
              <a:rPr lang="en-US" sz="3200" dirty="0" err="1"/>
              <a:t>বন্ধন</a:t>
            </a:r>
            <a:r>
              <a:rPr lang="en-US" sz="3200" dirty="0"/>
              <a:t> </a:t>
            </a:r>
            <a:r>
              <a:rPr lang="en-US" sz="3200" dirty="0" err="1"/>
              <a:t>তাই</a:t>
            </a:r>
            <a:r>
              <a:rPr lang="en-US" sz="3200" dirty="0"/>
              <a:t> </a:t>
            </a:r>
            <a:r>
              <a:rPr lang="en-US" sz="3200" dirty="0" err="1"/>
              <a:t>প্রথাগত</a:t>
            </a:r>
            <a:r>
              <a:rPr lang="en-US" sz="3200" dirty="0"/>
              <a:t> </a:t>
            </a:r>
            <a:r>
              <a:rPr lang="en-US" sz="3200" dirty="0" err="1"/>
              <a:t>জ্ঞাতি</a:t>
            </a:r>
            <a:r>
              <a:rPr lang="en-US" sz="3200" dirty="0"/>
              <a:t> </a:t>
            </a:r>
            <a:r>
              <a:rPr lang="en-US" sz="3200" dirty="0" err="1"/>
              <a:t>সম্পর্ক।যেমনঃএকই</a:t>
            </a:r>
            <a:r>
              <a:rPr lang="en-US" sz="3200" dirty="0"/>
              <a:t> </a:t>
            </a:r>
            <a:r>
              <a:rPr lang="en-US" sz="3200" dirty="0" err="1"/>
              <a:t>পাড়ায়</a:t>
            </a:r>
            <a:r>
              <a:rPr lang="en-US" sz="3200" dirty="0"/>
              <a:t> </a:t>
            </a:r>
            <a:r>
              <a:rPr lang="en-US" sz="3200" dirty="0" err="1"/>
              <a:t>বসবাসকারী</a:t>
            </a:r>
            <a:r>
              <a:rPr lang="en-US" sz="3200" dirty="0"/>
              <a:t> </a:t>
            </a:r>
            <a:r>
              <a:rPr lang="en-US" sz="3200" dirty="0" err="1"/>
              <a:t>বাবা-চাচার</a:t>
            </a:r>
            <a:r>
              <a:rPr lang="en-US" sz="3200" dirty="0"/>
              <a:t> </a:t>
            </a:r>
            <a:r>
              <a:rPr lang="en-US" sz="3200" dirty="0" err="1"/>
              <a:t>বয়সী</a:t>
            </a:r>
            <a:r>
              <a:rPr lang="en-US" sz="3200" dirty="0"/>
              <a:t> </a:t>
            </a:r>
            <a:r>
              <a:rPr lang="en-US" sz="3200" dirty="0" err="1"/>
              <a:t>ব্যক্তিকে</a:t>
            </a:r>
            <a:r>
              <a:rPr lang="en-US" sz="3200" dirty="0"/>
              <a:t> </a:t>
            </a:r>
            <a:r>
              <a:rPr lang="en-US" sz="3200" dirty="0" err="1"/>
              <a:t>চাচা,মামা</a:t>
            </a:r>
            <a:r>
              <a:rPr lang="en-US" sz="3200" dirty="0"/>
              <a:t> </a:t>
            </a:r>
            <a:r>
              <a:rPr lang="en-US" sz="3200" dirty="0" err="1"/>
              <a:t>বা</a:t>
            </a:r>
            <a:r>
              <a:rPr lang="en-US" sz="3200" dirty="0"/>
              <a:t> </a:t>
            </a:r>
            <a:r>
              <a:rPr lang="en-US" sz="3200" dirty="0" err="1"/>
              <a:t>দাদা-দাদী,নানা-নানীর</a:t>
            </a:r>
            <a:r>
              <a:rPr lang="en-US" sz="3200" dirty="0"/>
              <a:t> </a:t>
            </a:r>
            <a:r>
              <a:rPr lang="en-US" sz="3200" dirty="0" err="1"/>
              <a:t>বয়সী</a:t>
            </a:r>
            <a:r>
              <a:rPr lang="en-US" sz="3200" dirty="0"/>
              <a:t> </a:t>
            </a:r>
            <a:r>
              <a:rPr lang="en-US" sz="3200" dirty="0" err="1"/>
              <a:t>হলে</a:t>
            </a:r>
            <a:r>
              <a:rPr lang="en-US" sz="3200" dirty="0"/>
              <a:t> </a:t>
            </a:r>
            <a:r>
              <a:rPr lang="en-US" sz="3200" dirty="0" err="1"/>
              <a:t>দাদা</a:t>
            </a:r>
            <a:r>
              <a:rPr lang="en-US" sz="3200" dirty="0" smtClean="0"/>
              <a:t>, </a:t>
            </a:r>
            <a:r>
              <a:rPr lang="en-US" sz="3200" dirty="0" err="1" smtClean="0"/>
              <a:t>নানা</a:t>
            </a:r>
            <a:r>
              <a:rPr lang="en-US" sz="3200" dirty="0" smtClean="0"/>
              <a:t>, </a:t>
            </a:r>
            <a:r>
              <a:rPr lang="en-US" sz="3200" dirty="0" err="1" smtClean="0"/>
              <a:t>দাদী</a:t>
            </a:r>
            <a:r>
              <a:rPr lang="en-US" sz="3200" dirty="0" smtClean="0"/>
              <a:t>, </a:t>
            </a:r>
            <a:r>
              <a:rPr lang="en-US" sz="3200" dirty="0" err="1" smtClean="0"/>
              <a:t>নানী</a:t>
            </a:r>
            <a:r>
              <a:rPr lang="en-US" sz="3200" dirty="0" smtClean="0"/>
              <a:t> </a:t>
            </a:r>
            <a:r>
              <a:rPr lang="en-US" sz="3200" dirty="0" err="1"/>
              <a:t>ডাকা</a:t>
            </a:r>
            <a:r>
              <a:rPr lang="en-US" sz="3200" dirty="0"/>
              <a:t> </a:t>
            </a:r>
            <a:r>
              <a:rPr lang="en-US" sz="3200" dirty="0" err="1"/>
              <a:t>হয়</a:t>
            </a:r>
            <a:r>
              <a:rPr lang="en-US" sz="3200" dirty="0"/>
              <a:t>।</a:t>
            </a:r>
            <a:endParaRPr lang="en-US" sz="3200" dirty="0"/>
          </a:p>
        </p:txBody>
      </p:sp>
    </p:spTree>
    <p:extLst>
      <p:ext uri="{BB962C8B-B14F-4D97-AF65-F5344CB8AC3E}">
        <p14:creationId xmlns:p14="http://schemas.microsoft.com/office/powerpoint/2010/main" val="26894681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98931"/>
            <a:ext cx="8534400" cy="5139869"/>
          </a:xfrm>
          <a:prstGeom prst="rect">
            <a:avLst/>
          </a:prstGeom>
          <a:noFill/>
        </p:spPr>
        <p:txBody>
          <a:bodyPr wrap="square" rtlCol="0">
            <a:spAutoFit/>
          </a:bodyPr>
          <a:lstStyle/>
          <a:p>
            <a:pPr algn="just"/>
            <a:r>
              <a:rPr lang="en-US" sz="4400" dirty="0" smtClean="0">
                <a:solidFill>
                  <a:srgbClr val="FF0000"/>
                </a:solidFill>
              </a:rPr>
              <a:t>	</a:t>
            </a:r>
            <a:r>
              <a:rPr lang="bn-IN" sz="4400" dirty="0" smtClean="0">
                <a:solidFill>
                  <a:srgbClr val="FF0000"/>
                </a:solidFill>
              </a:rPr>
              <a:t>৫।দত্তক বন্ধন(</a:t>
            </a:r>
            <a:r>
              <a:rPr lang="en-US" sz="4400" dirty="0" smtClean="0">
                <a:solidFill>
                  <a:srgbClr val="FF0000"/>
                </a:solidFill>
                <a:latin typeface="Times New Roman" panose="02020603050405020304" pitchFamily="18" charset="0"/>
                <a:cs typeface="Times New Roman" panose="02020603050405020304" pitchFamily="18" charset="0"/>
              </a:rPr>
              <a:t>Ties of adoption</a:t>
            </a:r>
            <a:r>
              <a:rPr lang="en-US" sz="4400" dirty="0" smtClean="0">
                <a:solidFill>
                  <a:srgbClr val="FF0000"/>
                </a:solidFill>
              </a:rPr>
              <a:t>):</a:t>
            </a:r>
            <a:r>
              <a:rPr lang="bn-IN" sz="3600" dirty="0" smtClean="0"/>
              <a:t>কারো কোন সন্তানাদি না থাকলে পালক পুত্র বা কন্যা  হিসেবে কাউকে গ্রহন করে সন্তানদের মতো লালন-পালন করে থাকে</a:t>
            </a:r>
            <a:r>
              <a:rPr lang="bn-IN" sz="3600" dirty="0" smtClean="0"/>
              <a:t>,</a:t>
            </a:r>
            <a:r>
              <a:rPr lang="en-US" sz="3600" dirty="0" smtClean="0"/>
              <a:t> </a:t>
            </a:r>
            <a:r>
              <a:rPr lang="bn-IN" sz="3600" dirty="0" smtClean="0"/>
              <a:t>এটাই </a:t>
            </a:r>
            <a:r>
              <a:rPr lang="bn-IN" sz="3600" dirty="0" smtClean="0"/>
              <a:t>দত্তক বন্ধন।</a:t>
            </a:r>
            <a:endParaRPr lang="en-US" sz="3600" dirty="0" smtClean="0"/>
          </a:p>
          <a:p>
            <a:pPr algn="just"/>
            <a:r>
              <a:rPr lang="en-US" sz="3600" dirty="0" smtClean="0"/>
              <a:t>`	</a:t>
            </a:r>
            <a:r>
              <a:rPr lang="bn-IN" sz="3600" dirty="0" smtClean="0"/>
              <a:t>এছাড়াও লুইস হেনরি মর্গান তাঁর “</a:t>
            </a:r>
            <a:r>
              <a:rPr lang="en-US" sz="3600" dirty="0" smtClean="0">
                <a:latin typeface="Times New Roman" panose="02020603050405020304" pitchFamily="18" charset="0"/>
                <a:cs typeface="Times New Roman" panose="02020603050405020304" pitchFamily="18" charset="0"/>
              </a:rPr>
              <a:t>Ancient Society</a:t>
            </a:r>
            <a:r>
              <a:rPr lang="bn-IN" sz="3600" dirty="0" smtClean="0"/>
              <a:t>”গ্রন্থে দুই ধরনের জ্ঞাতি সম্পর্কের কথা বলেছেন</a:t>
            </a:r>
            <a:r>
              <a:rPr lang="bn-IN" sz="3600" dirty="0" smtClean="0"/>
              <a:t>।</a:t>
            </a:r>
            <a:r>
              <a:rPr lang="en-US" sz="3600" dirty="0" smtClean="0"/>
              <a:t> </a:t>
            </a:r>
            <a:r>
              <a:rPr lang="bn-IN" sz="3600" dirty="0" smtClean="0"/>
              <a:t>যথাঃ</a:t>
            </a:r>
            <a:endParaRPr lang="bn-IN" sz="3600" dirty="0" smtClean="0"/>
          </a:p>
          <a:p>
            <a:pPr algn="just"/>
            <a:r>
              <a:rPr lang="bn-IN" sz="3600" dirty="0"/>
              <a:t>	</a:t>
            </a:r>
            <a:r>
              <a:rPr lang="bn-IN" sz="3200" dirty="0" smtClean="0"/>
              <a:t>১)শ্রেণিমূলকআত্নীয়তা(</a:t>
            </a:r>
            <a:r>
              <a:rPr lang="en-US" sz="3200" dirty="0" smtClean="0">
                <a:latin typeface="Times New Roman" panose="02020603050405020304" pitchFamily="18" charset="0"/>
                <a:cs typeface="Times New Roman" panose="02020603050405020304" pitchFamily="18" charset="0"/>
              </a:rPr>
              <a:t>Classificatory relationship</a:t>
            </a:r>
            <a:r>
              <a:rPr lang="bn-IN" sz="3200" dirty="0" smtClean="0"/>
              <a:t>)</a:t>
            </a:r>
            <a:r>
              <a:rPr lang="en-US" sz="3200" dirty="0" smtClean="0"/>
              <a:t>:</a:t>
            </a:r>
            <a:endParaRPr lang="bn-IN" sz="3200" dirty="0" smtClean="0"/>
          </a:p>
          <a:p>
            <a:pPr algn="just"/>
            <a:r>
              <a:rPr lang="bn-IN" sz="3200" dirty="0"/>
              <a:t>	</a:t>
            </a:r>
            <a:r>
              <a:rPr lang="bn-IN" sz="3200" dirty="0" smtClean="0"/>
              <a:t>২)বর্ণনামূলকআত্নীয়তা(</a:t>
            </a:r>
            <a:r>
              <a:rPr lang="en-US" sz="3200" dirty="0" smtClean="0">
                <a:latin typeface="Times New Roman" panose="02020603050405020304" pitchFamily="18" charset="0"/>
                <a:cs typeface="Times New Roman" panose="02020603050405020304" pitchFamily="18" charset="0"/>
              </a:rPr>
              <a:t>Descriptive </a:t>
            </a:r>
            <a:r>
              <a:rPr lang="en-US" sz="3200" dirty="0" smtClean="0">
                <a:latin typeface="Times New Roman" panose="02020603050405020304" pitchFamily="18" charset="0"/>
                <a:cs typeface="Times New Roman" panose="02020603050405020304" pitchFamily="18" charset="0"/>
              </a:rPr>
              <a:t>Relationship</a:t>
            </a:r>
            <a:r>
              <a:rPr lang="bn-IN" sz="3200" dirty="0" smtClean="0">
                <a:latin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822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44508203"/>
              </p:ext>
            </p:extLst>
          </p:nvPr>
        </p:nvGraphicFramePr>
        <p:xfrm>
          <a:off x="304800" y="1981200"/>
          <a:ext cx="8458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7723" y="304800"/>
            <a:ext cx="1555277" cy="1676400"/>
          </a:xfrm>
          <a:prstGeom prst="rect">
            <a:avLst/>
          </a:prstGeom>
        </p:spPr>
      </p:pic>
      <p:graphicFrame>
        <p:nvGraphicFramePr>
          <p:cNvPr id="10" name="Diagram 9"/>
          <p:cNvGraphicFramePr/>
          <p:nvPr>
            <p:extLst>
              <p:ext uri="{D42A27DB-BD31-4B8C-83A1-F6EECF244321}">
                <p14:modId xmlns:p14="http://schemas.microsoft.com/office/powerpoint/2010/main" val="2755817748"/>
              </p:ext>
            </p:extLst>
          </p:nvPr>
        </p:nvGraphicFramePr>
        <p:xfrm>
          <a:off x="2819400" y="381000"/>
          <a:ext cx="3886200" cy="11079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67400" y="1981200"/>
            <a:ext cx="2895600" cy="3657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923" y="304800"/>
            <a:ext cx="1555277" cy="1676400"/>
          </a:xfrm>
          <a:prstGeom prst="rect">
            <a:avLst/>
          </a:prstGeom>
        </p:spPr>
      </p:pic>
    </p:spTree>
    <p:extLst>
      <p:ext uri="{BB962C8B-B14F-4D97-AF65-F5344CB8AC3E}">
        <p14:creationId xmlns:p14="http://schemas.microsoft.com/office/powerpoint/2010/main" val="8103207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5509200"/>
          </a:xfrm>
          <a:prstGeom prst="rect">
            <a:avLst/>
          </a:prstGeom>
        </p:spPr>
        <p:txBody>
          <a:bodyPr wrap="square">
            <a:spAutoFit/>
          </a:bodyPr>
          <a:lstStyle/>
          <a:p>
            <a:pPr algn="just"/>
            <a:r>
              <a:rPr lang="en-US" sz="3200" dirty="0" smtClean="0"/>
              <a:t>	</a:t>
            </a:r>
            <a:r>
              <a:rPr lang="bn-IN" sz="3200" dirty="0" smtClean="0"/>
              <a:t>এছাড়াও </a:t>
            </a:r>
            <a:r>
              <a:rPr lang="bn-IN" sz="3200" dirty="0"/>
              <a:t>বংশগণনা ও সম্পত্তির উত্ত</a:t>
            </a:r>
            <a:r>
              <a:rPr lang="en-US" sz="3200" dirty="0" err="1"/>
              <a:t>রাধিকারের</a:t>
            </a:r>
            <a:r>
              <a:rPr lang="en-US" sz="3200" dirty="0"/>
              <a:t> </a:t>
            </a:r>
            <a:r>
              <a:rPr lang="en-US" sz="3200" dirty="0" err="1"/>
              <a:t>ভিত্তিতে</a:t>
            </a:r>
            <a:r>
              <a:rPr lang="en-US" sz="3200" dirty="0"/>
              <a:t> </a:t>
            </a:r>
            <a:r>
              <a:rPr lang="en-US" sz="3200" dirty="0" err="1"/>
              <a:t>জ্ঞাতি</a:t>
            </a:r>
            <a:r>
              <a:rPr lang="en-US" sz="3200" dirty="0"/>
              <a:t> </a:t>
            </a:r>
            <a:r>
              <a:rPr lang="en-US" sz="3200" dirty="0" err="1"/>
              <a:t>সম্পর্ক</a:t>
            </a:r>
            <a:r>
              <a:rPr lang="en-US" sz="3200" dirty="0"/>
              <a:t> </a:t>
            </a:r>
            <a:r>
              <a:rPr lang="en-US" sz="3200" dirty="0" err="1"/>
              <a:t>দুইভাগে</a:t>
            </a:r>
            <a:r>
              <a:rPr lang="en-US" sz="3200" dirty="0"/>
              <a:t> </a:t>
            </a:r>
            <a:r>
              <a:rPr lang="en-US" sz="3200" dirty="0" err="1"/>
              <a:t>বিভক্ত।যথাঃ</a:t>
            </a:r>
            <a:endParaRPr lang="en-US" sz="3200" dirty="0"/>
          </a:p>
          <a:p>
            <a:pPr algn="just"/>
            <a:r>
              <a:rPr lang="en-US" sz="3200" dirty="0"/>
              <a:t>	১)</a:t>
            </a:r>
            <a:r>
              <a:rPr lang="en-US" sz="3200" dirty="0" err="1"/>
              <a:t>এক</a:t>
            </a:r>
            <a:r>
              <a:rPr lang="en-US" sz="3200" dirty="0"/>
              <a:t> </a:t>
            </a:r>
            <a:r>
              <a:rPr lang="en-US" sz="3200" dirty="0" err="1"/>
              <a:t>পক্ষীয়</a:t>
            </a:r>
            <a:r>
              <a:rPr lang="en-US" sz="3200" dirty="0"/>
              <a:t> </a:t>
            </a:r>
            <a:r>
              <a:rPr lang="en-US" sz="3200" dirty="0" err="1"/>
              <a:t>জ্ঞাতি</a:t>
            </a:r>
            <a:r>
              <a:rPr lang="en-US" sz="3200" dirty="0"/>
              <a:t>(</a:t>
            </a:r>
            <a:r>
              <a:rPr lang="en-US" sz="3200" dirty="0" err="1">
                <a:latin typeface="Times New Roman" panose="02020603050405020304" pitchFamily="18" charset="0"/>
                <a:cs typeface="Times New Roman" panose="02020603050405020304" pitchFamily="18" charset="0"/>
              </a:rPr>
              <a:t>Unilinear</a:t>
            </a:r>
            <a:r>
              <a:rPr lang="en-US" sz="3200" dirty="0"/>
              <a:t>)</a:t>
            </a:r>
          </a:p>
          <a:p>
            <a:pPr algn="just"/>
            <a:r>
              <a:rPr lang="en-US" sz="3200" dirty="0"/>
              <a:t>	২।দ্বি </a:t>
            </a:r>
            <a:r>
              <a:rPr lang="en-US" sz="3200" dirty="0" err="1"/>
              <a:t>সূত্রীয়</a:t>
            </a:r>
            <a:r>
              <a:rPr lang="en-US" sz="3200" dirty="0"/>
              <a:t> </a:t>
            </a:r>
            <a:r>
              <a:rPr lang="en-US" sz="3200" dirty="0" err="1"/>
              <a:t>জ্ঞাতি</a:t>
            </a:r>
            <a:r>
              <a:rPr lang="en-US" sz="3200" dirty="0"/>
              <a:t>(</a:t>
            </a:r>
            <a:r>
              <a:rPr lang="en-US" sz="3200" dirty="0" err="1">
                <a:latin typeface="Times New Roman" panose="02020603050405020304" pitchFamily="18" charset="0"/>
                <a:cs typeface="Times New Roman" panose="02020603050405020304" pitchFamily="18" charset="0"/>
              </a:rPr>
              <a:t>Bilitaral</a:t>
            </a:r>
            <a:r>
              <a:rPr lang="en-US" sz="3200" dirty="0"/>
              <a:t>)</a:t>
            </a:r>
          </a:p>
          <a:p>
            <a:pPr algn="just"/>
            <a:r>
              <a:rPr lang="en-US" sz="3200" dirty="0" err="1"/>
              <a:t>এছাড়াও</a:t>
            </a:r>
            <a:r>
              <a:rPr lang="en-US" sz="3200" dirty="0"/>
              <a:t> </a:t>
            </a:r>
            <a:r>
              <a:rPr lang="en-US" sz="3200" dirty="0" err="1"/>
              <a:t>আমাদের</a:t>
            </a:r>
            <a:r>
              <a:rPr lang="en-US" sz="3200" dirty="0"/>
              <a:t> </a:t>
            </a:r>
            <a:r>
              <a:rPr lang="en-US" sz="3200" dirty="0" err="1"/>
              <a:t>বাঙ্গালী</a:t>
            </a:r>
            <a:r>
              <a:rPr lang="en-US" sz="3200" dirty="0"/>
              <a:t> </a:t>
            </a:r>
            <a:r>
              <a:rPr lang="en-US" sz="3200" dirty="0" err="1"/>
              <a:t>সমাজসহ</a:t>
            </a:r>
            <a:r>
              <a:rPr lang="en-US" sz="3200" dirty="0"/>
              <a:t> </a:t>
            </a:r>
            <a:r>
              <a:rPr lang="en-US" sz="3200" dirty="0" err="1"/>
              <a:t>পৃথিবীর</a:t>
            </a:r>
            <a:r>
              <a:rPr lang="en-US" sz="3200" dirty="0"/>
              <a:t> </a:t>
            </a:r>
            <a:r>
              <a:rPr lang="en-US" sz="3200" dirty="0" err="1"/>
              <a:t>অনেক</a:t>
            </a:r>
            <a:r>
              <a:rPr lang="en-US" sz="3200" dirty="0"/>
              <a:t> </a:t>
            </a:r>
            <a:r>
              <a:rPr lang="en-US" sz="3200" dirty="0" err="1"/>
              <a:t>দেশেই</a:t>
            </a:r>
            <a:r>
              <a:rPr lang="en-US" sz="3200" dirty="0"/>
              <a:t> </a:t>
            </a:r>
            <a:r>
              <a:rPr lang="en-US" sz="3200" dirty="0" err="1"/>
              <a:t>আরো</a:t>
            </a:r>
            <a:r>
              <a:rPr lang="en-US" sz="3200" dirty="0"/>
              <a:t> </a:t>
            </a:r>
            <a:r>
              <a:rPr lang="en-US" sz="3200" dirty="0" err="1"/>
              <a:t>কিছু</a:t>
            </a:r>
            <a:r>
              <a:rPr lang="en-US" sz="3200" dirty="0"/>
              <a:t> </a:t>
            </a:r>
            <a:r>
              <a:rPr lang="en-US" sz="3200" dirty="0" err="1"/>
              <a:t>আত্নীয়তার</a:t>
            </a:r>
            <a:r>
              <a:rPr lang="en-US" sz="3200" dirty="0"/>
              <a:t> </a:t>
            </a:r>
            <a:r>
              <a:rPr lang="en-US" sz="3200" dirty="0" err="1"/>
              <a:t>সম্পর্ক</a:t>
            </a:r>
            <a:r>
              <a:rPr lang="en-US" sz="3200" dirty="0"/>
              <a:t> </a:t>
            </a:r>
            <a:r>
              <a:rPr lang="en-US" sz="3200" dirty="0" err="1"/>
              <a:t>দেখা</a:t>
            </a:r>
            <a:r>
              <a:rPr lang="en-US" sz="3200" dirty="0"/>
              <a:t> </a:t>
            </a:r>
            <a:r>
              <a:rPr lang="en-US" sz="3200" dirty="0" err="1"/>
              <a:t>যায়।যেমন</a:t>
            </a:r>
            <a:r>
              <a:rPr lang="en-US" sz="3200" dirty="0"/>
              <a:t>-</a:t>
            </a:r>
          </a:p>
          <a:p>
            <a:pPr algn="just"/>
            <a:r>
              <a:rPr lang="en-US" sz="3200" dirty="0"/>
              <a:t>	১)</a:t>
            </a:r>
            <a:r>
              <a:rPr lang="en-US" sz="3200" dirty="0" err="1"/>
              <a:t>কৌতুক</a:t>
            </a:r>
            <a:r>
              <a:rPr lang="en-US" sz="3200" dirty="0"/>
              <a:t> </a:t>
            </a:r>
            <a:r>
              <a:rPr lang="en-US" sz="3200" dirty="0" err="1" smtClean="0"/>
              <a:t>আত্নীয়তা</a:t>
            </a:r>
            <a:r>
              <a:rPr lang="en-US" sz="3200" dirty="0" smtClean="0"/>
              <a:t> (</a:t>
            </a:r>
            <a:r>
              <a:rPr lang="en-US" sz="3200" dirty="0">
                <a:latin typeface="Times New Roman" panose="02020603050405020304" pitchFamily="18" charset="0"/>
                <a:cs typeface="Times New Roman" panose="02020603050405020304" pitchFamily="18" charset="0"/>
              </a:rPr>
              <a:t>Joking Relationship</a:t>
            </a:r>
            <a:r>
              <a:rPr lang="en-US" sz="3200" dirty="0"/>
              <a:t>):</a:t>
            </a:r>
            <a:r>
              <a:rPr lang="en-US" sz="3200" dirty="0" err="1"/>
              <a:t>যেমন-দেবর-ভাবী,ভাবী-ননদ,শালা-শালী</a:t>
            </a:r>
            <a:r>
              <a:rPr lang="en-US" sz="3200" dirty="0"/>
              <a:t> ও </a:t>
            </a:r>
            <a:r>
              <a:rPr lang="en-US" sz="3200" dirty="0" err="1"/>
              <a:t>দুলাভাই</a:t>
            </a:r>
            <a:r>
              <a:rPr lang="en-US" sz="3200" dirty="0"/>
              <a:t>, </a:t>
            </a:r>
            <a:r>
              <a:rPr lang="en-US" sz="3200" dirty="0" err="1"/>
              <a:t>বি</a:t>
            </a:r>
            <a:r>
              <a:rPr lang="bn-IN" sz="3200" dirty="0"/>
              <a:t>য়া</a:t>
            </a:r>
            <a:r>
              <a:rPr lang="en-US" sz="3200" dirty="0"/>
              <a:t>য়-</a:t>
            </a:r>
            <a:r>
              <a:rPr lang="en-US" sz="3200" dirty="0" err="1"/>
              <a:t>বি</a:t>
            </a:r>
            <a:r>
              <a:rPr lang="bn-IN" sz="3200" dirty="0"/>
              <a:t>য়া</a:t>
            </a:r>
            <a:r>
              <a:rPr lang="en-US" sz="3200" dirty="0" err="1"/>
              <a:t>ন,নানা-নানী,দাদা-দাদী</a:t>
            </a:r>
            <a:r>
              <a:rPr lang="en-US" sz="3200" dirty="0"/>
              <a:t>। </a:t>
            </a:r>
          </a:p>
          <a:p>
            <a:pPr algn="just"/>
            <a:r>
              <a:rPr lang="en-US" sz="3200" dirty="0"/>
              <a:t>	</a:t>
            </a:r>
            <a:r>
              <a:rPr lang="en-US" sz="3200" dirty="0" smtClean="0"/>
              <a:t>২)</a:t>
            </a:r>
            <a:r>
              <a:rPr lang="en-US" sz="3200" dirty="0" err="1" smtClean="0"/>
              <a:t>এড়িয়ে</a:t>
            </a:r>
            <a:r>
              <a:rPr lang="en-US" sz="3200" dirty="0" smtClean="0"/>
              <a:t> </a:t>
            </a:r>
            <a:r>
              <a:rPr lang="en-US" sz="3200" dirty="0" err="1" smtClean="0"/>
              <a:t>চলা</a:t>
            </a:r>
            <a:r>
              <a:rPr lang="en-US" sz="3200" dirty="0" smtClean="0"/>
              <a:t> </a:t>
            </a:r>
            <a:r>
              <a:rPr lang="en-US" sz="3200" dirty="0" err="1" smtClean="0"/>
              <a:t>আত্নীয়তা</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AvoidanceRelationship</a:t>
            </a:r>
            <a:r>
              <a:rPr lang="en-US" sz="3200" dirty="0" smtClean="0"/>
              <a:t>):</a:t>
            </a:r>
          </a:p>
          <a:p>
            <a:pPr algn="just"/>
            <a:r>
              <a:rPr lang="en-US" sz="3200" dirty="0" err="1" smtClean="0"/>
              <a:t>ছোট</a:t>
            </a:r>
            <a:r>
              <a:rPr lang="en-US" sz="3200" dirty="0" smtClean="0"/>
              <a:t> </a:t>
            </a:r>
            <a:r>
              <a:rPr lang="en-US" sz="3200" dirty="0" err="1"/>
              <a:t>ভাইয়ের</a:t>
            </a:r>
            <a:r>
              <a:rPr lang="en-US" sz="3200" dirty="0"/>
              <a:t> </a:t>
            </a:r>
            <a:r>
              <a:rPr lang="en-US" sz="3200" dirty="0" err="1"/>
              <a:t>বউ</a:t>
            </a:r>
            <a:r>
              <a:rPr lang="en-US" sz="3200" dirty="0"/>
              <a:t> ও </a:t>
            </a:r>
            <a:r>
              <a:rPr lang="en-US" sz="3200" dirty="0" err="1"/>
              <a:t>ভাসুর,শাশুড়ি-জামাই</a:t>
            </a:r>
            <a:r>
              <a:rPr lang="en-US" sz="3200" dirty="0"/>
              <a:t> </a:t>
            </a:r>
            <a:r>
              <a:rPr lang="en-US" sz="3200" dirty="0" err="1"/>
              <a:t>ইত্যাদি</a:t>
            </a:r>
            <a:r>
              <a:rPr lang="en-US" sz="3200" dirty="0"/>
              <a:t> </a:t>
            </a:r>
            <a:endParaRPr lang="en-US" sz="3200" dirty="0"/>
          </a:p>
        </p:txBody>
      </p:sp>
    </p:spTree>
    <p:extLst>
      <p:ext uri="{BB962C8B-B14F-4D97-AF65-F5344CB8AC3E}">
        <p14:creationId xmlns:p14="http://schemas.microsoft.com/office/powerpoint/2010/main" val="107631152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4800600" cy="762000"/>
          </a:xfrm>
          <a:noFill/>
          <a:ln>
            <a:noFill/>
          </a:ln>
          <a:effectLst/>
        </p:spPr>
        <p:txBody>
          <a:bodyPr>
            <a:prstTxWarp prst="textDeflateBottom">
              <a:avLst/>
            </a:prstTxWarp>
            <a:normAutofit/>
            <a:scene3d>
              <a:camera prst="orthographicFront"/>
              <a:lightRig rig="harsh" dir="t"/>
            </a:scene3d>
            <a:sp3d extrusionH="57150" prstMaterial="matte">
              <a:bevelT w="63500" h="12700" prst="angle"/>
              <a:contourClr>
                <a:schemeClr val="bg1">
                  <a:lumMod val="65000"/>
                </a:schemeClr>
              </a:contourClr>
            </a:sp3d>
          </a:bodyPr>
          <a:lstStyle/>
          <a:p>
            <a:r>
              <a:rPr lang="bn-IN" b="1" u="sng" dirty="0" smtClean="0">
                <a:ln/>
                <a:solidFill>
                  <a:srgbClr val="FF3399"/>
                </a:solidFill>
              </a:rPr>
              <a:t>জ্ঞাতি সম্পর্কের গুরুত্ব</a:t>
            </a:r>
            <a:endParaRPr lang="en-US" b="1" u="sng" dirty="0">
              <a:ln/>
              <a:solidFill>
                <a:srgbClr val="FF3399"/>
              </a:solidFill>
            </a:endParaRPr>
          </a:p>
        </p:txBody>
      </p:sp>
      <p:sp>
        <p:nvSpPr>
          <p:cNvPr id="3" name="Content Placeholder 2"/>
          <p:cNvSpPr>
            <a:spLocks noGrp="1"/>
          </p:cNvSpPr>
          <p:nvPr>
            <p:ph idx="1"/>
          </p:nvPr>
        </p:nvSpPr>
        <p:spPr>
          <a:xfrm>
            <a:off x="381000" y="1600200"/>
            <a:ext cx="4191000" cy="4876800"/>
          </a:xfrm>
        </p:spPr>
        <p:txBody>
          <a:bodyPr>
            <a:noAutofit/>
          </a:bodyPr>
          <a:lstStyle/>
          <a:p>
            <a:pPr marL="0" indent="0">
              <a:buNone/>
            </a:pPr>
            <a:r>
              <a:rPr lang="bn-IN" sz="3600" dirty="0" smtClean="0">
                <a:solidFill>
                  <a:srgbClr val="0000FF"/>
                </a:solidFill>
              </a:rPr>
              <a:t>   ক)ইতিবাচক ভূমিকাঃ</a:t>
            </a:r>
            <a:r>
              <a:rPr lang="bn-IN" sz="700" dirty="0" smtClean="0"/>
              <a:t>	</a:t>
            </a:r>
          </a:p>
          <a:p>
            <a:pPr marL="0" indent="0">
              <a:buNone/>
            </a:pPr>
            <a:r>
              <a:rPr lang="bn-IN" sz="2400" dirty="0" smtClean="0"/>
              <a:t>১।সমাজ কাঠামো অনুধাবনে</a:t>
            </a:r>
          </a:p>
          <a:p>
            <a:pPr marL="0" indent="0">
              <a:buNone/>
            </a:pPr>
            <a:r>
              <a:rPr lang="bn-IN" sz="2400" dirty="0" smtClean="0"/>
              <a:t>২।অর্থনৈতিক ক্ষেত্রে</a:t>
            </a:r>
          </a:p>
          <a:p>
            <a:pPr marL="0" indent="0">
              <a:buNone/>
            </a:pPr>
            <a:r>
              <a:rPr lang="bn-IN" sz="2400" dirty="0" smtClean="0"/>
              <a:t>৩।সংকটকালে জ্ঞাতির গুরুত্ব</a:t>
            </a:r>
          </a:p>
          <a:p>
            <a:pPr marL="0" indent="0">
              <a:buNone/>
            </a:pPr>
            <a:r>
              <a:rPr lang="bn-IN" sz="2400" dirty="0" smtClean="0"/>
              <a:t>৪।জীবনের ক্রান্তিকালীন সময়ে</a:t>
            </a:r>
          </a:p>
          <a:p>
            <a:pPr marL="0" indent="0">
              <a:buNone/>
            </a:pPr>
            <a:r>
              <a:rPr lang="bn-IN" sz="2400" dirty="0" smtClean="0"/>
              <a:t>৫।নেতৃত্ব ও নির্বাচনে জয়লাভের ক্ষেত্রে</a:t>
            </a:r>
          </a:p>
          <a:p>
            <a:pPr marL="0" indent="0">
              <a:buNone/>
            </a:pPr>
            <a:r>
              <a:rPr lang="bn-IN" sz="2400" dirty="0" smtClean="0"/>
              <a:t>৬।ধর্মীয় শিক্ষালাভের ক্ষেত্রে</a:t>
            </a:r>
          </a:p>
          <a:p>
            <a:pPr marL="0" indent="0">
              <a:buNone/>
            </a:pPr>
            <a:r>
              <a:rPr lang="bn-IN" sz="2400" dirty="0" smtClean="0"/>
              <a:t>৭।জাতীয়তাবাদ সৃষ্টিতে</a:t>
            </a:r>
          </a:p>
          <a:p>
            <a:pPr marL="0" indent="0">
              <a:buNone/>
            </a:pPr>
            <a:r>
              <a:rPr lang="bn-IN" sz="2400" dirty="0" smtClean="0"/>
              <a:t>৮।সামাজিক নিরাপত্তায়</a:t>
            </a:r>
          </a:p>
          <a:p>
            <a:pPr marL="0" indent="0">
              <a:buNone/>
            </a:pPr>
            <a:r>
              <a:rPr lang="bn-IN" sz="2400" dirty="0" smtClean="0"/>
              <a:t>৯।বিভিন্ন আচার-অনুষ্ঠানে</a:t>
            </a:r>
            <a:endParaRPr lang="en-US" sz="2400" dirty="0"/>
          </a:p>
        </p:txBody>
      </p:sp>
      <p:sp>
        <p:nvSpPr>
          <p:cNvPr id="4" name="TextBox 3"/>
          <p:cNvSpPr txBox="1"/>
          <p:nvPr/>
        </p:nvSpPr>
        <p:spPr>
          <a:xfrm>
            <a:off x="4572000" y="1524000"/>
            <a:ext cx="4191000" cy="2123658"/>
          </a:xfrm>
          <a:prstGeom prst="rect">
            <a:avLst/>
          </a:prstGeom>
          <a:noFill/>
        </p:spPr>
        <p:txBody>
          <a:bodyPr wrap="square" rtlCol="0">
            <a:spAutoFit/>
          </a:bodyPr>
          <a:lstStyle/>
          <a:p>
            <a:r>
              <a:rPr lang="bn-IN" sz="3600" dirty="0" smtClean="0">
                <a:solidFill>
                  <a:srgbClr val="0000FF"/>
                </a:solidFill>
              </a:rPr>
              <a:t>খ)নেতিবাচক ভূমিকাঃ</a:t>
            </a:r>
          </a:p>
          <a:p>
            <a:r>
              <a:rPr lang="bn-IN" sz="3200" dirty="0" smtClean="0"/>
              <a:t>১।স্বজনপ্রীতি</a:t>
            </a:r>
          </a:p>
          <a:p>
            <a:r>
              <a:rPr lang="bn-IN" sz="3200" dirty="0" smtClean="0"/>
              <a:t>২।আমলাতন্ত্রের শত্রু</a:t>
            </a:r>
          </a:p>
          <a:p>
            <a:r>
              <a:rPr lang="bn-IN" sz="3200" dirty="0" smtClean="0"/>
              <a:t>৩।অহমিকাবোধ</a:t>
            </a:r>
            <a:endParaRPr lang="en-US" dirty="0"/>
          </a:p>
        </p:txBody>
      </p:sp>
    </p:spTree>
    <p:extLst>
      <p:ext uri="{BB962C8B-B14F-4D97-AF65-F5344CB8AC3E}">
        <p14:creationId xmlns:p14="http://schemas.microsoft.com/office/powerpoint/2010/main" val="1036869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1" y="2329459"/>
            <a:ext cx="1445116" cy="523220"/>
          </a:xfrm>
          <a:prstGeom prst="rect">
            <a:avLst/>
          </a:prstGeom>
          <a:solidFill>
            <a:schemeClr val="bg1"/>
          </a:solidFill>
          <a:ln w="57150">
            <a:solidFill>
              <a:srgbClr val="0000FF"/>
            </a:solidFill>
          </a:ln>
          <a:scene3d>
            <a:camera prst="orthographicFront"/>
            <a:lightRig rig="threePt" dir="t"/>
          </a:scene3d>
          <a:sp3d>
            <a:bevelT w="114300" prst="artDeco"/>
          </a:sp3d>
        </p:spPr>
        <p:txBody>
          <a:bodyPr wrap="square" rtlCol="0">
            <a:spAutoFit/>
          </a:bodyPr>
          <a:lstStyle/>
          <a:p>
            <a:pPr algn="ctr"/>
            <a:r>
              <a:rPr lang="bn-IN" sz="2800" dirty="0" smtClean="0"/>
              <a:t>পদ্ম দলঃ</a:t>
            </a:r>
            <a:endParaRPr lang="en-US" sz="2800" dirty="0"/>
          </a:p>
        </p:txBody>
      </p:sp>
      <p:sp>
        <p:nvSpPr>
          <p:cNvPr id="4" name="TextBox 3"/>
          <p:cNvSpPr txBox="1"/>
          <p:nvPr/>
        </p:nvSpPr>
        <p:spPr>
          <a:xfrm>
            <a:off x="1902317" y="457200"/>
            <a:ext cx="5257800" cy="830997"/>
          </a:xfrm>
          <a:prstGeom prst="rect">
            <a:avLst/>
          </a:prstGeom>
          <a:noFill/>
        </p:spPr>
        <p:txBody>
          <a:bodyPr wrap="square" rtlCol="0">
            <a:prstTxWarp prst="textDeflateBottom">
              <a:avLst/>
            </a:prstTxWarp>
            <a:spAutoFit/>
          </a:bodyPr>
          <a:lstStyle/>
          <a:p>
            <a:pPr algn="ctr"/>
            <a:r>
              <a:rPr lang="bn-IN" sz="4800" b="1" u="sng" dirty="0" smtClean="0">
                <a:ln w="6600">
                  <a:solidFill>
                    <a:schemeClr val="accent2"/>
                  </a:solidFill>
                  <a:prstDash val="solid"/>
                </a:ln>
                <a:solidFill>
                  <a:srgbClr val="FF3399"/>
                </a:solidFill>
                <a:effectLst>
                  <a:outerShdw dist="38100" dir="2700000" algn="tl" rotWithShape="0">
                    <a:schemeClr val="accent2"/>
                  </a:outerShdw>
                </a:effectLst>
              </a:rPr>
              <a:t>দলীয় কাজ</a:t>
            </a:r>
            <a:endParaRPr lang="en-US" sz="4800" b="1" u="sng" dirty="0">
              <a:ln w="6600">
                <a:solidFill>
                  <a:schemeClr val="accent2"/>
                </a:solidFill>
                <a:prstDash val="solid"/>
              </a:ln>
              <a:solidFill>
                <a:srgbClr val="FF3399"/>
              </a:solidFill>
              <a:effectLst>
                <a:outerShdw dist="38100" dir="2700000" algn="tl" rotWithShape="0">
                  <a:schemeClr val="accent2"/>
                </a:outerShdw>
              </a:effectLst>
            </a:endParaRPr>
          </a:p>
        </p:txBody>
      </p:sp>
      <p:sp>
        <p:nvSpPr>
          <p:cNvPr id="5" name="TextBox 4"/>
          <p:cNvSpPr txBox="1"/>
          <p:nvPr/>
        </p:nvSpPr>
        <p:spPr>
          <a:xfrm>
            <a:off x="3959717" y="1103531"/>
            <a:ext cx="1143000" cy="461665"/>
          </a:xfrm>
          <a:prstGeom prst="rect">
            <a:avLst/>
          </a:prstGeom>
          <a:solidFill>
            <a:schemeClr val="bg1"/>
          </a:solidFill>
          <a:ln w="57150">
            <a:solidFill>
              <a:srgbClr val="66FF99"/>
            </a:solidFill>
          </a:ln>
          <a:scene3d>
            <a:camera prst="orthographicFront"/>
            <a:lightRig rig="threePt" dir="t"/>
          </a:scene3d>
          <a:sp3d>
            <a:bevelT w="114300" prst="artDeco"/>
          </a:sp3d>
        </p:spPr>
        <p:txBody>
          <a:bodyPr wrap="square" rtlCol="0">
            <a:spAutoFit/>
          </a:bodyPr>
          <a:lstStyle/>
          <a:p>
            <a:pPr algn="ctr"/>
            <a:r>
              <a:rPr lang="bn-IN" sz="2400" dirty="0" smtClean="0"/>
              <a:t>১৫মিনিট</a:t>
            </a:r>
            <a:endParaRPr lang="en-US" sz="2400" dirty="0"/>
          </a:p>
        </p:txBody>
      </p:sp>
      <p:sp>
        <p:nvSpPr>
          <p:cNvPr id="6" name="TextBox 5"/>
          <p:cNvSpPr txBox="1"/>
          <p:nvPr/>
        </p:nvSpPr>
        <p:spPr>
          <a:xfrm>
            <a:off x="457200" y="3724421"/>
            <a:ext cx="1445117" cy="523220"/>
          </a:xfrm>
          <a:prstGeom prst="rect">
            <a:avLst/>
          </a:prstGeom>
          <a:solidFill>
            <a:schemeClr val="bg1"/>
          </a:solidFill>
          <a:ln w="57150">
            <a:solidFill>
              <a:srgbClr val="0000FF"/>
            </a:solidFill>
          </a:ln>
          <a:scene3d>
            <a:camera prst="orthographicFront"/>
            <a:lightRig rig="threePt" dir="t"/>
          </a:scene3d>
          <a:sp3d>
            <a:bevelT w="114300" prst="artDeco"/>
          </a:sp3d>
        </p:spPr>
        <p:txBody>
          <a:bodyPr wrap="square" rtlCol="0">
            <a:spAutoFit/>
          </a:bodyPr>
          <a:lstStyle/>
          <a:p>
            <a:pPr algn="ctr"/>
            <a:r>
              <a:rPr lang="bn-IN" sz="2800" dirty="0" smtClean="0"/>
              <a:t>জবা দলঃ</a:t>
            </a:r>
            <a:endParaRPr lang="en-US" sz="2800" dirty="0"/>
          </a:p>
        </p:txBody>
      </p:sp>
      <p:sp>
        <p:nvSpPr>
          <p:cNvPr id="7" name="TextBox 6"/>
          <p:cNvSpPr txBox="1"/>
          <p:nvPr/>
        </p:nvSpPr>
        <p:spPr>
          <a:xfrm>
            <a:off x="381001" y="5119384"/>
            <a:ext cx="1521316" cy="523220"/>
          </a:xfrm>
          <a:prstGeom prst="rect">
            <a:avLst/>
          </a:prstGeom>
          <a:solidFill>
            <a:schemeClr val="bg1"/>
          </a:solidFill>
          <a:ln w="57150">
            <a:solidFill>
              <a:srgbClr val="0000FF"/>
            </a:solidFill>
          </a:ln>
          <a:scene3d>
            <a:camera prst="orthographicFront"/>
            <a:lightRig rig="threePt" dir="t"/>
          </a:scene3d>
          <a:sp3d>
            <a:bevelT w="114300" prst="artDeco"/>
          </a:sp3d>
        </p:spPr>
        <p:txBody>
          <a:bodyPr wrap="square" rtlCol="0">
            <a:spAutoFit/>
          </a:bodyPr>
          <a:lstStyle/>
          <a:p>
            <a:pPr algn="ctr"/>
            <a:r>
              <a:rPr lang="bn-IN" sz="2800" dirty="0" smtClean="0"/>
              <a:t>শিউলি দলঃ</a:t>
            </a:r>
            <a:endParaRPr lang="en-US" sz="2800" dirty="0"/>
          </a:p>
        </p:txBody>
      </p:sp>
      <p:sp>
        <p:nvSpPr>
          <p:cNvPr id="8" name="TextBox 7"/>
          <p:cNvSpPr txBox="1"/>
          <p:nvPr/>
        </p:nvSpPr>
        <p:spPr>
          <a:xfrm>
            <a:off x="1981200" y="2133600"/>
            <a:ext cx="6781800" cy="830997"/>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r>
              <a:rPr lang="bn-IN" sz="2400" dirty="0" smtClean="0"/>
              <a:t>রক্ত ও </a:t>
            </a:r>
            <a:r>
              <a:rPr lang="en-US" sz="2400" dirty="0" err="1" smtClean="0"/>
              <a:t>বি</a:t>
            </a:r>
            <a:r>
              <a:rPr lang="bn-IN" sz="2400" dirty="0" smtClean="0"/>
              <a:t>বাহ সামা</a:t>
            </a:r>
            <a:r>
              <a:rPr lang="en-US" sz="2400" dirty="0" err="1" smtClean="0"/>
              <a:t>জি</a:t>
            </a:r>
            <a:r>
              <a:rPr lang="bn-IN" sz="2400" dirty="0" smtClean="0"/>
              <a:t>ক সম্পর্ক নির্ণয়ে বিশেষ ভূমিকা পালন করলেও আরো কয়েক ধরনের বন্ধন আছে-তোমরা কি এ বক্তব্যের সা</a:t>
            </a:r>
            <a:r>
              <a:rPr lang="en-US" sz="2400" dirty="0" err="1" smtClean="0"/>
              <a:t>থে</a:t>
            </a:r>
            <a:r>
              <a:rPr lang="en-US" sz="2400" dirty="0" smtClean="0"/>
              <a:t> </a:t>
            </a:r>
            <a:r>
              <a:rPr lang="en-US" sz="2400" dirty="0" err="1" smtClean="0"/>
              <a:t>একমত</a:t>
            </a:r>
            <a:r>
              <a:rPr lang="en-US" sz="2400" dirty="0" smtClean="0"/>
              <a:t>?</a:t>
            </a:r>
            <a:endParaRPr lang="en-US" sz="2400" dirty="0"/>
          </a:p>
        </p:txBody>
      </p:sp>
      <p:sp>
        <p:nvSpPr>
          <p:cNvPr id="9" name="TextBox 8"/>
          <p:cNvSpPr txBox="1"/>
          <p:nvPr/>
        </p:nvSpPr>
        <p:spPr>
          <a:xfrm>
            <a:off x="1993542" y="3519600"/>
            <a:ext cx="6781800" cy="954107"/>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r>
              <a:rPr lang="en-US" sz="2800" dirty="0" err="1" smtClean="0"/>
              <a:t>আধুনিক</a:t>
            </a:r>
            <a:r>
              <a:rPr lang="en-US" sz="2800" dirty="0" smtClean="0"/>
              <a:t> </a:t>
            </a:r>
            <a:r>
              <a:rPr lang="en-US" sz="2800" dirty="0" err="1" smtClean="0"/>
              <a:t>শিল্পায়িত</a:t>
            </a:r>
            <a:r>
              <a:rPr lang="en-US" sz="2800" dirty="0" smtClean="0"/>
              <a:t> </a:t>
            </a:r>
            <a:r>
              <a:rPr lang="en-US" sz="2800" dirty="0" err="1" smtClean="0"/>
              <a:t>সমাজে</a:t>
            </a:r>
            <a:r>
              <a:rPr lang="en-US" sz="2800" dirty="0" smtClean="0"/>
              <a:t> </a:t>
            </a:r>
            <a:r>
              <a:rPr lang="en-US" sz="2800" dirty="0" err="1" smtClean="0"/>
              <a:t>জ্ঞাতি</a:t>
            </a:r>
            <a:r>
              <a:rPr lang="en-US" sz="2800" dirty="0" smtClean="0"/>
              <a:t> </a:t>
            </a:r>
            <a:r>
              <a:rPr lang="en-US" sz="2800" dirty="0" err="1" smtClean="0"/>
              <a:t>সম্পর্কের</a:t>
            </a:r>
            <a:r>
              <a:rPr lang="en-US" sz="2800" dirty="0" smtClean="0"/>
              <a:t> </a:t>
            </a:r>
            <a:r>
              <a:rPr lang="en-US" sz="2800" dirty="0" err="1" smtClean="0"/>
              <a:t>বন্ধন</a:t>
            </a:r>
            <a:r>
              <a:rPr lang="en-US" sz="2800" dirty="0" smtClean="0"/>
              <a:t> </a:t>
            </a:r>
            <a:r>
              <a:rPr lang="en-US" sz="2800" dirty="0" err="1" smtClean="0"/>
              <a:t>দিন</a:t>
            </a:r>
            <a:r>
              <a:rPr lang="en-US" sz="2800" dirty="0" smtClean="0"/>
              <a:t> </a:t>
            </a:r>
            <a:r>
              <a:rPr lang="en-US" sz="2800" dirty="0" err="1" smtClean="0"/>
              <a:t>দিন</a:t>
            </a:r>
            <a:r>
              <a:rPr lang="en-US" sz="2800" dirty="0" smtClean="0"/>
              <a:t> </a:t>
            </a:r>
            <a:r>
              <a:rPr lang="en-US" sz="2800" dirty="0" err="1" smtClean="0"/>
              <a:t>দুর্বল</a:t>
            </a:r>
            <a:r>
              <a:rPr lang="en-US" sz="2800" dirty="0" smtClean="0"/>
              <a:t> </a:t>
            </a:r>
            <a:r>
              <a:rPr lang="en-US" sz="2800" dirty="0" err="1" smtClean="0"/>
              <a:t>হয়ে</a:t>
            </a:r>
            <a:r>
              <a:rPr lang="en-US" sz="2800" dirty="0" smtClean="0"/>
              <a:t> </a:t>
            </a:r>
            <a:r>
              <a:rPr lang="en-US" sz="2800" dirty="0" err="1" smtClean="0"/>
              <a:t>যাচ্ছে</a:t>
            </a:r>
            <a:r>
              <a:rPr lang="en-US" sz="2800" dirty="0" smtClean="0"/>
              <a:t>-এ </a:t>
            </a:r>
            <a:r>
              <a:rPr lang="en-US" sz="2800" dirty="0" err="1" smtClean="0"/>
              <a:t>সম্পর্কে</a:t>
            </a:r>
            <a:r>
              <a:rPr lang="en-US" sz="2800" dirty="0" smtClean="0"/>
              <a:t> </a:t>
            </a:r>
            <a:r>
              <a:rPr lang="en-US" sz="2800" dirty="0" err="1" smtClean="0"/>
              <a:t>তোমাদের</a:t>
            </a:r>
            <a:r>
              <a:rPr lang="en-US" sz="2800" dirty="0" smtClean="0"/>
              <a:t> </a:t>
            </a:r>
            <a:r>
              <a:rPr lang="en-US" sz="2800" dirty="0" err="1" smtClean="0"/>
              <a:t>যুক্তি</a:t>
            </a:r>
            <a:r>
              <a:rPr lang="en-US" sz="2800" dirty="0" smtClean="0"/>
              <a:t> </a:t>
            </a:r>
            <a:r>
              <a:rPr lang="en-US" sz="2800" dirty="0" err="1" smtClean="0"/>
              <a:t>উপস্থাপন</a:t>
            </a:r>
            <a:r>
              <a:rPr lang="en-US" sz="2800" dirty="0" smtClean="0"/>
              <a:t> </a:t>
            </a:r>
            <a:r>
              <a:rPr lang="bn-IN" sz="2800" dirty="0" smtClean="0"/>
              <a:t>করো</a:t>
            </a:r>
            <a:r>
              <a:rPr lang="en-US" sz="2800" dirty="0" smtClean="0"/>
              <a:t>।</a:t>
            </a:r>
            <a:endParaRPr lang="en-US" sz="2800" dirty="0"/>
          </a:p>
        </p:txBody>
      </p:sp>
      <p:sp>
        <p:nvSpPr>
          <p:cNvPr id="10" name="TextBox 9"/>
          <p:cNvSpPr txBox="1"/>
          <p:nvPr/>
        </p:nvSpPr>
        <p:spPr>
          <a:xfrm>
            <a:off x="1993542" y="5028711"/>
            <a:ext cx="6781800" cy="646331"/>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en-US" sz="3600" dirty="0" err="1" smtClean="0"/>
              <a:t>জ্ঞাতি</a:t>
            </a:r>
            <a:r>
              <a:rPr lang="en-US" sz="3600" dirty="0" smtClean="0"/>
              <a:t> </a:t>
            </a:r>
            <a:r>
              <a:rPr lang="en-US" sz="3600" dirty="0" err="1" smtClean="0"/>
              <a:t>সম্পর্ক</a:t>
            </a:r>
            <a:r>
              <a:rPr lang="en-US" sz="3600" dirty="0" smtClean="0"/>
              <a:t> </a:t>
            </a:r>
            <a:r>
              <a:rPr lang="en-US" sz="3600" dirty="0" err="1" smtClean="0"/>
              <a:t>আমলাতন্ত্রের</a:t>
            </a:r>
            <a:r>
              <a:rPr lang="en-US" sz="3600" dirty="0" smtClean="0"/>
              <a:t> </a:t>
            </a:r>
            <a:r>
              <a:rPr lang="en-US" sz="3600" dirty="0" err="1" smtClean="0"/>
              <a:t>শত্রু-বিশ্লেষণ</a:t>
            </a:r>
            <a:r>
              <a:rPr lang="en-US" sz="3600" dirty="0" smtClean="0"/>
              <a:t> </a:t>
            </a:r>
            <a:r>
              <a:rPr lang="en-US" sz="3600" dirty="0" err="1" smtClean="0"/>
              <a:t>করো</a:t>
            </a:r>
            <a:r>
              <a:rPr lang="en-US" sz="3600" dirty="0" smtClean="0"/>
              <a:t>।</a:t>
            </a:r>
            <a:endParaRPr lang="en-US" sz="3600" dirty="0"/>
          </a:p>
        </p:txBody>
      </p:sp>
      <p:sp>
        <p:nvSpPr>
          <p:cNvPr id="2" name="Right Arrow 1"/>
          <p:cNvSpPr/>
          <p:nvPr/>
        </p:nvSpPr>
        <p:spPr>
          <a:xfrm>
            <a:off x="17172" y="2393369"/>
            <a:ext cx="420442" cy="395400"/>
          </a:xfrm>
          <a:prstGeom prst="rightArrow">
            <a:avLst/>
          </a:prstGeom>
          <a:solidFill>
            <a:srgbClr val="FF33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6357" y="3788331"/>
            <a:ext cx="420442" cy="395400"/>
          </a:xfrm>
          <a:prstGeom prst="rightArrow">
            <a:avLst/>
          </a:prstGeom>
          <a:solidFill>
            <a:srgbClr val="FF33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341" y="5234246"/>
            <a:ext cx="420442" cy="395400"/>
          </a:xfrm>
          <a:prstGeom prst="rightArrow">
            <a:avLst/>
          </a:prstGeom>
          <a:solidFill>
            <a:srgbClr val="FF33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3363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20469"/>
            <a:ext cx="3048000" cy="646331"/>
          </a:xfrm>
          <a:prstGeom prst="rect">
            <a:avLst/>
          </a:prstGeom>
          <a:solidFill>
            <a:schemeClr val="bg1"/>
          </a:solidFill>
          <a:ln w="57150">
            <a:solidFill>
              <a:srgbClr val="FF3399"/>
            </a:solidFill>
          </a:ln>
          <a:effectLst>
            <a:innerShdw blurRad="114300">
              <a:prstClr val="black"/>
            </a:innerShdw>
          </a:effectLst>
        </p:spPr>
        <p:txBody>
          <a:bodyPr wrap="square" rtlCol="0">
            <a:spAutoFit/>
          </a:bodyPr>
          <a:lstStyle/>
          <a:p>
            <a:pPr algn="ctr"/>
            <a:r>
              <a:rPr lang="bn-IN" sz="3600" dirty="0" smtClean="0"/>
              <a:t>দলীয় কাজের উত্তরঃ</a:t>
            </a:r>
            <a:endParaRPr lang="en-US" sz="3600" dirty="0"/>
          </a:p>
        </p:txBody>
      </p:sp>
      <p:sp>
        <p:nvSpPr>
          <p:cNvPr id="3" name="TextBox 2"/>
          <p:cNvSpPr txBox="1"/>
          <p:nvPr/>
        </p:nvSpPr>
        <p:spPr>
          <a:xfrm>
            <a:off x="762000" y="953869"/>
            <a:ext cx="1447800" cy="646331"/>
          </a:xfrm>
          <a:prstGeom prst="rect">
            <a:avLst/>
          </a:prstGeom>
          <a:solidFill>
            <a:schemeClr val="bg1"/>
          </a:solidFill>
          <a:ln w="57150">
            <a:solidFill>
              <a:srgbClr val="FF3399"/>
            </a:solidFill>
          </a:ln>
          <a:effectLst>
            <a:innerShdw blurRad="114300">
              <a:prstClr val="black"/>
            </a:innerShdw>
          </a:effectLst>
        </p:spPr>
        <p:txBody>
          <a:bodyPr wrap="square" rtlCol="0">
            <a:spAutoFit/>
          </a:bodyPr>
          <a:lstStyle/>
          <a:p>
            <a:pPr algn="ctr"/>
            <a:r>
              <a:rPr lang="bn-IN" sz="3600" dirty="0" smtClean="0"/>
              <a:t>পদ্ম দলঃ</a:t>
            </a:r>
            <a:endParaRPr lang="en-US" sz="3600" dirty="0"/>
          </a:p>
        </p:txBody>
      </p:sp>
      <p:sp>
        <p:nvSpPr>
          <p:cNvPr id="4" name="TextBox 3"/>
          <p:cNvSpPr txBox="1"/>
          <p:nvPr/>
        </p:nvSpPr>
        <p:spPr>
          <a:xfrm>
            <a:off x="304800" y="1600200"/>
            <a:ext cx="8534400" cy="4647426"/>
          </a:xfrm>
          <a:prstGeom prst="rect">
            <a:avLst/>
          </a:prstGeom>
          <a:noFill/>
        </p:spPr>
        <p:txBody>
          <a:bodyPr wrap="square" rtlCol="0">
            <a:spAutoFit/>
          </a:bodyPr>
          <a:lstStyle/>
          <a:p>
            <a:r>
              <a:rPr lang="bn-IN" sz="2400" dirty="0"/>
              <a:t>	</a:t>
            </a:r>
            <a:r>
              <a:rPr lang="bn-IN" sz="2400" dirty="0" smtClean="0"/>
              <a:t>রক্ত ও বিবাহ সামাজিক সম্পর্ক নির্ণয়ে বিশেষ ভূমিকা পালন করলেও আরো কয়েক ধরনের বন্ধন আছে-আমরা এ বক্তব্যের সাথে একমত।কেননা জ্ঞাতি সম্পর্ক কেবল রক্ত ও বিবাহের ভিত্তিতে গড়ে উঠে না আরও অন্যান্য বন্ধনের ভিত্তিতেও গড়ে উঠে।যেমনঃ-স্থানীয় রেওয়াজ অনুসারে জ্ঞাতি পদ দ্বারা অনাত্মীয় ব্যক্তিকে সম্বোধন করতে গিয়ে আমরা অনাত্মীয়দের সঙ্গে অনেকটা তেমন ব্যবহারই করি যেমনটা করি আত্মীয়দের সঙ্গে। এ ধরনের সামাজিক রীতিকে </a:t>
            </a:r>
            <a:r>
              <a:rPr lang="bn-IN" sz="2800" dirty="0" smtClean="0">
                <a:solidFill>
                  <a:srgbClr val="FF0000"/>
                </a:solidFill>
              </a:rPr>
              <a:t>প্রথাগত জ্ঞাতি </a:t>
            </a:r>
            <a:r>
              <a:rPr lang="bn-IN" sz="2400" dirty="0" smtClean="0"/>
              <a:t>বলা হয়।যেমনঃ-বাবা বা মায়ের বন্ধু বা সমবয়সী কাউকে সম্বোধন করতে গিয়ে চাচা,মামা,খালু,চাচী,মামী, খালা ইত্যদি পদ প্রয়োগে সম্বোধন করি যারা মূলত আমাদের চাচা,মামা,খালু,চাচী,খালা নন।</a:t>
            </a:r>
          </a:p>
          <a:p>
            <a:r>
              <a:rPr lang="bn-IN" sz="2400" dirty="0"/>
              <a:t>	</a:t>
            </a:r>
            <a:r>
              <a:rPr lang="bn-IN" sz="2400" dirty="0" smtClean="0"/>
              <a:t>আবার রক্ত বা বৈবাহিক সুত্রে আবদ্ধ নন কিন্তু রক্ত বা বৈবাহিক সম্পর্কীয় জ্ঞাতির মতই আচরণ করি যাকে </a:t>
            </a:r>
            <a:r>
              <a:rPr lang="bn-IN" sz="2800" dirty="0" smtClean="0">
                <a:solidFill>
                  <a:srgbClr val="FF0000"/>
                </a:solidFill>
              </a:rPr>
              <a:t>কাল্পনিক জ্ঞাতি </a:t>
            </a:r>
            <a:r>
              <a:rPr lang="bn-IN" sz="2400" dirty="0" smtClean="0"/>
              <a:t>সম্পর্ক বলা হয়।যেমনঃ- ‘দোস্ত’, ‘সই,’ বা নামে নামে মিল থাকলে ‘মিতা’ আবার, ধর্ম মা,ধর্ম পিতা,</a:t>
            </a:r>
            <a:r>
              <a:rPr lang="bn-IN" sz="2400" dirty="0"/>
              <a:t> </a:t>
            </a:r>
            <a:r>
              <a:rPr lang="bn-IN" sz="2400" dirty="0" smtClean="0"/>
              <a:t>ধর্ম ভাই,</a:t>
            </a:r>
            <a:r>
              <a:rPr lang="bn-IN" sz="2400" dirty="0"/>
              <a:t> </a:t>
            </a:r>
            <a:r>
              <a:rPr lang="bn-IN" sz="2400" dirty="0" smtClean="0"/>
              <a:t>ধর্ম বোন ইত্যাদি।অতএব বলা যায় রক্ত বা বিবাহ ছাড়াও জ্ঞাতি সম্পর্কের আরো কয়েক ধরনের বন্ধন আছে। </a:t>
            </a:r>
            <a:endParaRPr lang="en-US" sz="2400" dirty="0"/>
          </a:p>
        </p:txBody>
      </p:sp>
    </p:spTree>
    <p:extLst>
      <p:ext uri="{BB962C8B-B14F-4D97-AF65-F5344CB8AC3E}">
        <p14:creationId xmlns:p14="http://schemas.microsoft.com/office/powerpoint/2010/main" val="1950238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57200"/>
            <a:ext cx="1752600" cy="646331"/>
          </a:xfrm>
          <a:prstGeom prst="rect">
            <a:avLst/>
          </a:prstGeom>
          <a:solidFill>
            <a:schemeClr val="bg1"/>
          </a:solidFill>
          <a:ln w="57150">
            <a:solidFill>
              <a:srgbClr val="FF3399"/>
            </a:solidFill>
          </a:ln>
          <a:effectLst>
            <a:innerShdw blurRad="114300">
              <a:prstClr val="black"/>
            </a:innerShdw>
          </a:effectLst>
        </p:spPr>
        <p:txBody>
          <a:bodyPr wrap="square" rtlCol="0">
            <a:spAutoFit/>
          </a:bodyPr>
          <a:lstStyle/>
          <a:p>
            <a:pPr algn="ctr"/>
            <a:r>
              <a:rPr lang="bn-IN" sz="3600" dirty="0" smtClean="0"/>
              <a:t>জবা দলঃ</a:t>
            </a:r>
            <a:endParaRPr lang="en-US" sz="3600" dirty="0"/>
          </a:p>
        </p:txBody>
      </p:sp>
      <p:sp>
        <p:nvSpPr>
          <p:cNvPr id="3" name="TextBox 2"/>
          <p:cNvSpPr txBox="1"/>
          <p:nvPr/>
        </p:nvSpPr>
        <p:spPr>
          <a:xfrm>
            <a:off x="304800" y="1371600"/>
            <a:ext cx="8458200" cy="4708981"/>
          </a:xfrm>
          <a:prstGeom prst="rect">
            <a:avLst/>
          </a:prstGeom>
          <a:noFill/>
        </p:spPr>
        <p:txBody>
          <a:bodyPr wrap="square" rtlCol="0">
            <a:spAutoFit/>
          </a:bodyPr>
          <a:lstStyle/>
          <a:p>
            <a:r>
              <a:rPr lang="bn-IN" sz="2000" dirty="0" smtClean="0"/>
              <a:t>	</a:t>
            </a:r>
            <a:r>
              <a:rPr lang="en-US" sz="2000" dirty="0" err="1"/>
              <a:t>আধুনিক</a:t>
            </a:r>
            <a:r>
              <a:rPr lang="en-US" sz="2000" dirty="0"/>
              <a:t> </a:t>
            </a:r>
            <a:r>
              <a:rPr lang="en-US" sz="2000" dirty="0" err="1"/>
              <a:t>শিল্পায়িত</a:t>
            </a:r>
            <a:r>
              <a:rPr lang="en-US" sz="2000" dirty="0"/>
              <a:t> </a:t>
            </a:r>
            <a:r>
              <a:rPr lang="en-US" sz="2000" dirty="0" err="1"/>
              <a:t>সমাজে</a:t>
            </a:r>
            <a:r>
              <a:rPr lang="en-US" sz="2000" dirty="0"/>
              <a:t> </a:t>
            </a:r>
            <a:r>
              <a:rPr lang="en-US" sz="2000" dirty="0" err="1"/>
              <a:t>জ্ঞাতি</a:t>
            </a:r>
            <a:r>
              <a:rPr lang="en-US" sz="2000" dirty="0"/>
              <a:t> </a:t>
            </a:r>
            <a:r>
              <a:rPr lang="en-US" sz="2000" dirty="0" err="1"/>
              <a:t>সম্পর্কের</a:t>
            </a:r>
            <a:r>
              <a:rPr lang="en-US" sz="2000" dirty="0"/>
              <a:t> </a:t>
            </a:r>
            <a:r>
              <a:rPr lang="en-US" sz="2000" dirty="0" err="1"/>
              <a:t>বন্ধন</a:t>
            </a:r>
            <a:r>
              <a:rPr lang="en-US" sz="2000" dirty="0"/>
              <a:t> </a:t>
            </a:r>
            <a:r>
              <a:rPr lang="en-US" sz="2000" dirty="0" err="1"/>
              <a:t>দিন</a:t>
            </a:r>
            <a:r>
              <a:rPr lang="en-US" sz="2000" dirty="0"/>
              <a:t> </a:t>
            </a:r>
            <a:r>
              <a:rPr lang="en-US" sz="2000" dirty="0" err="1"/>
              <a:t>দিন</a:t>
            </a:r>
            <a:r>
              <a:rPr lang="en-US" sz="2000" dirty="0"/>
              <a:t> </a:t>
            </a:r>
            <a:r>
              <a:rPr lang="en-US" sz="2000" dirty="0" err="1"/>
              <a:t>দুর্বল</a:t>
            </a:r>
            <a:r>
              <a:rPr lang="en-US" sz="2000" dirty="0"/>
              <a:t> </a:t>
            </a:r>
            <a:r>
              <a:rPr lang="en-US" sz="2000" dirty="0" err="1"/>
              <a:t>হয়ে</a:t>
            </a:r>
            <a:r>
              <a:rPr lang="en-US" sz="2000" dirty="0"/>
              <a:t> </a:t>
            </a:r>
            <a:r>
              <a:rPr lang="en-US" sz="2000" dirty="0" err="1" smtClean="0"/>
              <a:t>যাচ্ছে</a:t>
            </a:r>
            <a:r>
              <a:rPr lang="bn-IN" sz="2000" dirty="0" smtClean="0"/>
              <a:t> কারন শিল্পায়িত সমাজে যতটুকু নতুন কর্মক্ষেত্রের সুযোগ বেড়েছে তাতে দেখা যায় গ্রামের যৌথ পরিবারের শিক্ষিত কর্মক্ষম ব্যক্তিরা শহরে নতুন আবাস গড়ে তোলায় গ্রামের ঐতিহ্যবাহী যৌথ পরিবারগুলো ভেঙ্গে যাচ্ছে।উপরন্ত গ্রামের অনগ্রসর পরিবার থেকে একজন বা দুইজন সদস্য শিক্ষিত হয়ে উন্নত,আধুনিক এবং নগর জীবনে প্রবেশ করলে অনগ্রসর পৈত্রিক পরিবারের সাথে একটি সম্পর্কের দূরত্ব তৈরী হচ্ছে।অর্থাৎ জীবনরীতি,মনোভাব, রুচিবোধ, সংস্কৃতি,বিশ্বাস,আচার-আচরণ,মূল্যবোধ এমনকি খাদ্যাভ্যাসেও গ্রামীন অনগ্রসর পরিবারটির সাথে শহরের নবগঠিত পরিবারের একটা ব্যবধান তৈরী হয়।এ ব্যবধান দু’টি পরিবারের মানসিক সংঘাতের জন্ম দিচ্ছে।এর কারন হচ্ছে মূল পরিবারের বাবা,মা,বোন,ভগ্নিপতি,ভাই অধিকাংশ সদস্য তেমন শিক্ষিত নয়।তারা গ্রামের পুরানো ধ্যান-ধারণা,রীতি-নীতি ও সংস্কৃতিতে অভ্যস্ত থাকে এবং তাদের মধ্যে কোন পরিবর্তন আসে না।অন্যদিকে ঐ পরিবারের যে সদস্য উচ্চ শিক্ষিত হয়,তারা মূলতঃ শহরের শিক্ষিত শ্রেণির সাথে উঠাবসা করে এবং তাদেরকে ‘সোসাইটি মেন্টেইন’ করে চলতে হয়।এদের স্ত্রী,বন্ধু-বান্ধব প্রায়শ শিক্ষিত হয়ে থাকে।এ শিক্ষা ও শিক্ষিত সমাজের প্রভাবে পূর্বসুরী অনগ্রসর পরিবারের শিক্ষিত ছেলেটির মধ্যেও পরিবর্তন সংঘটিত হয় এবং এ পরিবর্তনের আলোকেই তার শহুরে একক পরিবার গড়ে উঠে।এ পরিবারটির সাথে পূর্বসুরী  অনগ্রসর পরিবারের একটি সম্পর্কের ব্যবধান তৈরী হয়।এছাড়াও আধুনিক শিল্পায়িত সমাজের মানুষ ব্যক্তিস্বাতন্ত্রবাদী চিন্তা-চেতনার কারনে জ্ঞাতি সম্পর্কের বন্ধন দিন দিন লোপ পাচ্ছে। </a:t>
            </a:r>
            <a:endParaRPr lang="en-US" sz="2000" dirty="0"/>
          </a:p>
        </p:txBody>
      </p:sp>
    </p:spTree>
    <p:extLst>
      <p:ext uri="{BB962C8B-B14F-4D97-AF65-F5344CB8AC3E}">
        <p14:creationId xmlns:p14="http://schemas.microsoft.com/office/powerpoint/2010/main" val="279215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457200"/>
            <a:ext cx="2133600" cy="646331"/>
          </a:xfrm>
          <a:prstGeom prst="rect">
            <a:avLst/>
          </a:prstGeom>
          <a:solidFill>
            <a:schemeClr val="bg1"/>
          </a:solidFill>
          <a:ln w="57150">
            <a:solidFill>
              <a:srgbClr val="FF3399"/>
            </a:solidFill>
          </a:ln>
          <a:effectLst>
            <a:innerShdw blurRad="114300">
              <a:prstClr val="black"/>
            </a:innerShdw>
          </a:effectLst>
        </p:spPr>
        <p:txBody>
          <a:bodyPr wrap="square" rtlCol="0">
            <a:spAutoFit/>
          </a:bodyPr>
          <a:lstStyle/>
          <a:p>
            <a:pPr algn="ctr"/>
            <a:r>
              <a:rPr lang="bn-IN" sz="3600" dirty="0" smtClean="0"/>
              <a:t>শিউলি দলঃ</a:t>
            </a:r>
            <a:endParaRPr lang="en-US" sz="3600" dirty="0"/>
          </a:p>
        </p:txBody>
      </p:sp>
      <p:sp>
        <p:nvSpPr>
          <p:cNvPr id="3" name="TextBox 2"/>
          <p:cNvSpPr txBox="1"/>
          <p:nvPr/>
        </p:nvSpPr>
        <p:spPr>
          <a:xfrm>
            <a:off x="304800" y="1219200"/>
            <a:ext cx="8534400" cy="5016758"/>
          </a:xfrm>
          <a:prstGeom prst="rect">
            <a:avLst/>
          </a:prstGeom>
          <a:noFill/>
        </p:spPr>
        <p:txBody>
          <a:bodyPr wrap="square" rtlCol="0">
            <a:spAutoFit/>
          </a:bodyPr>
          <a:lstStyle/>
          <a:p>
            <a:r>
              <a:rPr lang="bn-IN" sz="2000" dirty="0" smtClean="0"/>
              <a:t>	‘জ্ঞাতি সম্পর্ক আমলাতন্ত্রের শত্রু’-উক্তিটি যথার্থ কারন যে সমাজে জ্ঞাতি সম্পর্ক অত্যধিক গুরুত্বপূর্ণ এবং জ্ঞাতি গোষ্টীর আনুগত্য,কর্তব্য বা ভালবাসা সবকিছুরই ওপরে সে সমাজে জ্ঞাতি সম্পর্ক আবশ্যই আমলাতন্ত্রের শত্রু।কেননা আমলাতান্ত্রিক রাষ্ট্র ব্যবস্থায় কোন কর্মকর্তাকে বিশ্বস্ত,আনুগত্য ও নিরপেক্ষভাবে সরকারী নীতি অনুযায়ী কাজ-কর্ম করতে হয়।সেখানে জ্ঞাতি বলেই নীতিবহির্ভূত পন্থায় কাউকে বিশেষ সুযোগ দেওয়া যায় না।অথচ যে সমাজের মানুষ জ্ঞাতির প্রতি অতিশয় দুর্বল তারা নিরপেক্ষতা বজায় রেখে আমলাতান্ত্রিক প্রশাসনিক কাজ-কর্ম করতে পারেনা।আর তাই অত্যধিক জ্ঞাতিবোধ আমলাতান্ত্রিক ব্যবস্থার প্রতিকুলে।</a:t>
            </a:r>
          </a:p>
          <a:p>
            <a:r>
              <a:rPr lang="bn-IN" sz="2000" dirty="0"/>
              <a:t>	</a:t>
            </a:r>
            <a:r>
              <a:rPr lang="bn-IN" sz="2000" dirty="0" smtClean="0"/>
              <a:t>আধুনিক প্রযুক্তি ও শিল্পনির্ভর পাশ্চাত্য সমাজে কোন ব্যক্তিকে এ জন্যই একটি কাজ দেওয়া হয় যে,সে কাজটির জন্য প্রয়োজনীয় রাখে,এ জন্য নয় যে সে কোন সুযোগ্য সন্মানী পিতামাতার সন্তান।পাশ্চাত্য সমাজ ব্যক্তির কাছে এটাও আশা করে যে সে যেন জ্ঞাতির চেয়ে রাষ্ট্র এবং তার অফিসের প্রতি অনুগত থাকে।কিন্তু জ্ঞাতি সম্পর্ক যেন নাছোড়বান্দা।এ কারনে রবিন ফক্স() বলেন, উন্নয়নকামী দেশের আমলাতন্ত্র জ্ঞাতি সম্পর্কের কাছে নতি স্বীকার করে।আর তাই সেখানে কোন কর্মকর্তা তার অধঃস্তনকে নিয়োগ দেওয়ার সময় তার যোগ্যতা বিবেচনা না করে দেখেন যে চাকুরিপ্রার্থী তার কতটা নিকট-আত্মীয়</a:t>
            </a:r>
            <a:r>
              <a:rPr lang="bn-IN" sz="2000" dirty="0"/>
              <a:t>। রবিন ফক্স() </a:t>
            </a:r>
            <a:r>
              <a:rPr lang="bn-IN" sz="2000" dirty="0" smtClean="0"/>
              <a:t>বলেন যে,তার নিজস্ব সমাজে পদমর্যাদা রক্ষা করাই যেখানে বড় নৈতিক কর্তব্য সেখানে স্বজনপ্রীতিই হচ্ছে উন্নয়নগামী দেশের কর্মকর্তার কাছে বড় নৈতিক কর্ম।তাই বলা যায়  উন্নয়নগামী দেশের জ্ঞাতি সম্পর্কের বন্ধন আমলাতান্ত্রিক শাসনব্যবস্থার প্রতিকুলে।</a:t>
            </a:r>
            <a:endParaRPr lang="en-US" sz="2000" dirty="0"/>
          </a:p>
        </p:txBody>
      </p:sp>
    </p:spTree>
    <p:extLst>
      <p:ext uri="{BB962C8B-B14F-4D97-AF65-F5344CB8AC3E}">
        <p14:creationId xmlns:p14="http://schemas.microsoft.com/office/powerpoint/2010/main" val="15385200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57200"/>
            <a:ext cx="5029200" cy="1219200"/>
          </a:xfrm>
          <a:prstGeom prst="rect">
            <a:avLst/>
          </a:prstGeom>
          <a:noFill/>
          <a:ln>
            <a:noFill/>
          </a:ln>
          <a:effectLst/>
        </p:spPr>
        <p:txBody>
          <a:bodyPr wrap="square">
            <a:prstTxWarp prst="textDeflateBottom">
              <a:avLst/>
            </a:prstTxWarp>
            <a:spAutoFit/>
          </a:bodyPr>
          <a:lstStyle/>
          <a:p>
            <a:pPr algn="ctr">
              <a:buNone/>
            </a:pPr>
            <a:r>
              <a:rPr lang="bn-IN" sz="8800" b="1" u="sng" dirty="0" smtClean="0">
                <a:ln w="6600">
                  <a:solidFill>
                    <a:schemeClr val="accent2"/>
                  </a:solidFill>
                  <a:prstDash val="solid"/>
                </a:ln>
                <a:solidFill>
                  <a:srgbClr val="FF3399"/>
                </a:solidFill>
                <a:effectLst>
                  <a:outerShdw dist="38100" dir="2700000" algn="tl" rotWithShape="0">
                    <a:schemeClr val="accent2"/>
                  </a:outerShdw>
                </a:effectLst>
                <a:latin typeface="Nikosh" pitchFamily="2" charset="0"/>
                <a:cs typeface="Nikosh" pitchFamily="2" charset="0"/>
              </a:rPr>
              <a:t>মূল্যায়ন</a:t>
            </a:r>
            <a:endParaRPr lang="bn-BD" sz="8800" b="1" u="sng" dirty="0">
              <a:ln w="6600">
                <a:solidFill>
                  <a:schemeClr val="accent2"/>
                </a:solidFill>
                <a:prstDash val="solid"/>
              </a:ln>
              <a:solidFill>
                <a:srgbClr val="FF3399"/>
              </a:solidFill>
              <a:effectLst>
                <a:outerShdw dist="38100" dir="2700000" algn="tl" rotWithShape="0">
                  <a:schemeClr val="accent2"/>
                </a:outerShdw>
              </a:effectLst>
              <a:latin typeface="Nikosh" pitchFamily="2" charset="0"/>
              <a:cs typeface="Nikosh" pitchFamily="2" charset="0"/>
            </a:endParaRPr>
          </a:p>
        </p:txBody>
      </p:sp>
      <p:sp>
        <p:nvSpPr>
          <p:cNvPr id="6" name="TextBox 5"/>
          <p:cNvSpPr txBox="1"/>
          <p:nvPr/>
        </p:nvSpPr>
        <p:spPr>
          <a:xfrm>
            <a:off x="381000" y="2556570"/>
            <a:ext cx="8389512" cy="3539430"/>
          </a:xfrm>
          <a:prstGeom prst="rect">
            <a:avLst/>
          </a:prstGeom>
          <a:noFill/>
          <a:ln w="38100">
            <a:noFill/>
          </a:ln>
          <a:effectLst/>
        </p:spPr>
        <p:txBody>
          <a:bodyPr wrap="square" rtlCol="0">
            <a:spAutoFit/>
          </a:bodyPr>
          <a:lstStyle/>
          <a:p>
            <a:r>
              <a:rPr lang="bn-IN" sz="3200" dirty="0" smtClean="0"/>
              <a:t>১।জ্ঞাতি সম্পর্কের ইংরেজি প্রতিশব্দ কী?</a:t>
            </a:r>
          </a:p>
          <a:p>
            <a:r>
              <a:rPr lang="bn-IN" sz="3200" dirty="0" smtClean="0"/>
              <a:t>২।জ্ঞাতি সম্পর্ক কী?</a:t>
            </a:r>
          </a:p>
          <a:p>
            <a:r>
              <a:rPr lang="bn-IN" sz="3200" dirty="0" smtClean="0"/>
              <a:t>৩। “জৈবিক বন্ধনের সামাজিক স্বীকৃতিই জ্ঞাতি সম্পর্ক”উক্তিটি কার?</a:t>
            </a:r>
          </a:p>
          <a:p>
            <a:r>
              <a:rPr lang="bn-IN" sz="3200" dirty="0" smtClean="0"/>
              <a:t>৪।বৈবাহিক সম্পর্কের ভিত্তিতে যে জ্ঞাতি সম্পর্ক তাকে কী বলে?</a:t>
            </a:r>
          </a:p>
          <a:p>
            <a:r>
              <a:rPr lang="bn-IN" sz="3200" dirty="0" smtClean="0"/>
              <a:t>৫।সামাজিক সংগঠনের মূল প্রতিপাদ্য বিষয় কী?</a:t>
            </a:r>
          </a:p>
          <a:p>
            <a:r>
              <a:rPr lang="bn-IN" sz="3200" dirty="0" smtClean="0"/>
              <a:t>৬।জ্ঞাতি সম্পর্কের যে কোন তিনটি ভূমিকা বলো।</a:t>
            </a:r>
            <a:endParaRPr lang="en-US" sz="3200" dirty="0"/>
          </a:p>
        </p:txBody>
      </p:sp>
      <p:sp>
        <p:nvSpPr>
          <p:cNvPr id="3" name="TextBox 2"/>
          <p:cNvSpPr txBox="1"/>
          <p:nvPr/>
        </p:nvSpPr>
        <p:spPr>
          <a:xfrm>
            <a:off x="3962400" y="1544985"/>
            <a:ext cx="1219200" cy="381000"/>
          </a:xfrm>
          <a:prstGeom prst="rect">
            <a:avLst/>
          </a:prstGeom>
          <a:noFill/>
          <a:ln w="57150">
            <a:solidFill>
              <a:srgbClr val="66FF99"/>
            </a:solidFill>
          </a:ln>
          <a:scene3d>
            <a:camera prst="orthographicFront"/>
            <a:lightRig rig="threePt" dir="t"/>
          </a:scene3d>
          <a:sp3d>
            <a:bevelT w="114300" prst="artDeco"/>
          </a:sp3d>
        </p:spPr>
        <p:txBody>
          <a:bodyPr wrap="square" rtlCol="0">
            <a:spAutoFit/>
          </a:bodyPr>
          <a:lstStyle/>
          <a:p>
            <a:pPr algn="ctr"/>
            <a:r>
              <a:rPr lang="bn-IN" dirty="0" smtClean="0"/>
              <a:t>৫মিনিট</a:t>
            </a:r>
            <a:endParaRPr lang="en-US" dirty="0"/>
          </a:p>
        </p:txBody>
      </p:sp>
    </p:spTree>
    <p:extLst>
      <p:ext uri="{BB962C8B-B14F-4D97-AF65-F5344CB8AC3E}">
        <p14:creationId xmlns:p14="http://schemas.microsoft.com/office/powerpoint/2010/main" val="1412423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57200"/>
            <a:ext cx="5715000" cy="1200329"/>
          </a:xfrm>
          <a:prstGeom prst="rect">
            <a:avLst/>
          </a:prstGeom>
          <a:noFill/>
        </p:spPr>
        <p:txBody>
          <a:bodyPr wrap="square" rtlCol="0">
            <a:prstTxWarp prst="textTriangleInverted">
              <a:avLst/>
            </a:prstTxWarp>
            <a:spAutoFit/>
          </a:bodyPr>
          <a:lstStyle/>
          <a:p>
            <a:pPr algn="ctr"/>
            <a:r>
              <a:rPr lang="bn-IN" sz="7200" b="1" u="sng" dirty="0" smtClean="0">
                <a:ln w="6600">
                  <a:solidFill>
                    <a:schemeClr val="accent2"/>
                  </a:solidFill>
                  <a:prstDash val="solid"/>
                </a:ln>
                <a:solidFill>
                  <a:srgbClr val="FF3399"/>
                </a:solidFill>
                <a:effectLst>
                  <a:outerShdw dist="38100" dir="2700000" algn="tl" rotWithShape="0">
                    <a:schemeClr val="accent2"/>
                  </a:outerShdw>
                </a:effectLst>
              </a:rPr>
              <a:t>বাড়ির কাজ</a:t>
            </a:r>
            <a:endParaRPr lang="en-US" sz="7200" b="1" u="sng" dirty="0">
              <a:ln w="6600">
                <a:solidFill>
                  <a:schemeClr val="accent2"/>
                </a:solidFill>
                <a:prstDash val="solid"/>
              </a:ln>
              <a:solidFill>
                <a:srgbClr val="FF3399"/>
              </a:solidFill>
              <a:effectLst>
                <a:outerShdw dist="38100" dir="2700000" algn="tl" rotWithShape="0">
                  <a:schemeClr val="accent2"/>
                </a:outerShdw>
              </a:effectLst>
            </a:endParaRPr>
          </a:p>
        </p:txBody>
      </p:sp>
      <p:graphicFrame>
        <p:nvGraphicFramePr>
          <p:cNvPr id="4" name="Diagram 3"/>
          <p:cNvGraphicFramePr/>
          <p:nvPr>
            <p:extLst>
              <p:ext uri="{D42A27DB-BD31-4B8C-83A1-F6EECF244321}">
                <p14:modId xmlns:p14="http://schemas.microsoft.com/office/powerpoint/2010/main" val="3264597725"/>
              </p:ext>
            </p:extLst>
          </p:nvPr>
        </p:nvGraphicFramePr>
        <p:xfrm>
          <a:off x="457200" y="4267200"/>
          <a:ext cx="8382000" cy="1552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descr="C:\Users\AKIL\Desktop\syrian-christian-house-kerala.jpg"/>
          <p:cNvPicPr>
            <a:picLocks noChangeAspect="1" noChangeArrowheads="1"/>
          </p:cNvPicPr>
          <p:nvPr/>
        </p:nvPicPr>
        <p:blipFill>
          <a:blip r:embed="rId7"/>
          <a:srcRect/>
          <a:stretch>
            <a:fillRect/>
          </a:stretch>
        </p:blipFill>
        <p:spPr bwMode="auto">
          <a:xfrm>
            <a:off x="1828800" y="1828800"/>
            <a:ext cx="5410200" cy="2362200"/>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2028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458200" cy="6172200"/>
          </a:xfrm>
          <a:prstGeom prst="rect">
            <a:avLst/>
          </a:prstGeom>
        </p:spPr>
      </p:pic>
      <p:sp>
        <p:nvSpPr>
          <p:cNvPr id="8" name="TextBox 7"/>
          <p:cNvSpPr txBox="1"/>
          <p:nvPr/>
        </p:nvSpPr>
        <p:spPr>
          <a:xfrm>
            <a:off x="2971800" y="4105870"/>
            <a:ext cx="3771900" cy="923330"/>
          </a:xfrm>
          <a:prstGeom prst="rect">
            <a:avLst/>
          </a:prstGeom>
          <a:noFill/>
        </p:spPr>
        <p:txBody>
          <a:bodyPr wrap="square" rtlCol="0">
            <a:spAutoFit/>
          </a:bodyPr>
          <a:lstStyle/>
          <a:p>
            <a:pPr algn="ctr"/>
            <a:r>
              <a:rPr lang="bn-IN" sz="5400" b="1" spc="50" dirty="0" smtClean="0">
                <a:ln w="9525" cmpd="sng">
                  <a:solidFill>
                    <a:srgbClr val="0000FF"/>
                  </a:solidFill>
                  <a:prstDash val="solid"/>
                </a:ln>
                <a:solidFill>
                  <a:srgbClr val="FF3399"/>
                </a:solidFill>
                <a:effectLst>
                  <a:glow rad="38100">
                    <a:schemeClr val="accent1">
                      <a:alpha val="40000"/>
                    </a:schemeClr>
                  </a:glow>
                </a:effectLst>
              </a:rPr>
              <a:t>আবার দেখা হবে</a:t>
            </a:r>
            <a:endParaRPr lang="en-US" sz="5400" b="1" spc="50" dirty="0">
              <a:ln w="9525" cmpd="sng">
                <a:solidFill>
                  <a:srgbClr val="0000FF"/>
                </a:solidFill>
                <a:prstDash val="solid"/>
              </a:ln>
              <a:solidFill>
                <a:srgbClr val="FF3399"/>
              </a:solidFill>
              <a:effectLst>
                <a:glow rad="38100">
                  <a:schemeClr val="accent1">
                    <a:alpha val="40000"/>
                  </a:schemeClr>
                </a:glow>
              </a:effectLst>
            </a:endParaRPr>
          </a:p>
        </p:txBody>
      </p:sp>
      <p:sp>
        <p:nvSpPr>
          <p:cNvPr id="9" name="TextBox 8"/>
          <p:cNvSpPr txBox="1"/>
          <p:nvPr/>
        </p:nvSpPr>
        <p:spPr>
          <a:xfrm>
            <a:off x="2919211" y="311169"/>
            <a:ext cx="3771900" cy="1107996"/>
          </a:xfrm>
          <a:prstGeom prst="rect">
            <a:avLst/>
          </a:prstGeom>
          <a:noFill/>
        </p:spPr>
        <p:txBody>
          <a:bodyPr wrap="square" rtlCol="0">
            <a:spAutoFit/>
          </a:bodyPr>
          <a:lstStyle/>
          <a:p>
            <a:pPr algn="ctr"/>
            <a:r>
              <a:rPr lang="bn-IN" sz="6600" b="1" spc="50" dirty="0" smtClean="0">
                <a:ln w="9525" cmpd="sng">
                  <a:solidFill>
                    <a:schemeClr val="accent1"/>
                  </a:solidFill>
                  <a:prstDash val="solid"/>
                </a:ln>
                <a:solidFill>
                  <a:srgbClr val="FFFF00"/>
                </a:solidFill>
                <a:effectLst>
                  <a:glow rad="38100">
                    <a:schemeClr val="accent1">
                      <a:alpha val="40000"/>
                    </a:schemeClr>
                  </a:glow>
                </a:effectLst>
              </a:rPr>
              <a:t>আজ এ পর্যন্ত</a:t>
            </a:r>
            <a:endParaRPr lang="en-US" sz="6600" b="1" spc="50" dirty="0">
              <a:ln w="9525" cmpd="sng">
                <a:solidFill>
                  <a:schemeClr val="accent1"/>
                </a:solidFill>
                <a:prstDash val="solid"/>
              </a:ln>
              <a:solidFill>
                <a:srgbClr val="FFFF00"/>
              </a:solidFill>
              <a:effectLst>
                <a:glow rad="38100">
                  <a:schemeClr val="accent1">
                    <a:alpha val="40000"/>
                  </a:schemeClr>
                </a:glow>
              </a:effectLst>
            </a:endParaRPr>
          </a:p>
        </p:txBody>
      </p:sp>
      <p:sp>
        <p:nvSpPr>
          <p:cNvPr id="10" name="TextBox 9"/>
          <p:cNvSpPr txBox="1"/>
          <p:nvPr/>
        </p:nvSpPr>
        <p:spPr>
          <a:xfrm>
            <a:off x="2638425" y="5191035"/>
            <a:ext cx="4438650" cy="1200329"/>
          </a:xfrm>
          <a:prstGeom prst="rect">
            <a:avLst/>
          </a:prstGeom>
          <a:noFill/>
        </p:spPr>
        <p:txBody>
          <a:bodyPr wrap="square" rtlCol="0">
            <a:spAutoFit/>
          </a:bodyPr>
          <a:lstStyle/>
          <a:p>
            <a:pPr algn="ctr"/>
            <a:r>
              <a:rPr lang="bn-IN" sz="7200" b="1" spc="50" dirty="0" smtClean="0">
                <a:ln w="9525" cmpd="sng">
                  <a:solidFill>
                    <a:schemeClr val="accent1"/>
                  </a:solidFill>
                  <a:prstDash val="solid"/>
                </a:ln>
                <a:solidFill>
                  <a:srgbClr val="0000FF"/>
                </a:solidFill>
                <a:effectLst>
                  <a:glow rad="38100">
                    <a:schemeClr val="accent1">
                      <a:alpha val="40000"/>
                    </a:schemeClr>
                  </a:glow>
                </a:effectLst>
              </a:rPr>
              <a:t>আল্লাহ হাফেজ</a:t>
            </a:r>
            <a:endParaRPr lang="en-US" sz="7200" b="1" spc="50" dirty="0">
              <a:ln w="9525" cmpd="sng">
                <a:solidFill>
                  <a:schemeClr val="accent1"/>
                </a:solidFill>
                <a:prstDash val="solid"/>
              </a:ln>
              <a:solidFill>
                <a:srgbClr val="0000FF"/>
              </a:solidFill>
              <a:effectLst>
                <a:glow rad="38100">
                  <a:schemeClr val="accent1">
                    <a:alpha val="40000"/>
                  </a:schemeClr>
                </a:glow>
              </a:effectLst>
            </a:endParaRPr>
          </a:p>
        </p:txBody>
      </p:sp>
    </p:spTree>
    <p:extLst>
      <p:ext uri="{BB962C8B-B14F-4D97-AF65-F5344CB8AC3E}">
        <p14:creationId xmlns:p14="http://schemas.microsoft.com/office/powerpoint/2010/main" val="1351824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1514169726"/>
              </p:ext>
            </p:extLst>
          </p:nvPr>
        </p:nvGraphicFramePr>
        <p:xfrm>
          <a:off x="304800" y="1447800"/>
          <a:ext cx="8458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oup 21"/>
          <p:cNvGrpSpPr/>
          <p:nvPr/>
        </p:nvGrpSpPr>
        <p:grpSpPr>
          <a:xfrm>
            <a:off x="2971800" y="304800"/>
            <a:ext cx="3810000" cy="1099800"/>
            <a:chOff x="0" y="4097"/>
            <a:chExt cx="3810000" cy="1099800"/>
          </a:xfrm>
          <a:scene3d>
            <a:camera prst="orthographicFront">
              <a:rot lat="0" lon="0" rev="0"/>
            </a:camera>
            <a:lightRig rig="glow" dir="t">
              <a:rot lat="0" lon="0" rev="14100000"/>
            </a:lightRig>
          </a:scene3d>
        </p:grpSpPr>
        <p:sp>
          <p:nvSpPr>
            <p:cNvPr id="23" name="Rounded Rectangle 22"/>
            <p:cNvSpPr/>
            <p:nvPr/>
          </p:nvSpPr>
          <p:spPr>
            <a:xfrm>
              <a:off x="0" y="4097"/>
              <a:ext cx="3733800" cy="1099800"/>
            </a:xfrm>
            <a:prstGeom prst="roundRect">
              <a:avLst/>
            </a:prstGeom>
            <a:ln>
              <a:noFill/>
            </a:ln>
            <a:effectLst/>
            <a:sp3d prstMaterial="softEdge">
              <a:bevelT w="127000" prst="convex"/>
            </a:sp3d>
          </p:spPr>
          <p:style>
            <a:lnRef idx="0">
              <a:scrgbClr r="0" g="0" b="0"/>
            </a:lnRef>
            <a:fillRef idx="2">
              <a:schemeClr val="accent1">
                <a:hueOff val="0"/>
                <a:satOff val="0"/>
                <a:lumOff val="0"/>
                <a:alphaOff val="0"/>
              </a:schemeClr>
            </a:fillRef>
            <a:effectRef idx="1">
              <a:scrgbClr r="0" g="0" b="0"/>
            </a:effectRef>
            <a:fontRef idx="minor">
              <a:schemeClr val="dk1"/>
            </a:fontRef>
          </p:style>
        </p:sp>
        <p:sp>
          <p:nvSpPr>
            <p:cNvPr id="24" name="Rounded Rectangle 4"/>
            <p:cNvSpPr/>
            <p:nvPr/>
          </p:nvSpPr>
          <p:spPr>
            <a:xfrm>
              <a:off x="53688" y="57785"/>
              <a:ext cx="3756312" cy="99242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bn-IN" sz="4700" kern="1200" dirty="0" smtClean="0"/>
                <a:t>পাঠ পরিচিতি</a:t>
              </a:r>
              <a:endParaRPr lang="en-US" sz="4700" kern="1200" dirty="0"/>
            </a:p>
          </p:txBody>
        </p:sp>
      </p:grpSp>
    </p:spTree>
    <p:extLst>
      <p:ext uri="{BB962C8B-B14F-4D97-AF65-F5344CB8AC3E}">
        <p14:creationId xmlns:p14="http://schemas.microsoft.com/office/powerpoint/2010/main" val="2632888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228600"/>
            <a:ext cx="8534400" cy="1077218"/>
          </a:xfrm>
          <a:prstGeom prst="rect">
            <a:avLst/>
          </a:prstGeom>
          <a:solidFill>
            <a:schemeClr val="bg1"/>
          </a:solidFill>
          <a:ln>
            <a:solidFill>
              <a:srgbClr val="FFCCFF"/>
            </a:solidFill>
          </a:ln>
          <a:effectLst>
            <a:innerShdw blurRad="114300">
              <a:prstClr val="black"/>
            </a:innerShdw>
          </a:effectLst>
        </p:spPr>
        <p:txBody>
          <a:bodyPr wrap="square" rtlCol="0">
            <a:spAutoFit/>
          </a:bodyPr>
          <a:lstStyle/>
          <a:p>
            <a:pPr algn="ctr"/>
            <a:r>
              <a:rPr lang="bn-BD" sz="3200" b="1" dirty="0" smtClean="0">
                <a:latin typeface="NikoshBAN" pitchFamily="2" charset="0"/>
                <a:cs typeface="NikoshBAN" pitchFamily="2" charset="0"/>
              </a:rPr>
              <a:t>নিচের ছবিগুলো দেখে অনুমান করার চেষ্টা করো, আজ কোন বিষয় নিয়ে তোমাদের সাথে আলোচনা  করবো? </a:t>
            </a:r>
            <a:endParaRPr lang="en-US" sz="3200" b="1"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3952741" cy="4038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336" y="1524000"/>
            <a:ext cx="4343399" cy="4038600"/>
          </a:xfrm>
          <a:prstGeom prst="rect">
            <a:avLst/>
          </a:prstGeom>
        </p:spPr>
      </p:pic>
      <p:sp>
        <p:nvSpPr>
          <p:cNvPr id="11" name="TextBox 10"/>
          <p:cNvSpPr txBox="1"/>
          <p:nvPr/>
        </p:nvSpPr>
        <p:spPr>
          <a:xfrm>
            <a:off x="1071629" y="5562600"/>
            <a:ext cx="2438400" cy="830997"/>
          </a:xfrm>
          <a:prstGeom prst="rect">
            <a:avLst/>
          </a:prstGeom>
          <a:solidFill>
            <a:schemeClr val="bg1"/>
          </a:solidFill>
          <a:ln w="57150">
            <a:solidFill>
              <a:srgbClr val="66FF99"/>
            </a:solidFill>
          </a:ln>
          <a:scene3d>
            <a:camera prst="orthographicFront"/>
            <a:lightRig rig="threePt" dir="t"/>
          </a:scene3d>
          <a:sp3d>
            <a:bevelT w="114300" prst="artDeco"/>
          </a:sp3d>
        </p:spPr>
        <p:txBody>
          <a:bodyPr wrap="square" rtlCol="0">
            <a:spAutoFit/>
          </a:bodyPr>
          <a:lstStyle/>
          <a:p>
            <a:pPr algn="ctr"/>
            <a:r>
              <a:rPr lang="bn-IN" sz="4800" dirty="0" smtClean="0"/>
              <a:t>মা ও মেয়ে</a:t>
            </a:r>
            <a:endParaRPr lang="en-US" sz="4800" dirty="0"/>
          </a:p>
        </p:txBody>
      </p:sp>
      <p:sp>
        <p:nvSpPr>
          <p:cNvPr id="12" name="TextBox 11"/>
          <p:cNvSpPr txBox="1"/>
          <p:nvPr/>
        </p:nvSpPr>
        <p:spPr>
          <a:xfrm>
            <a:off x="5257800" y="5584374"/>
            <a:ext cx="2971800" cy="830997"/>
          </a:xfrm>
          <a:prstGeom prst="rect">
            <a:avLst/>
          </a:prstGeom>
          <a:solidFill>
            <a:schemeClr val="bg1"/>
          </a:solidFill>
          <a:ln w="57150">
            <a:solidFill>
              <a:srgbClr val="66FF99"/>
            </a:solidFill>
          </a:ln>
          <a:scene3d>
            <a:camera prst="orthographicFront"/>
            <a:lightRig rig="threePt" dir="t"/>
          </a:scene3d>
          <a:sp3d>
            <a:bevelT w="114300" prst="artDeco"/>
          </a:sp3d>
        </p:spPr>
        <p:txBody>
          <a:bodyPr wrap="square" rtlCol="0">
            <a:spAutoFit/>
          </a:bodyPr>
          <a:lstStyle/>
          <a:p>
            <a:pPr algn="ctr"/>
            <a:r>
              <a:rPr lang="bn-IN" sz="4800" dirty="0" smtClean="0"/>
              <a:t>বাবা ও ছেলে</a:t>
            </a:r>
            <a:endParaRPr lang="en-US" sz="4800" dirty="0"/>
          </a:p>
        </p:txBody>
      </p:sp>
    </p:spTree>
    <p:extLst>
      <p:ext uri="{BB962C8B-B14F-4D97-AF65-F5344CB8AC3E}">
        <p14:creationId xmlns:p14="http://schemas.microsoft.com/office/powerpoint/2010/main" val="2876409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758" y="4876800"/>
            <a:ext cx="3555642" cy="646331"/>
          </a:xfrm>
          <a:prstGeom prst="rect">
            <a:avLst/>
          </a:prstGeom>
          <a:solidFill>
            <a:schemeClr val="bg1"/>
          </a:solidFill>
          <a:ln w="38100">
            <a:solidFill>
              <a:srgbClr val="0070C0"/>
            </a:solidFill>
          </a:ln>
          <a:effectLst>
            <a:innerShdw blurRad="114300">
              <a:prstClr val="black"/>
            </a:innerShdw>
          </a:effectLst>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বাবা-মার সঙ্গে মেয়ে</a:t>
            </a:r>
            <a:endParaRPr lang="en-US"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3581400" cy="4267200"/>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04825"/>
            <a:ext cx="46450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257800" y="4757670"/>
            <a:ext cx="3048000" cy="914400"/>
          </a:xfrm>
          <a:prstGeom prst="roundRect">
            <a:avLst/>
          </a:prstGeom>
          <a:solidFill>
            <a:schemeClr val="bg1"/>
          </a:solidFill>
          <a:ln w="3810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IN" sz="6600" dirty="0">
                <a:solidFill>
                  <a:schemeClr val="tx1"/>
                </a:solidFill>
              </a:rPr>
              <a:t>স্বামী-স্ত্রী</a:t>
            </a:r>
            <a:endParaRPr lang="en-US" sz="6600" dirty="0">
              <a:solidFill>
                <a:schemeClr val="tx1"/>
              </a:solidFill>
            </a:endParaRPr>
          </a:p>
        </p:txBody>
      </p:sp>
    </p:spTree>
    <p:extLst>
      <p:ext uri="{BB962C8B-B14F-4D97-AF65-F5344CB8AC3E}">
        <p14:creationId xmlns:p14="http://schemas.microsoft.com/office/powerpoint/2010/main" val="3586057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t="21608" b="21503"/>
          <a:stretch>
            <a:fillRect/>
          </a:stretch>
        </p:blipFill>
        <p:spPr bwMode="auto">
          <a:xfrm>
            <a:off x="381000" y="457200"/>
            <a:ext cx="8305800" cy="434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953293" y="4953000"/>
            <a:ext cx="7161213" cy="9906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IN" sz="4400" dirty="0">
                <a:solidFill>
                  <a:schemeClr val="tx1"/>
                </a:solidFill>
              </a:rPr>
              <a:t>দাদা-দাদী,নাতি-নাতনীসহ একত্রে বসবাস</a:t>
            </a:r>
            <a:endParaRPr lang="en-US" sz="4400" dirty="0">
              <a:solidFill>
                <a:schemeClr val="tx1"/>
              </a:solidFill>
            </a:endParaRPr>
          </a:p>
        </p:txBody>
      </p:sp>
    </p:spTree>
    <p:extLst>
      <p:ext uri="{BB962C8B-B14F-4D97-AF65-F5344CB8AC3E}">
        <p14:creationId xmlns:p14="http://schemas.microsoft.com/office/powerpoint/2010/main" val="3727465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05000" y="5360920"/>
            <a:ext cx="4419600" cy="735080"/>
          </a:xfrm>
          <a:prstGeom prst="roundRect">
            <a:avLst/>
          </a:prstGeom>
          <a:solidFill>
            <a:schemeClr val="accent3">
              <a:lumMod val="20000"/>
              <a:lumOff val="80000"/>
            </a:schemeClr>
          </a:solidFill>
          <a:ln w="28575">
            <a:solidFill>
              <a:srgbClr val="0070C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ysClr val="windowText" lastClr="000000"/>
                </a:solidFill>
                <a:latin typeface="NikoshBAN" pitchFamily="2" charset="0"/>
                <a:cs typeface="NikoshBAN" pitchFamily="2" charset="0"/>
              </a:rPr>
              <a:t>  ঘনিষ্ঠ বন্ধু-বান্ধব</a:t>
            </a:r>
            <a:endParaRPr lang="en-US" sz="4800" dirty="0">
              <a:solidFill>
                <a:sysClr val="windowText" lastClr="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381000"/>
            <a:ext cx="4114800" cy="4724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457200"/>
            <a:ext cx="4416187" cy="4648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01283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White">
          <a:xfrm>
            <a:off x="304800" y="381001"/>
            <a:ext cx="84582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429000" y="5715001"/>
            <a:ext cx="2667000" cy="830997"/>
          </a:xfrm>
          <a:prstGeom prst="rect">
            <a:avLst/>
          </a:prstGeom>
          <a:solidFill>
            <a:schemeClr val="bg1"/>
          </a:solidFill>
          <a:ln w="57150">
            <a:solidFill>
              <a:srgbClr val="66FF99"/>
            </a:solidFill>
          </a:ln>
          <a:scene3d>
            <a:camera prst="orthographicFront"/>
            <a:lightRig rig="threePt" dir="t"/>
          </a:scene3d>
          <a:sp3d>
            <a:bevelT w="114300" prst="artDeco"/>
          </a:sp3d>
        </p:spPr>
        <p:txBody>
          <a:bodyPr wrap="square" rtlCol="0">
            <a:spAutoFit/>
          </a:bodyPr>
          <a:lstStyle/>
          <a:p>
            <a:pPr algn="ctr"/>
            <a:r>
              <a:rPr lang="bn-IN" sz="4800" dirty="0" smtClean="0"/>
              <a:t>সহপাঠি</a:t>
            </a:r>
            <a:endParaRPr lang="en-US" sz="4800" dirty="0"/>
          </a:p>
        </p:txBody>
      </p:sp>
    </p:spTree>
    <p:extLst>
      <p:ext uri="{BB962C8B-B14F-4D97-AF65-F5344CB8AC3E}">
        <p14:creationId xmlns:p14="http://schemas.microsoft.com/office/powerpoint/2010/main" val="2469480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381000"/>
            <a:ext cx="8534400" cy="6096000"/>
          </a:xfrm>
          <a:prstGeom prst="rect">
            <a:avLst/>
          </a:prstGeom>
        </p:spPr>
      </p:pic>
    </p:spTree>
    <p:extLst>
      <p:ext uri="{BB962C8B-B14F-4D97-AF65-F5344CB8AC3E}">
        <p14:creationId xmlns:p14="http://schemas.microsoft.com/office/powerpoint/2010/main" val="1627632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60">
      <a:majorFont>
        <a:latin typeface="NikoshBAN"/>
        <a:ea typeface=""/>
        <a:cs typeface="NikoshBAN"/>
      </a:majorFont>
      <a:minorFont>
        <a:latin typeface="NikoshBAN"/>
        <a:ea typeface=""/>
        <a:cs typeface="NikoshBA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2357</TotalTime>
  <Words>285</Words>
  <Application>Microsoft Office PowerPoint</Application>
  <PresentationFormat>On-screen Show (4:3)</PresentationFormat>
  <Paragraphs>110</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Nikosh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জ্ঞাতি সম্পর্কের গুরুত্ব</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mevB‡K ¯^vMZg</dc:title>
  <dc:creator>MD Enamul Haque</dc:creator>
  <cp:lastModifiedBy>Windows User</cp:lastModifiedBy>
  <cp:revision>731</cp:revision>
  <dcterms:created xsi:type="dcterms:W3CDTF">2006-08-16T00:00:00Z</dcterms:created>
  <dcterms:modified xsi:type="dcterms:W3CDTF">2020-10-22T05:53:41Z</dcterms:modified>
</cp:coreProperties>
</file>