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A75D1-3EC3-4F34-8F2C-B66532AEBC9C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46401-39B0-428A-B765-A1ACB0991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1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3200" y="381000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i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1816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60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i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endParaRPr lang="en-US" sz="6000" b="1" i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276600" y="685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</a:rPr>
              <a:t>ধন্যবাদ</a:t>
            </a:r>
            <a:endParaRPr lang="en-US" sz="48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Polash\Desktop\New folder\আক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752600"/>
            <a:ext cx="5257800" cy="34290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352800" y="51816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5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48200" y="1600200"/>
            <a:ext cx="2971800" cy="3505200"/>
            <a:chOff x="1014046" y="2097156"/>
            <a:chExt cx="2286000" cy="2667000"/>
          </a:xfrm>
        </p:grpSpPr>
        <p:grpSp>
          <p:nvGrpSpPr>
            <p:cNvPr id="3" name="Group 4"/>
            <p:cNvGrpSpPr/>
            <p:nvPr/>
          </p:nvGrpSpPr>
          <p:grpSpPr>
            <a:xfrm>
              <a:off x="1014046" y="2097156"/>
              <a:ext cx="2286000" cy="2667000"/>
              <a:chOff x="2995246" y="573156"/>
              <a:chExt cx="2286000" cy="2667000"/>
            </a:xfrm>
          </p:grpSpPr>
          <p:pic>
            <p:nvPicPr>
              <p:cNvPr id="5" name="Picture 3" descr="C:\Users\Polash\Desktop\New folder\্ক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95246" y="573156"/>
                <a:ext cx="2286000" cy="2667000"/>
              </a:xfrm>
              <a:prstGeom prst="rect">
                <a:avLst/>
              </a:prstGeom>
              <a:noFill/>
            </p:spPr>
          </p:pic>
          <p:pic>
            <p:nvPicPr>
              <p:cNvPr id="6" name="Picture 2" descr="E:\gentrmn\palash 7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35569" y="1219200"/>
                <a:ext cx="1752600" cy="1742101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4" name="TextBox 3"/>
            <p:cNvSpPr txBox="1"/>
            <p:nvPr/>
          </p:nvSpPr>
          <p:spPr>
            <a:xfrm>
              <a:off x="1600200" y="2503004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পলাশ</a:t>
              </a:r>
              <a:r>
                <a:rPr lang="en-US" sz="2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চন্দ্র</a:t>
              </a:r>
              <a:r>
                <a:rPr lang="en-US" sz="2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নাথ</a:t>
              </a:r>
              <a:endParaRPr lang="en-US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76400" y="23622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শ্রেণি-৮ম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বিষয়-গণিত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অধ্যায়-১০ম</a:t>
            </a:r>
          </a:p>
          <a:p>
            <a:r>
              <a:rPr lang="en-US" sz="32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পাঠ-বৃত্ত</a:t>
            </a:r>
            <a:endParaRPr lang="en-US" sz="32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সময়-৫০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0668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51054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খইয়াছরা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মিরসরাই</a:t>
            </a:r>
            <a:r>
              <a:rPr lang="en-US" sz="2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endParaRPr lang="en-US" sz="2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t="-11000" r="-12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1066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MS Mincho"/>
                <a:ea typeface="MS Mincho"/>
                <a:cs typeface="NikoshBAN" pitchFamily="2" charset="0"/>
              </a:rPr>
              <a:t>♣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  <a:latin typeface="MS Mincho"/>
                <a:ea typeface="MS Mincho"/>
                <a:cs typeface="NikoshBAN" pitchFamily="2" charset="0"/>
              </a:rPr>
              <a:t>♣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209800"/>
            <a:ext cx="548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MS Mincho"/>
                <a:ea typeface="MS Mincho"/>
                <a:cs typeface="NikoshBAN" pitchFamily="2" charset="0"/>
              </a:rPr>
              <a:t>♪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MS Mincho"/>
                <a:ea typeface="MS Mincho"/>
                <a:cs typeface="NikoshBAN" pitchFamily="2" charset="0"/>
              </a:rPr>
              <a:t>♪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জ্যা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MS Mincho"/>
                <a:ea typeface="MS Mincho"/>
                <a:cs typeface="NikoshBAN" pitchFamily="2" charset="0"/>
              </a:rPr>
              <a:t>♪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পরিধি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MS Mincho"/>
                <a:ea typeface="MS Mincho"/>
                <a:cs typeface="NikoshBAN" pitchFamily="2" charset="0"/>
              </a:rPr>
              <a:t>♪ 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সর্ম্পকিত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প্রম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াণ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3657600"/>
            <a:ext cx="23622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olash\Desktop\টচজটজ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733800"/>
            <a:ext cx="2143125" cy="2286000"/>
          </a:xfrm>
          <a:prstGeom prst="rect">
            <a:avLst/>
          </a:prstGeom>
          <a:noFill/>
        </p:spPr>
      </p:pic>
      <p:pic>
        <p:nvPicPr>
          <p:cNvPr id="2051" name="Picture 3" descr="C:\Users\Polash\Desktop\জপটব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733800"/>
            <a:ext cx="2019300" cy="20478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71600" y="5334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MS Mincho"/>
                <a:ea typeface="MS Mincho"/>
                <a:cs typeface="NikoshBAN" pitchFamily="2" charset="0"/>
              </a:rPr>
              <a:t>☞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কোন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আকৃতির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4572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চুড়ি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5943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5715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বোতাম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20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90800" y="2895600"/>
            <a:ext cx="3581400" cy="3429000"/>
            <a:chOff x="2971800" y="2590800"/>
            <a:chExt cx="3581400" cy="3429000"/>
          </a:xfrm>
        </p:grpSpPr>
        <p:grpSp>
          <p:nvGrpSpPr>
            <p:cNvPr id="7" name="Group 6"/>
            <p:cNvGrpSpPr/>
            <p:nvPr/>
          </p:nvGrpSpPr>
          <p:grpSpPr>
            <a:xfrm>
              <a:off x="2971800" y="2590800"/>
              <a:ext cx="3581400" cy="3429000"/>
              <a:chOff x="2971800" y="2286000"/>
              <a:chExt cx="3581400" cy="3429000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2971800" y="2286000"/>
                <a:ext cx="3581400" cy="3429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/>
              <p:cNvCxnSpPr>
                <a:stCxn id="2" idx="2"/>
                <a:endCxn id="2" idx="6"/>
              </p:cNvCxnSpPr>
              <p:nvPr/>
            </p:nvCxnSpPr>
            <p:spPr>
              <a:xfrm rot="10800000" flipH="1">
                <a:off x="2971800" y="4000500"/>
                <a:ext cx="3581400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8" name="Flowchart: Connector 7"/>
            <p:cNvSpPr/>
            <p:nvPr/>
          </p:nvSpPr>
          <p:spPr>
            <a:xfrm>
              <a:off x="4800600" y="4267200"/>
              <a:ext cx="76200" cy="76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11" name="Straight Connector 10"/>
          <p:cNvCxnSpPr>
            <a:stCxn id="2" idx="3"/>
            <a:endCxn id="2" idx="5"/>
          </p:cNvCxnSpPr>
          <p:nvPr/>
        </p:nvCxnSpPr>
        <p:spPr>
          <a:xfrm rot="16200000" flipH="1">
            <a:off x="4381500" y="4556219"/>
            <a:ext cx="1588" cy="25324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48400" y="4343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4419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5638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5715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R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196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6396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505200" y="0"/>
            <a:ext cx="2143125" cy="2143125"/>
            <a:chOff x="5715000" y="381000"/>
            <a:chExt cx="2143125" cy="2143125"/>
          </a:xfrm>
        </p:grpSpPr>
        <p:pic>
          <p:nvPicPr>
            <p:cNvPr id="23" name="Picture 22" descr="C:\Users\Polash\Desktop\New folder\yirt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0" y="381000"/>
              <a:ext cx="2143125" cy="2143125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6324600" y="990600"/>
              <a:ext cx="990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বৃত্ত</a:t>
              </a:r>
              <a:endParaRPr lang="en-US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 rot="19474739">
            <a:off x="2438400" y="2819400"/>
            <a:ext cx="1143000" cy="52322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পরিধি</a:t>
            </a:r>
            <a:endParaRPr lang="en-US" sz="2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4267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ব্যাস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457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কেন্দ্র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579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জ্যা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14800" y="6400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চাপ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19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581400" y="1524000"/>
            <a:ext cx="2819400" cy="2667000"/>
            <a:chOff x="3657600" y="3200400"/>
            <a:chExt cx="2819400" cy="2667000"/>
          </a:xfrm>
        </p:grpSpPr>
        <p:grpSp>
          <p:nvGrpSpPr>
            <p:cNvPr id="14" name="Group 13"/>
            <p:cNvGrpSpPr/>
            <p:nvPr/>
          </p:nvGrpSpPr>
          <p:grpSpPr>
            <a:xfrm>
              <a:off x="3657600" y="3200400"/>
              <a:ext cx="2819400" cy="2667000"/>
              <a:chOff x="3657600" y="3200400"/>
              <a:chExt cx="2819400" cy="26670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657600" y="3200400"/>
                <a:ext cx="2819400" cy="2667000"/>
                <a:chOff x="3657600" y="3200400"/>
                <a:chExt cx="2819400" cy="266700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3657600" y="3200400"/>
                  <a:ext cx="2819400" cy="26670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" name="Straight Connector 7"/>
                <p:cNvCxnSpPr>
                  <a:stCxn id="6" idx="3"/>
                  <a:endCxn id="6" idx="5"/>
                </p:cNvCxnSpPr>
                <p:nvPr/>
              </p:nvCxnSpPr>
              <p:spPr>
                <a:xfrm rot="16200000" flipH="1">
                  <a:off x="5067300" y="4480019"/>
                  <a:ext cx="1588" cy="1993616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Connector 11"/>
              <p:cNvCxnSpPr>
                <a:stCxn id="6" idx="0"/>
              </p:cNvCxnSpPr>
              <p:nvPr/>
            </p:nvCxnSpPr>
            <p:spPr>
              <a:xfrm rot="16200000" flipH="1">
                <a:off x="3943350" y="4324350"/>
                <a:ext cx="2286000" cy="381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>
              <a:endCxn id="6" idx="3"/>
            </p:cNvCxnSpPr>
            <p:nvPr/>
          </p:nvCxnSpPr>
          <p:spPr>
            <a:xfrm rot="10800000" flipV="1">
              <a:off x="4070492" y="4571999"/>
              <a:ext cx="1034908" cy="9048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6" idx="5"/>
            </p:cNvCxnSpPr>
            <p:nvPr/>
          </p:nvCxnSpPr>
          <p:spPr>
            <a:xfrm>
              <a:off x="5105400" y="4572000"/>
              <a:ext cx="958708" cy="9048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0292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76800" y="3810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M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0" y="3886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9800" y="3810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381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যে,OM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AB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জ্যা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1816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S Mincho"/>
                <a:ea typeface="MS Mincho"/>
              </a:rPr>
              <a:t>△ </a:t>
            </a:r>
            <a:r>
              <a:rPr lang="en-US" sz="3200" dirty="0" smtClean="0"/>
              <a:t>OAM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MS Mincho"/>
                <a:ea typeface="MS Mincho"/>
              </a:rPr>
              <a:t>△</a:t>
            </a:r>
            <a:r>
              <a:rPr lang="en-US" sz="3200" dirty="0" smtClean="0"/>
              <a:t> OBM</a:t>
            </a:r>
            <a:endParaRPr lang="en-US" sz="3200" dirty="0"/>
          </a:p>
        </p:txBody>
      </p:sp>
      <p:sp>
        <p:nvSpPr>
          <p:cNvPr id="17" name="Right Triangle 16"/>
          <p:cNvSpPr/>
          <p:nvPr/>
        </p:nvSpPr>
        <p:spPr>
          <a:xfrm flipH="1">
            <a:off x="4495800" y="4724400"/>
            <a:ext cx="1219200" cy="16002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Triangle 24"/>
          <p:cNvSpPr/>
          <p:nvPr/>
        </p:nvSpPr>
        <p:spPr>
          <a:xfrm>
            <a:off x="5791200" y="4724400"/>
            <a:ext cx="1143000" cy="16002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562600" y="4267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0" y="6248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2600" y="6396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34200" y="6248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15" grpId="0"/>
      <p:bldP spid="17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743200" y="3581400"/>
            <a:ext cx="1752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581400" y="2667000"/>
            <a:ext cx="182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705100" y="1790700"/>
            <a:ext cx="1828800" cy="1752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62600" y="3581400"/>
            <a:ext cx="1524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248400" y="2743200"/>
            <a:ext cx="1676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486400" y="1981200"/>
            <a:ext cx="1676400" cy="1524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66800" y="838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AM=BM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182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OA=OB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6800" y="2667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OM=OM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" y="38100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MS Mincho"/>
                <a:ea typeface="MS Mincho"/>
              </a:rPr>
              <a:t>△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OAM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ea typeface="MS Mincho"/>
                <a:cs typeface="NikoshBAN" pitchFamily="2" charset="0"/>
              </a:rPr>
              <a:t>≅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MS Mincho"/>
                <a:ea typeface="MS Mincho"/>
              </a:rPr>
              <a:t>△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OBM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" y="46482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MS Mincho"/>
                <a:ea typeface="MS Mincho"/>
              </a:rPr>
              <a:t>∠</a:t>
            </a:r>
            <a:r>
              <a:rPr lang="en-US" sz="3200" dirty="0" smtClean="0">
                <a:solidFill>
                  <a:srgbClr val="FF0000"/>
                </a:solidFill>
                <a:latin typeface="MS Mincho"/>
                <a:ea typeface="MS Mincho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OAM </a:t>
            </a:r>
            <a:r>
              <a:rPr lang="en-US" sz="3200" dirty="0" smtClean="0">
                <a:solidFill>
                  <a:srgbClr val="FF0000"/>
                </a:solidFill>
              </a:rPr>
              <a:t>= </a:t>
            </a:r>
            <a:r>
              <a:rPr lang="en-US" sz="3200" dirty="0" smtClean="0">
                <a:solidFill>
                  <a:srgbClr val="FF0000"/>
                </a:solidFill>
                <a:latin typeface="MS Mincho"/>
                <a:ea typeface="MS Mincho"/>
              </a:rPr>
              <a:t>∠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OBM = ১ </a:t>
            </a:r>
            <a:r>
              <a:rPr lang="en-US" sz="3200" dirty="0" err="1" smtClean="0">
                <a:solidFill>
                  <a:srgbClr val="FF0000"/>
                </a:solidFill>
              </a:rPr>
              <a:t>সমকোন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95400" y="5562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OM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ea typeface="MS Mincho"/>
                <a:cs typeface="NikoshBAN" pitchFamily="2" charset="0"/>
              </a:rPr>
              <a:t>⊥ ‍AB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1400" y="6096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প্রমানিত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886200" y="0"/>
            <a:ext cx="1219200" cy="1143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প্রমান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8200" y="152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8200" y="3276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0" y="129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62800" y="3429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81600" y="3581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860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028E-8 L 0.3 0.022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0315E-7 L 0.2625 8.60315E-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60315E-7 L 0.3 0.01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10000" y="228600"/>
            <a:ext cx="1828800" cy="13716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943600" y="1752600"/>
            <a:ext cx="2743200" cy="2438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জ্যা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95400" y="2133600"/>
            <a:ext cx="4343400" cy="441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উল্লিখিত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অর্ন্তগত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ea typeface="MS Mincho"/>
                <a:cs typeface="NikoshBAN" pitchFamily="2" charset="0"/>
              </a:rPr>
              <a:t>△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OAB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62400" y="1752600"/>
            <a:ext cx="3048000" cy="3128665"/>
            <a:chOff x="3733800" y="2514600"/>
            <a:chExt cx="3048000" cy="3128665"/>
          </a:xfrm>
        </p:grpSpPr>
        <p:sp>
          <p:nvSpPr>
            <p:cNvPr id="6" name="Oval 5"/>
            <p:cNvSpPr/>
            <p:nvPr/>
          </p:nvSpPr>
          <p:spPr>
            <a:xfrm>
              <a:off x="3810000" y="2667000"/>
              <a:ext cx="2895600" cy="2667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6" idx="7"/>
              <a:endCxn id="6" idx="5"/>
            </p:cNvCxnSpPr>
            <p:nvPr/>
          </p:nvCxnSpPr>
          <p:spPr>
            <a:xfrm rot="16200000" flipH="1">
              <a:off x="5338622" y="4000500"/>
              <a:ext cx="1885854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6200000" flipH="1">
              <a:off x="3291124" y="4000500"/>
              <a:ext cx="188585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67200" y="4038600"/>
              <a:ext cx="2057400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288281" y="40386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33800" y="2590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B050"/>
                  </a:solidFill>
                </a:rPr>
                <a:t>A</a:t>
              </a:r>
              <a:endParaRPr lang="en-US" sz="2800" dirty="0">
                <a:solidFill>
                  <a:srgbClr val="00B05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33800" y="5029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B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19800" y="5181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D</a:t>
              </a:r>
              <a:endPara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0" y="25146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C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67200" y="48006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smtClean="0">
                <a:solidFill>
                  <a:srgbClr val="00B0F0"/>
                </a:solidFill>
              </a:rPr>
              <a:t>AB </a:t>
            </a:r>
            <a:r>
              <a:rPr lang="en-US" sz="2800" b="1" dirty="0" err="1" smtClean="0">
                <a:solidFill>
                  <a:srgbClr val="00B0F0"/>
                </a:solidFill>
              </a:rPr>
              <a:t>এবং</a:t>
            </a:r>
            <a:r>
              <a:rPr lang="en-US" sz="2800" b="1" dirty="0" smtClean="0">
                <a:solidFill>
                  <a:srgbClr val="00B0F0"/>
                </a:solidFill>
              </a:rPr>
              <a:t> CD </a:t>
            </a:r>
          </a:p>
          <a:p>
            <a:r>
              <a:rPr lang="en-US" sz="2800" b="1" dirty="0" err="1" smtClean="0">
                <a:solidFill>
                  <a:srgbClr val="00B0F0"/>
                </a:solidFill>
              </a:rPr>
              <a:t>জ্যাদ্বয়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সমদূরবর্তী</a:t>
            </a:r>
            <a:r>
              <a:rPr lang="en-US" sz="2800" b="1" dirty="0" smtClean="0">
                <a:solidFill>
                  <a:srgbClr val="00B0F0"/>
                </a:solidFill>
              </a:rPr>
              <a:t> । </a:t>
            </a:r>
            <a:endParaRPr lang="en-US" sz="2800" b="1" dirty="0">
              <a:solidFill>
                <a:srgbClr val="00B0F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276600" y="0"/>
            <a:ext cx="2819400" cy="1371600"/>
            <a:chOff x="3048000" y="2057400"/>
            <a:chExt cx="4114800" cy="2286000"/>
          </a:xfrm>
        </p:grpSpPr>
        <p:pic>
          <p:nvPicPr>
            <p:cNvPr id="17" name="Picture 2" descr="C:\Users\Polash\Desktop\New folder\দজচজা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0" y="2057400"/>
              <a:ext cx="4114800" cy="228600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3826476" y="2753139"/>
              <a:ext cx="2450756" cy="762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32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183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Polash</dc:creator>
  <cp:lastModifiedBy>Polash</cp:lastModifiedBy>
  <cp:revision>73</cp:revision>
  <dcterms:created xsi:type="dcterms:W3CDTF">2021-01-10T06:16:14Z</dcterms:created>
  <dcterms:modified xsi:type="dcterms:W3CDTF">2021-01-11T10:51:31Z</dcterms:modified>
</cp:coreProperties>
</file>