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79" r:id="rId3"/>
    <p:sldId id="280" r:id="rId4"/>
    <p:sldId id="267" r:id="rId5"/>
    <p:sldId id="278" r:id="rId6"/>
    <p:sldId id="262" r:id="rId7"/>
    <p:sldId id="260" r:id="rId8"/>
    <p:sldId id="281" r:id="rId9"/>
    <p:sldId id="268" r:id="rId10"/>
    <p:sldId id="269" r:id="rId11"/>
    <p:sldId id="282" r:id="rId12"/>
    <p:sldId id="263" r:id="rId13"/>
    <p:sldId id="271" r:id="rId14"/>
    <p:sldId id="274" r:id="rId15"/>
    <p:sldId id="283" r:id="rId16"/>
    <p:sldId id="284" r:id="rId17"/>
    <p:sldId id="264" r:id="rId18"/>
    <p:sldId id="265" r:id="rId19"/>
    <p:sldId id="285" r:id="rId20"/>
    <p:sldId id="266" r:id="rId21"/>
    <p:sldId id="270" r:id="rId22"/>
    <p:sldId id="275" r:id="rId23"/>
    <p:sldId id="286" r:id="rId24"/>
    <p:sldId id="276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FF804-FF13-402E-B2AA-221427BB5307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8324A-75A8-4DCC-BA67-98E541231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8324A-75A8-4DCC-BA67-98E541231D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8324A-75A8-4DCC-BA67-98E541231D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>
            <a:normAutofit/>
          </a:bodyPr>
          <a:lstStyle/>
          <a:p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650" name="AutoShape 2" descr="Image result for flow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1" name="Picture 3" descr="C:\Users\moniruzzaman\Desktop\index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371600"/>
            <a:ext cx="5105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/>
              <a:t>একক কাজের উত্তর;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33800"/>
            <a:ext cx="6477000" cy="1905000"/>
          </a:xfrm>
        </p:spPr>
        <p:txBody>
          <a:bodyPr/>
          <a:lstStyle/>
          <a:p>
            <a:r>
              <a:rPr lang="bn-IN" dirty="0" smtClean="0">
                <a:solidFill>
                  <a:schemeClr val="tx1"/>
                </a:solidFill>
              </a:rPr>
              <a:t>মুনাফা অর্জনের লক্ষ্যে পরিচালিত অর্থনৈতিক কর্মকাণ্ডকে ব্যবসায় বলে।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810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0871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114800"/>
            <a:ext cx="53340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13717579_MNrdC.gif"/>
          <p:cNvPicPr>
            <a:picLocks noChangeAspect="1"/>
          </p:cNvPicPr>
          <p:nvPr/>
        </p:nvPicPr>
        <p:blipFill>
          <a:blip r:embed="rId3" cstate="print"/>
          <a:srcRect r="30280" b="15000"/>
          <a:stretch>
            <a:fillRect/>
          </a:stretch>
        </p:blipFill>
        <p:spPr>
          <a:xfrm>
            <a:off x="457200" y="1295400"/>
            <a:ext cx="52578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324600" y="19812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47244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38400" y="51054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প্রাচীন যুগ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0248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38200"/>
            <a:ext cx="51054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0" y="18288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মৎস্য শিকার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জোড়ায়</a:t>
            </a:r>
            <a:r>
              <a:rPr lang="bn-IN" dirty="0" smtClean="0"/>
              <a:t> কাজ;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প্রাচীনকালে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মানুষ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কিভাবে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জীবীকা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নির্বাহ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করতেন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/>
              <a:t>জোড়ায় কাজের উত্তর;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n-IN" dirty="0" smtClean="0">
                <a:solidFill>
                  <a:schemeClr val="tx1"/>
                </a:solidFill>
              </a:rPr>
              <a:t>প্রাচীন কালে মানুষ পশুশিকার, মৎস শিকার,ফলমূল আহরণ </a:t>
            </a:r>
            <a:r>
              <a:rPr lang="en-US" dirty="0" err="1" smtClean="0">
                <a:solidFill>
                  <a:schemeClr val="tx1"/>
                </a:solidFill>
              </a:rPr>
              <a:t>ইত্যাদি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r>
              <a:rPr lang="bn-IN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ba9085e-6c55-4c5b-9337-e4855bb2338c_P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3893922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jhinu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038600"/>
            <a:ext cx="3539612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Ko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066800"/>
            <a:ext cx="3480062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667000" y="228600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36)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962400"/>
            <a:ext cx="3537857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600200" y="3124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শামুক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31242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কড়ি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943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ঝিনুক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594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মুক্তা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152400"/>
            <a:ext cx="41344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/>
          </a:p>
        </p:txBody>
      </p:sp>
      <p:pic>
        <p:nvPicPr>
          <p:cNvPr id="6" name="Picture 5" descr="images (9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114800"/>
            <a:ext cx="4267200" cy="18990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mages (12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209800"/>
            <a:ext cx="3733800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Coin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764" y="1219200"/>
            <a:ext cx="4073236" cy="1877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600200" y="3352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চাদির পয়সা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বিভিন্ন ধাতব মুদ্রা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_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514600"/>
            <a:ext cx="40386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219200" y="5257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মধ্য যুগ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Village_market,_Bog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4191000" cy="289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2514600" y="152400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4495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5715000"/>
            <a:ext cx="148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শহর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4" grpId="0" build="allAtOnce"/>
      <p:bldP spid="1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3)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114800"/>
            <a:ext cx="3581400" cy="2286000"/>
          </a:xfrm>
          <a:prstGeom prst="rect">
            <a:avLst/>
          </a:prstGeom>
        </p:spPr>
      </p:pic>
      <p:pic>
        <p:nvPicPr>
          <p:cNvPr id="4" name="Picture 3" descr="download (27)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91000"/>
            <a:ext cx="4572000" cy="2286000"/>
          </a:xfrm>
          <a:prstGeom prst="rect">
            <a:avLst/>
          </a:prstGeom>
        </p:spPr>
      </p:pic>
      <p:pic>
        <p:nvPicPr>
          <p:cNvPr id="9" name="Picture 8" descr="u43515_147444_7561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600200"/>
            <a:ext cx="4199737" cy="24865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6800" y="1981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শিল্প বিপ্লব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304800"/>
            <a:ext cx="46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5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505200"/>
            <a:ext cx="373380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suso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39624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143000" y="4953000"/>
            <a:ext cx="29072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আধুনিক যুগ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4572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553200" cy="30480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মনিরুজ্জামান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খালিশপুর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মবধ্যমিক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oniruzzaman\Desktop\Copy (2) of 42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1423987" cy="178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304800"/>
          <a:ext cx="8686799" cy="6619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339"/>
                <a:gridCol w="3165230"/>
                <a:gridCol w="3165230"/>
              </a:tblGrid>
              <a:tr h="6227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প্রাচীন  যুগ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মধ্যযুগ</a:t>
                      </a:r>
                    </a:p>
                    <a:p>
                      <a:endParaRPr lang="bn-IN" sz="2400" dirty="0" smtClean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আধুনিক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যুগ</a:t>
                      </a:r>
                      <a:endParaRPr lang="bn-IN" sz="2400" dirty="0" smtClean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64363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পশু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শিকার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বিনিময়ের মাধ্যম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হিসাবে দুষ্প্রাপ্য শামুক , ঝিনুক, কড়ি ও পাথরের ব্যবহার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বিপ্লব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64363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মৎস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শিকার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বিনিময়ের মাধ্যম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হিসাবে স্বর্ণ, রৌপ্য ও অন্যান্য ধাতব মূদ্রার ব্যবহার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তথ্য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যোগাযোগ প্রযুক্তির উন্নয়ন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7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ফলমূল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আহরণ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কাগজি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মুদ্রার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বিভিন্ন শিল্প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কারখানার বিকাশ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93581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কৃষিকার্য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বাজার</a:t>
                      </a:r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শহর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বৃহদায়তন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উৎপাদন ও বন্টন ব্যবস্থা 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799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দ্রব্য বিনিময়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ব্যবসায়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স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ংগঠনের উদ্ভব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bn-IN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বিমা ব্যবস্থার সম্প্রসারণ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52017"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এটিএম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কার্ড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22799"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মোবাইল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ব্যাংকিং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প্রচলন</a:t>
                      </a:r>
                      <a:endParaRPr lang="en-US" sz="2400" dirty="0"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/>
              <a:t>দলগত কাজ;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ব</a:t>
            </a:r>
            <a:r>
              <a:rPr lang="bn-IN" dirty="0" smtClean="0">
                <a:solidFill>
                  <a:schemeClr val="tx1"/>
                </a:solidFill>
              </a:rPr>
              <a:t>্যসায়ের ক্রমবিকাশের তিনটি প</a:t>
            </a:r>
            <a:r>
              <a:rPr lang="en-US" dirty="0" err="1" smtClean="0">
                <a:solidFill>
                  <a:schemeClr val="tx1"/>
                </a:solidFill>
              </a:rPr>
              <a:t>র্যায়ের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দুটি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ধারা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লিখ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470025"/>
          </a:xfrm>
        </p:spPr>
        <p:txBody>
          <a:bodyPr/>
          <a:lstStyle/>
          <a:p>
            <a:r>
              <a:rPr lang="bn-IN" dirty="0" smtClean="0"/>
              <a:t>দলগত কাজের উত্তর;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600200"/>
            <a:ext cx="6324600" cy="4572000"/>
          </a:xfrm>
        </p:spPr>
        <p:txBody>
          <a:bodyPr>
            <a:noAutofit/>
          </a:bodyPr>
          <a:lstStyle/>
          <a:p>
            <a:r>
              <a:rPr lang="bn-IN" sz="4000" dirty="0" smtClean="0">
                <a:solidFill>
                  <a:schemeClr val="tx1"/>
                </a:solidFill>
              </a:rPr>
              <a:t>প্রাচীন যুগ- দ্রব্য বিনিময়, পশু শিকার।</a:t>
            </a:r>
          </a:p>
          <a:p>
            <a:r>
              <a:rPr lang="bn-IN" sz="4000" dirty="0" smtClean="0">
                <a:solidFill>
                  <a:schemeClr val="tx1"/>
                </a:solidFill>
              </a:rPr>
              <a:t>মধ্যযুগ- কাগজী মুদ্রার প্রচলন, বাজার ও শহর সৃষ্টি।</a:t>
            </a:r>
          </a:p>
          <a:p>
            <a:r>
              <a:rPr lang="bn-IN" sz="4000" dirty="0" smtClean="0">
                <a:solidFill>
                  <a:schemeClr val="tx1"/>
                </a:solidFill>
              </a:rPr>
              <a:t>আধুনিক যুগ- শিল্প বিপ্লব, তথ্য ও যোগাযোগ প্রযুক্তির উন্নয়ন।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447800"/>
            <a:ext cx="8915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/>
              <a:t>১।</a:t>
            </a:r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কোনটি</a:t>
            </a:r>
            <a:r>
              <a:rPr lang="en-US" sz="3600" dirty="0" smtClean="0"/>
              <a:t>  </a:t>
            </a:r>
            <a:r>
              <a:rPr lang="en-US" sz="3600" dirty="0" err="1" smtClean="0"/>
              <a:t>দুষ্প্রাপ্য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বিনিময়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মাধ্যম</a:t>
            </a:r>
            <a:r>
              <a:rPr lang="en-US" sz="3600" dirty="0" smtClean="0"/>
              <a:t>?</a:t>
            </a:r>
          </a:p>
          <a:p>
            <a:r>
              <a:rPr lang="en-US" sz="3600" dirty="0" smtClean="0"/>
              <a:t>(ক) </a:t>
            </a:r>
            <a:r>
              <a:rPr lang="en-US" sz="3600" dirty="0" err="1" smtClean="0"/>
              <a:t>কাগজি</a:t>
            </a:r>
            <a:r>
              <a:rPr lang="en-US" sz="3600" dirty="0" smtClean="0"/>
              <a:t> </a:t>
            </a:r>
            <a:r>
              <a:rPr lang="en-US" sz="3600" dirty="0" err="1" smtClean="0"/>
              <a:t>নোট</a:t>
            </a:r>
            <a:r>
              <a:rPr lang="en-US" sz="3600" dirty="0" smtClean="0"/>
              <a:t> </a:t>
            </a:r>
            <a:r>
              <a:rPr lang="bn-IN" sz="3600" dirty="0" smtClean="0"/>
              <a:t>		</a:t>
            </a:r>
            <a:r>
              <a:rPr lang="en-US" sz="3600" dirty="0" smtClean="0"/>
              <a:t> (খ) </a:t>
            </a:r>
            <a:r>
              <a:rPr lang="en-US" sz="3600" dirty="0" err="1" smtClean="0"/>
              <a:t>রৌপ</a:t>
            </a:r>
            <a:r>
              <a:rPr lang="bn-IN" sz="3600" dirty="0" smtClean="0"/>
              <a:t>	</a:t>
            </a:r>
            <a:r>
              <a:rPr lang="en-US" sz="3600" dirty="0" smtClean="0"/>
              <a:t> 	 (গ) </a:t>
            </a:r>
            <a:r>
              <a:rPr lang="en-US" sz="3600" dirty="0" err="1" smtClean="0"/>
              <a:t>ঝিনুক</a:t>
            </a:r>
            <a:r>
              <a:rPr lang="en-US" sz="3600" dirty="0" smtClean="0"/>
              <a:t> </a:t>
            </a:r>
            <a:r>
              <a:rPr lang="bn-IN" sz="3600" dirty="0" smtClean="0"/>
              <a:t>			</a:t>
            </a:r>
            <a:r>
              <a:rPr lang="en-US" sz="3600" dirty="0" smtClean="0"/>
              <a:t> (ঘ) </a:t>
            </a:r>
            <a:r>
              <a:rPr lang="en-US" sz="3600" dirty="0" err="1" smtClean="0"/>
              <a:t>স্বর্ণ</a:t>
            </a:r>
            <a:endParaRPr lang="en-US" sz="3600" dirty="0" smtClean="0"/>
          </a:p>
          <a:p>
            <a:r>
              <a:rPr lang="en-US" sz="3600" dirty="0" smtClean="0"/>
              <a:t>২। আ</a:t>
            </a:r>
            <a:r>
              <a:rPr lang="bn-IN" sz="3600" dirty="0" smtClean="0"/>
              <a:t>ক</a:t>
            </a:r>
            <a:r>
              <a:rPr lang="en-US" sz="3600" dirty="0" err="1" smtClean="0"/>
              <a:t>ধুনিক</a:t>
            </a:r>
            <a:r>
              <a:rPr lang="en-US" sz="3600" dirty="0" smtClean="0"/>
              <a:t>  </a:t>
            </a:r>
            <a:r>
              <a:rPr lang="en-US" sz="3600" dirty="0" err="1" smtClean="0"/>
              <a:t>যুগের</a:t>
            </a:r>
            <a:r>
              <a:rPr lang="en-US" sz="3600" dirty="0" smtClean="0"/>
              <a:t>  </a:t>
            </a:r>
            <a:r>
              <a:rPr lang="en-US" sz="3600" dirty="0" err="1" smtClean="0"/>
              <a:t>পরিবর্তন</a:t>
            </a:r>
            <a:r>
              <a:rPr lang="en-US" sz="3600" dirty="0" smtClean="0"/>
              <a:t>---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3600" dirty="0" smtClean="0"/>
              <a:t>ব্যাং ও বিমা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3600" dirty="0" smtClean="0"/>
              <a:t>বাজার ও শহর</a:t>
            </a:r>
          </a:p>
          <a:p>
            <a:pPr marL="400050" indent="-400050">
              <a:buFont typeface="+mj-lt"/>
              <a:buAutoNum type="romanLcPeriod"/>
            </a:pPr>
            <a:r>
              <a:rPr lang="bn-IN" sz="3600" dirty="0" smtClean="0"/>
              <a:t>মোবাইল ব্যাংকিং</a:t>
            </a:r>
          </a:p>
          <a:p>
            <a:pPr marL="400050" indent="-400050"/>
            <a:r>
              <a:rPr lang="bn-IN" sz="3600" dirty="0" smtClean="0"/>
              <a:t>নিচের কোনটি সঠিক?</a:t>
            </a:r>
          </a:p>
          <a:p>
            <a:pPr marL="400050" indent="-400050"/>
            <a:r>
              <a:rPr lang="bn-IN" sz="3600" dirty="0" smtClean="0"/>
              <a:t>(ক) </a:t>
            </a:r>
            <a:r>
              <a:rPr lang="en-US" sz="3600" dirty="0" err="1" smtClean="0"/>
              <a:t>i</a:t>
            </a:r>
            <a:r>
              <a:rPr lang="en-US" sz="3600" dirty="0" smtClean="0"/>
              <a:t> ও ii  (খ) </a:t>
            </a:r>
            <a:r>
              <a:rPr lang="en-US" sz="3600" dirty="0" err="1" smtClean="0"/>
              <a:t>i</a:t>
            </a:r>
            <a:r>
              <a:rPr lang="en-US" sz="3600" dirty="0" smtClean="0"/>
              <a:t> ও iii (গ) ii ও iii (ঘ) </a:t>
            </a:r>
            <a:r>
              <a:rPr lang="en-US" sz="3600" dirty="0" err="1" smtClean="0"/>
              <a:t>i,ii</a:t>
            </a:r>
            <a:r>
              <a:rPr lang="en-US" sz="3600" dirty="0" smtClean="0"/>
              <a:t> </a:t>
            </a:r>
            <a:r>
              <a:rPr lang="en-US" sz="3600" dirty="0" err="1" smtClean="0"/>
              <a:t>ওiii</a:t>
            </a:r>
            <a:endParaRPr lang="bn-IN" sz="3600" dirty="0" smtClean="0"/>
          </a:p>
        </p:txBody>
      </p:sp>
      <p:sp>
        <p:nvSpPr>
          <p:cNvPr id="5" name="5-Point Star 4"/>
          <p:cNvSpPr/>
          <p:nvPr/>
        </p:nvSpPr>
        <p:spPr>
          <a:xfrm>
            <a:off x="7543800" y="1143000"/>
            <a:ext cx="5334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057400" y="49530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457200"/>
            <a:ext cx="22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bn-IN" dirty="0" smtClean="0"/>
              <a:t>বাড়ির কাজ’;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7543800" cy="3352800"/>
          </a:xfrm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chemeClr val="tx1"/>
                </a:solidFill>
              </a:rPr>
              <a:t>আধুনিক যুগে ব্যবসায়ের পরিবর্তন গুলো সমাজে কী কী পরিবর্তন এনেছে তোমার মতামত দাও।</a:t>
            </a:r>
            <a:endParaRPr lang="bn-I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079625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ownload (8)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743200"/>
            <a:ext cx="4495800" cy="355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315200" cy="38862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bn-IN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 – নবম</a:t>
            </a:r>
          </a:p>
          <a:p>
            <a:pPr algn="l"/>
            <a:r>
              <a:rPr lang="bn-IN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– ব্যবসায় উদ্যোগ</a:t>
            </a:r>
          </a:p>
          <a:p>
            <a:pPr algn="l"/>
            <a:r>
              <a:rPr lang="bn-IN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– প্রথম</a:t>
            </a:r>
          </a:p>
          <a:p>
            <a:pPr algn="l"/>
            <a:r>
              <a:rPr lang="bn-IN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৪৫ মিনিট</a:t>
            </a:r>
          </a:p>
          <a:p>
            <a:pPr algn="l"/>
            <a:r>
              <a:rPr lang="bn-IN" sz="1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 – ২৫/৫/২০১৯</a:t>
            </a: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ownload (31).jf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1"/>
            <a:ext cx="5105400" cy="2514599"/>
          </a:xfrm>
        </p:spPr>
      </p:pic>
      <p:sp>
        <p:nvSpPr>
          <p:cNvPr id="6" name="TextBox 5"/>
          <p:cNvSpPr txBox="1"/>
          <p:nvPr/>
        </p:nvSpPr>
        <p:spPr>
          <a:xfrm>
            <a:off x="6019800" y="1905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ব্যবসায় প্রতিষ্ঠান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xresdefault0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733800"/>
            <a:ext cx="5181600" cy="2628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9800" y="3810000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ক্রেতা বিক্রেতার কাছ থেকে পণ্য কিনছে</a:t>
            </a:r>
            <a:r>
              <a:rPr lang="bn-IN" sz="4000" dirty="0" smtClean="0"/>
              <a:t>;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/>
              <a:t>ব্যবসায়ের ধারণা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শিখনফল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10134600" cy="4648200"/>
          </a:xfrm>
        </p:spPr>
        <p:txBody>
          <a:bodyPr/>
          <a:lstStyle/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ব্যবসায় কী বলতে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ব্যবসায়ের ক্রমবিকাশের 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র্যায় গুলো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ব্যবসায়ের ক্রমবিকাশের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র্যায় গুলো ব্যাখ্যা করতে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bje-20180622163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4876800" cy="243762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24600" y="1828800"/>
            <a:ext cx="2057400" cy="6858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3300" dirty="0" smtClean="0">
                <a:latin typeface="NikoshBAN" pitchFamily="2" charset="0"/>
                <a:ea typeface="+mj-ea"/>
                <a:cs typeface="NikoshBAN" pitchFamily="2" charset="0"/>
              </a:rPr>
              <a:t>সবজি বিক্রি করছে</a:t>
            </a:r>
            <a:r>
              <a:rPr lang="bn-IN" sz="8000" dirty="0" smtClean="0">
                <a:latin typeface="+mj-lt"/>
                <a:ea typeface="+mj-ea"/>
                <a:cs typeface="+mj-cs"/>
              </a:rPr>
              <a:t>;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07d7cdc3005c9666e6b6fb38d8d63db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810000"/>
            <a:ext cx="4876800" cy="27474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44196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শাড়ী বিক্রি করছে</a:t>
            </a:r>
            <a:r>
              <a:rPr lang="bn-IN" dirty="0" smtClean="0"/>
              <a:t>;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33600" y="152400"/>
            <a:ext cx="472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কর;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5105400" cy="2819400"/>
          </a:xfrm>
          <a:prstGeom prst="rect">
            <a:avLst/>
          </a:prstGeom>
        </p:spPr>
      </p:pic>
      <p:pic>
        <p:nvPicPr>
          <p:cNvPr id="3" name="Picture 2" descr="money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86200"/>
            <a:ext cx="5076824" cy="271227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ছবিগুলো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লক্ষ্য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;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3716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মাছ বিক্রি করছে;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2672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টাকা লেনদেনে মুনাফা পাচ্ছে;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একক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IN" sz="6000" dirty="0" smtClean="0"/>
          </a:p>
          <a:p>
            <a:endParaRPr lang="bn-IN" sz="6000" dirty="0" smtClean="0"/>
          </a:p>
          <a:p>
            <a:pPr algn="ctr">
              <a:buNone/>
            </a:pPr>
            <a:r>
              <a:rPr lang="bn-IN" sz="6000" dirty="0" smtClean="0"/>
              <a:t>ব্যবসায় কী 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918</TotalTime>
  <Words>351</Words>
  <Application>Microsoft Office PowerPoint</Application>
  <PresentationFormat>On-screen Show (4:3)</PresentationFormat>
  <Paragraphs>117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স্বাগতম</vt:lpstr>
      <vt:lpstr>শিক্ষক পরিচিতি</vt:lpstr>
      <vt:lpstr>পাঠ পরিচিতি</vt:lpstr>
      <vt:lpstr>নিচের ছবিগুলো লক্ষ্য কর;</vt:lpstr>
      <vt:lpstr>ব্যবসায়ের ধারণা</vt:lpstr>
      <vt:lpstr>শিখনফল</vt:lpstr>
      <vt:lpstr>Slide 7</vt:lpstr>
      <vt:lpstr>Slide 8</vt:lpstr>
      <vt:lpstr>একক কাজ</vt:lpstr>
      <vt:lpstr>একক কাজের উত্তর;</vt:lpstr>
      <vt:lpstr>Slide 11</vt:lpstr>
      <vt:lpstr>Slide 12</vt:lpstr>
      <vt:lpstr>জোড়ায় কাজ;</vt:lpstr>
      <vt:lpstr>জোড়ায় কাজের উত্তর;</vt:lpstr>
      <vt:lpstr>Slide 15</vt:lpstr>
      <vt:lpstr>Slide 16</vt:lpstr>
      <vt:lpstr>Slide 17</vt:lpstr>
      <vt:lpstr>Slide 18</vt:lpstr>
      <vt:lpstr>Slide 19</vt:lpstr>
      <vt:lpstr>Slide 20</vt:lpstr>
      <vt:lpstr>দলগত কাজ;</vt:lpstr>
      <vt:lpstr>দলগত কাজের উত্তর;</vt:lpstr>
      <vt:lpstr>Slide 23</vt:lpstr>
      <vt:lpstr>বাড়ির কাজ’; </vt:lpstr>
      <vt:lpstr>ধন্যবাদ সবাইকে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HP</dc:creator>
  <cp:lastModifiedBy>moniruzzaman</cp:lastModifiedBy>
  <cp:revision>110</cp:revision>
  <dcterms:created xsi:type="dcterms:W3CDTF">2006-08-16T00:00:00Z</dcterms:created>
  <dcterms:modified xsi:type="dcterms:W3CDTF">2020-01-18T14:37:07Z</dcterms:modified>
</cp:coreProperties>
</file>