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3"/>
  </p:notesMasterIdLst>
  <p:sldIdLst>
    <p:sldId id="307" r:id="rId2"/>
    <p:sldId id="308" r:id="rId3"/>
    <p:sldId id="309" r:id="rId4"/>
    <p:sldId id="262" r:id="rId5"/>
    <p:sldId id="285" r:id="rId6"/>
    <p:sldId id="290" r:id="rId7"/>
    <p:sldId id="286" r:id="rId8"/>
    <p:sldId id="291" r:id="rId9"/>
    <p:sldId id="294" r:id="rId10"/>
    <p:sldId id="300" r:id="rId11"/>
    <p:sldId id="301" r:id="rId12"/>
    <p:sldId id="299" r:id="rId13"/>
    <p:sldId id="295" r:id="rId14"/>
    <p:sldId id="260" r:id="rId15"/>
    <p:sldId id="296" r:id="rId16"/>
    <p:sldId id="297" r:id="rId17"/>
    <p:sldId id="305" r:id="rId18"/>
    <p:sldId id="303" r:id="rId19"/>
    <p:sldId id="304" r:id="rId20"/>
    <p:sldId id="30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8D3DC1-29D1-4083-8E81-96BE079B81C2}">
          <p14:sldIdLst>
            <p14:sldId id="307"/>
            <p14:sldId id="308"/>
            <p14:sldId id="309"/>
            <p14:sldId id="262"/>
            <p14:sldId id="285"/>
            <p14:sldId id="290"/>
            <p14:sldId id="286"/>
            <p14:sldId id="291"/>
            <p14:sldId id="294"/>
            <p14:sldId id="300"/>
            <p14:sldId id="301"/>
            <p14:sldId id="299"/>
            <p14:sldId id="295"/>
            <p14:sldId id="260"/>
            <p14:sldId id="296"/>
            <p14:sldId id="297"/>
          </p14:sldIdLst>
        </p14:section>
        <p14:section name="Untitled Section" id="{70CEDC06-6822-415C-9EA1-B8DB58F62BBE}">
          <p14:sldIdLst>
            <p14:sldId id="305"/>
            <p14:sldId id="303"/>
            <p14:sldId id="304"/>
            <p14:sldId id="302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7D52C-7124-4C07-8B1E-F287A0361E7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195B7-76CA-4108-9F64-DE69E095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21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30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9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204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88596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81729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52035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774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311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883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792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1846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269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3227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11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5267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568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4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83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9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6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27428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0.png"/><Relationship Id="rId7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5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026" y="506148"/>
            <a:ext cx="778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57326"/>
              </p:ext>
            </p:extLst>
          </p:nvPr>
        </p:nvGraphicFramePr>
        <p:xfrm>
          <a:off x="1588655" y="1459420"/>
          <a:ext cx="903778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095">
                  <a:extLst>
                    <a:ext uri="{9D8B030D-6E8A-4147-A177-3AD203B41FA5}">
                      <a16:colId xmlns:a16="http://schemas.microsoft.com/office/drawing/2014/main" val="547961270"/>
                    </a:ext>
                  </a:extLst>
                </a:gridCol>
                <a:gridCol w="3555959">
                  <a:extLst>
                    <a:ext uri="{9D8B030D-6E8A-4147-A177-3AD203B41FA5}">
                      <a16:colId xmlns:a16="http://schemas.microsoft.com/office/drawing/2014/main" val="729604359"/>
                    </a:ext>
                  </a:extLst>
                </a:gridCol>
                <a:gridCol w="3188732">
                  <a:extLst>
                    <a:ext uri="{9D8B030D-6E8A-4147-A177-3AD203B41FA5}">
                      <a16:colId xmlns:a16="http://schemas.microsoft.com/office/drawing/2014/main" val="1271285531"/>
                    </a:ext>
                  </a:extLst>
                </a:gridCol>
              </a:tblGrid>
              <a:tr h="37408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স্থিতিস্থাপক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অস্থিতিস্থাপক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288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50855"/>
              </p:ext>
            </p:extLst>
          </p:nvPr>
        </p:nvGraphicFramePr>
        <p:xfrm>
          <a:off x="1588650" y="1980439"/>
          <a:ext cx="9037792" cy="10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100">
                  <a:extLst>
                    <a:ext uri="{9D8B030D-6E8A-4147-A177-3AD203B41FA5}">
                      <a16:colId xmlns:a16="http://schemas.microsoft.com/office/drawing/2014/main" val="547961270"/>
                    </a:ext>
                  </a:extLst>
                </a:gridCol>
                <a:gridCol w="3555954">
                  <a:extLst>
                    <a:ext uri="{9D8B030D-6E8A-4147-A177-3AD203B41FA5}">
                      <a16:colId xmlns:a16="http://schemas.microsoft.com/office/drawing/2014/main" val="729604359"/>
                    </a:ext>
                  </a:extLst>
                </a:gridCol>
                <a:gridCol w="3188738">
                  <a:extLst>
                    <a:ext uri="{9D8B030D-6E8A-4147-A177-3AD203B41FA5}">
                      <a16:colId xmlns:a16="http://schemas.microsoft.com/office/drawing/2014/main" val="1271285531"/>
                    </a:ext>
                  </a:extLst>
                </a:gridCol>
              </a:tblGrid>
              <a:tr h="102599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sz="280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প্রকৃতি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বিলাসজাত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স্থিতিস্থাপক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800" b="1" dirty="0" smtClean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নিত্য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দব্য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অস্থিতিস্থাপক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800" b="1" dirty="0" smtClean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288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45453"/>
              </p:ext>
            </p:extLst>
          </p:nvPr>
        </p:nvGraphicFramePr>
        <p:xfrm>
          <a:off x="1588645" y="3005646"/>
          <a:ext cx="9037796" cy="117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061">
                  <a:extLst>
                    <a:ext uri="{9D8B030D-6E8A-4147-A177-3AD203B41FA5}">
                      <a16:colId xmlns:a16="http://schemas.microsoft.com/office/drawing/2014/main" val="547961270"/>
                    </a:ext>
                  </a:extLst>
                </a:gridCol>
                <a:gridCol w="3529373">
                  <a:extLst>
                    <a:ext uri="{9D8B030D-6E8A-4147-A177-3AD203B41FA5}">
                      <a16:colId xmlns:a16="http://schemas.microsoft.com/office/drawing/2014/main" val="729604359"/>
                    </a:ext>
                  </a:extLst>
                </a:gridCol>
                <a:gridCol w="3200362">
                  <a:extLst>
                    <a:ext uri="{9D8B030D-6E8A-4147-A177-3AD203B41FA5}">
                      <a16:colId xmlns:a16="http://schemas.microsoft.com/office/drawing/2014/main" val="1271285531"/>
                    </a:ext>
                  </a:extLst>
                </a:gridCol>
              </a:tblGrid>
              <a:tr h="117448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যেমনঃ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টিভি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ফ্রিজ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যেমনঃ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288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71665"/>
              </p:ext>
            </p:extLst>
          </p:nvPr>
        </p:nvGraphicFramePr>
        <p:xfrm>
          <a:off x="1592186" y="4187845"/>
          <a:ext cx="9037796" cy="117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061">
                  <a:extLst>
                    <a:ext uri="{9D8B030D-6E8A-4147-A177-3AD203B41FA5}">
                      <a16:colId xmlns:a16="http://schemas.microsoft.com/office/drawing/2014/main" val="547961270"/>
                    </a:ext>
                  </a:extLst>
                </a:gridCol>
                <a:gridCol w="3529373">
                  <a:extLst>
                    <a:ext uri="{9D8B030D-6E8A-4147-A177-3AD203B41FA5}">
                      <a16:colId xmlns:a16="http://schemas.microsoft.com/office/drawing/2014/main" val="729604359"/>
                    </a:ext>
                  </a:extLst>
                </a:gridCol>
                <a:gridCol w="3200362">
                  <a:extLst>
                    <a:ext uri="{9D8B030D-6E8A-4147-A177-3AD203B41FA5}">
                      <a16:colId xmlns:a16="http://schemas.microsoft.com/office/drawing/2014/main" val="1271285531"/>
                    </a:ext>
                  </a:extLst>
                </a:gridCol>
              </a:tblGrid>
              <a:tr h="117445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ঢাল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স্থিতিস্থাপক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রেখার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ঢাল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অস্থিতিস্থাপক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রেখার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ঢাল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বেশি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7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584" y="444271"/>
            <a:ext cx="778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0313" y="1949401"/>
            <a:ext cx="3065577" cy="2553156"/>
            <a:chOff x="2479964" y="1693697"/>
            <a:chExt cx="4329002" cy="355499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103418" y="4599709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103418" y="1759527"/>
              <a:ext cx="0" cy="28401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03418" y="2757055"/>
              <a:ext cx="678873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03418" y="3394360"/>
              <a:ext cx="18288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68436" y="2757055"/>
              <a:ext cx="0" cy="184265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918366" y="3394360"/>
              <a:ext cx="0" cy="120534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79964" y="4599709"/>
              <a:ext cx="505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O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3818" y="4725476"/>
              <a:ext cx="505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X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7912" y="1693697"/>
              <a:ext cx="505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Y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6041" y="2212605"/>
              <a:ext cx="505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A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5920" y="2857365"/>
              <a:ext cx="505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B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67804" y="1803772"/>
              <a:ext cx="505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D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67236" y="3756740"/>
                  <a:ext cx="3830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236" y="3756740"/>
                  <a:ext cx="38305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37778" r="-31111" b="-488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508827" y="3282636"/>
                  <a:ext cx="3877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827" y="3282636"/>
                  <a:ext cx="38773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0000" r="-37778" b="-627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96679" y="2635813"/>
                  <a:ext cx="45816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679" y="2635813"/>
                  <a:ext cx="45816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2075" r="-18868" b="-627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778009" y="4765164"/>
                  <a:ext cx="4343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009" y="4765164"/>
                  <a:ext cx="43435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2000" b="-8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712519" y="4765164"/>
                  <a:ext cx="4343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519" y="4765164"/>
                  <a:ext cx="43435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4000" r="-42000" b="-8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3311236" y="2497456"/>
              <a:ext cx="2992582" cy="165979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908307" y="1823777"/>
            <a:ext cx="2825969" cy="2629041"/>
            <a:chOff x="2479964" y="1693697"/>
            <a:chExt cx="3375738" cy="35840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103418" y="4599709"/>
              <a:ext cx="2272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103418" y="1759527"/>
              <a:ext cx="0" cy="28401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03418" y="2757055"/>
              <a:ext cx="678873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03418" y="3546759"/>
              <a:ext cx="1149918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768436" y="2757055"/>
              <a:ext cx="0" cy="184265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53336" y="3559635"/>
              <a:ext cx="0" cy="104007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79964" y="4599709"/>
              <a:ext cx="505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O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0554" y="4754480"/>
              <a:ext cx="505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X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27912" y="1693697"/>
              <a:ext cx="505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Y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82291" y="2304946"/>
              <a:ext cx="505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A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01665" y="3179587"/>
              <a:ext cx="505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</a:rPr>
                <a:t>B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81878" y="1850647"/>
              <a:ext cx="505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D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694560" y="4001470"/>
                  <a:ext cx="53799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560" y="4001470"/>
                  <a:ext cx="5379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108" b="-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508827" y="3282636"/>
                  <a:ext cx="3877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827" y="3282636"/>
                  <a:ext cx="3877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9630" r="-16667" b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508827" y="2624227"/>
                  <a:ext cx="38773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827" y="2624227"/>
                  <a:ext cx="38773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9630" r="-16667" b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168409" y="4766056"/>
                  <a:ext cx="4343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409" y="4766056"/>
                  <a:ext cx="43435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6667" r="-18333" b="-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712519" y="4765164"/>
                  <a:ext cx="4343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519" y="4765164"/>
                  <a:ext cx="43435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7288" r="-20339" b="-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3449274" y="2219979"/>
              <a:ext cx="1194972" cy="19984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318414" y="1323899"/>
            <a:ext cx="241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3660" y="4841499"/>
            <a:ext cx="332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2593" y="4875380"/>
            <a:ext cx="364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411965"/>
            <a:ext cx="404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স্থিতিস্থাপকতাঃ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45" y="1205347"/>
            <a:ext cx="9607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শতাংশিক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শতাংশিক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দু’য়ের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বলে ।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6858" y="2429617"/>
                <a:ext cx="9491447" cy="252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 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চাহিদার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পরিবর্তন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আয়ের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পরিবর্তন</m:t>
                        </m:r>
                      </m:den>
                    </m:f>
                  </m:oMath>
                </a14:m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আয়ের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আয়</m:t>
                            </m:r>
                          </m:den>
                        </m:f>
                      </m:den>
                    </m:f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58" y="2429617"/>
                <a:ext cx="9491447" cy="2524794"/>
              </a:xfrm>
              <a:prstGeom prst="rect">
                <a:avLst/>
              </a:prstGeom>
              <a:blipFill>
                <a:blip r:embed="rId2"/>
                <a:stretch>
                  <a:fillRect l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9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606" y="821700"/>
                <a:ext cx="9990211" cy="5225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C2BC80"/>
                    </a:solidFill>
                    <a:latin typeface="Calibri" panose="020F0502020204030204"/>
                  </a:rPr>
                  <a:t> </a:t>
                </a:r>
                <a:r>
                  <a:rPr lang="en-US" sz="3200" b="1" dirty="0" smtClean="0">
                    <a:solidFill>
                      <a:srgbClr val="C2BC80"/>
                    </a:solidFill>
                    <a:latin typeface="Calibri" panose="020F0502020204030204"/>
                  </a:rPr>
                  <a:t>         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𝐄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</m:sub>
                    </m:sSub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চাহিদার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আপেক্ষিক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পরিবর্তন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আয়ের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আপেক্ষিক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পরিবর্তন</m:t>
                        </m:r>
                      </m:den>
                    </m:f>
                  </m:oMath>
                </a14:m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চাহিদার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পরিবর্তনের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প্রাথমিক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চাহিদার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পরিমাণ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আয়ের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পরিবর্তনের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প্রাথমিক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আয়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𝐐</m:t>
                            </m:r>
                          </m:num>
                          <m:den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𝐘</m:t>
                            </m:r>
                          </m:num>
                          <m:den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𝐘</m:t>
                            </m:r>
                          </m:den>
                        </m:f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            </a:t>
                </a:r>
                <a:r>
                  <a:rPr kumimoji="0" lang="en-US" sz="3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𝐐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𝐐</m:t>
                        </m:r>
                      </m:den>
                    </m:f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𝐘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𝐘</m:t>
                        </m:r>
                      </m:den>
                    </m:f>
                  </m:oMath>
                </a14:m>
                <a:endParaRPr kumimoji="0" lang="en-US" sz="32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                </a:t>
                </a:r>
                <a:r>
                  <a:rPr kumimoji="0" lang="en-US" sz="3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𝐐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𝐘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𝐘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𝐐</m:t>
                        </m:r>
                      </m:den>
                    </m:f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6" y="821700"/>
                <a:ext cx="9990211" cy="5225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5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1851" y="1861729"/>
            <a:ext cx="52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61851" y="2765159"/>
                <a:ext cx="67333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অনুযায়ী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51" y="2765159"/>
                <a:ext cx="6733312" cy="1384995"/>
              </a:xfrm>
              <a:prstGeom prst="rect">
                <a:avLst/>
              </a:prstGeom>
              <a:blipFill>
                <a:blip r:embed="rId2"/>
                <a:stretch>
                  <a:fillRect l="-1810" t="-4405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036" y="862837"/>
            <a:ext cx="484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স্থিতিস্থাপকতাঃ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036" y="1447612"/>
            <a:ext cx="9047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শতাংশিক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শতাংশিক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দু’য়ের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57946" y="3109612"/>
                <a:ext cx="7384472" cy="2560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C2BC80"/>
                    </a:solidFill>
                    <a:latin typeface="Calibri" panose="020F0502020204030204"/>
                  </a:rPr>
                  <a:t> </a:t>
                </a:r>
                <a:r>
                  <a:rPr lang="en-US" sz="3200" b="1" dirty="0" smtClean="0">
                    <a:solidFill>
                      <a:srgbClr val="C2BC80"/>
                    </a:solidFill>
                    <a:latin typeface="Calibri" panose="020F0502020204030204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বিবেচ্য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দ্রব্যের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চাহিদার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পরিবর্তন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সম্পর্কিত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দ্রব্যের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দামের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আপেক্ষিক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পরিবর্তন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</a:rPr>
                  <a:t> 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বিবেচ্য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দ্রব্যের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বিবেচ্য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দ্রব্যের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চাহিদার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সম্পর্কিত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দ্রব্যের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দামের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পরিবর্তনের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সম্পর্কিত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দ্রব্যের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প্রাথমিক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দাম</m:t>
                            </m:r>
                          </m:den>
                        </m:f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46" y="3109612"/>
                <a:ext cx="7384472" cy="2560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99317" y="486456"/>
                <a:ext cx="6762102" cy="561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𝐄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</m:t>
                        </m:r>
                      </m:sub>
                    </m:sSub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বিবেচ্য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দ্রব্যের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চাহিদার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আপেক্ষিক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পরিবর্তন</m:t>
                        </m:r>
                      </m:num>
                      <m:den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সম্পর্কিত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দ্রব্যের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দামের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আপেক্ষিক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পরিবর্তন</m:t>
                        </m:r>
                      </m:den>
                    </m:f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বিবেচ্য</m:t>
                            </m:r>
                            <m:r>
                              <a:rPr kumimoji="0" lang="en-US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দ্রব্যের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চাহিদার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পরিবর্তনের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বিবেচ্য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দ্রব্যের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প্রাথমিক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চাহিদার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পরিমাণ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সম্পর্কিত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দ্রব্যের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দামের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পরিবর্তনের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পরিমাণ</m:t>
                            </m:r>
                          </m:num>
                          <m:den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সম্পর্কিত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দ্রব্যের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প্রাথমিক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দাম</m:t>
                            </m:r>
                          </m:den>
                        </m:f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𝐐</m:t>
                                </m:r>
                              </m:e>
                              <m:sub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𝐱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𝐐</m:t>
                                </m:r>
                              </m:e>
                              <m:sub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𝐱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2BC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𝐲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kumimoji="0" lang="en-US" sz="32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𝐲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𝐐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𝐐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𝐱</m:t>
                            </m:r>
                          </m:sub>
                        </m:sSub>
                      </m:den>
                    </m:f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𝐏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𝐲</m:t>
                            </m:r>
                          </m:sub>
                        </m:sSub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𝐏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𝐲</m:t>
                            </m:r>
                          </m:sub>
                        </m:sSub>
                      </m:den>
                    </m:f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</m:t>
                    </m:r>
                  </m:oMath>
                </a14:m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C2BC80"/>
                    </a:solidFill>
                    <a:latin typeface="Calibri" panose="020F0502020204030204"/>
                  </a:rPr>
                  <a:t> </a:t>
                </a:r>
                <a:r>
                  <a:rPr lang="en-US" sz="3200" b="1" dirty="0" smtClean="0">
                    <a:solidFill>
                      <a:srgbClr val="C2BC80"/>
                    </a:solidFill>
                    <a:latin typeface="Calibri" panose="020F0502020204030204"/>
                  </a:rPr>
                  <a:t>     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2BC8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𝐐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𝐱</m:t>
                            </m:r>
                          </m:sub>
                        </m:sSub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𝐏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𝐲</m:t>
                            </m:r>
                          </m:sub>
                        </m:sSub>
                      </m:den>
                    </m:f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2BC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2BC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𝐏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𝐐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𝐱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BC8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317" y="486456"/>
                <a:ext cx="6762102" cy="5619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0578" y="1085875"/>
            <a:ext cx="52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30578" y="2100141"/>
                <a:ext cx="59297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যথা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8" y="2100141"/>
                <a:ext cx="5929748" cy="1815882"/>
              </a:xfrm>
              <a:prstGeom prst="rect">
                <a:avLst/>
              </a:prstGeom>
              <a:blipFill>
                <a:blip r:embed="rId2"/>
                <a:stretch>
                  <a:fillRect l="-2158" t="-3367" b="-9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5887" y="645642"/>
                <a:ext cx="5486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87" y="645642"/>
                <a:ext cx="5486404" cy="523220"/>
              </a:xfrm>
              <a:prstGeom prst="rect">
                <a:avLst/>
              </a:prstGeom>
              <a:blipFill>
                <a:blip r:embed="rId2"/>
                <a:stretch>
                  <a:fillRect l="-2222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05887" y="1324745"/>
            <a:ext cx="8201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5887" y="3127233"/>
                <a:ext cx="5929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87" y="3127233"/>
                <a:ext cx="5929748" cy="523220"/>
              </a:xfrm>
              <a:prstGeom prst="rect">
                <a:avLst/>
              </a:prstGeom>
              <a:blipFill>
                <a:blip r:embed="rId3"/>
                <a:stretch>
                  <a:fillRect l="-2055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05887" y="4067946"/>
            <a:ext cx="8201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445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05888" y="2127850"/>
                <a:ext cx="5195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আড়াআড়ি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88" y="2127850"/>
                <a:ext cx="5195458" cy="523220"/>
              </a:xfrm>
              <a:prstGeom prst="rect">
                <a:avLst/>
              </a:prstGeom>
              <a:blipFill>
                <a:blip r:embed="rId2"/>
                <a:stretch>
                  <a:fillRect l="-2345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05888" y="2872743"/>
            <a:ext cx="820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বই’য়ের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6592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7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223" y="3540848"/>
            <a:ext cx="8520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 ও y –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980" y="614821"/>
            <a:ext cx="340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2767" y="1354716"/>
            <a:ext cx="9005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টাকা তখন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টাকা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y-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তখন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93818" y="1108363"/>
            <a:ext cx="7356763" cy="39208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52579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55053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55053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D582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41064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581" y="592882"/>
            <a:ext cx="282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875" y="2605984"/>
            <a:ext cx="935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244" y="1566568"/>
            <a:ext cx="371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875" y="3137583"/>
            <a:ext cx="848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1244" y="3669182"/>
            <a:ext cx="848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স্থিতিস্থাপকতার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 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375" y="934093"/>
            <a:ext cx="29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চাহিদাঃ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00375" y="2114178"/>
                <a:ext cx="8514160" cy="2481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বেশি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একের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বলে । </a:t>
                </a:r>
              </a:p>
              <a:p>
                <a:pPr algn="just"/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20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30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</a:t>
                </a:r>
                <a:r>
                  <a:rPr lang="en-US" sz="30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= 1.5 &gt; 1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375" y="2114178"/>
                <a:ext cx="8514160" cy="2481257"/>
              </a:xfrm>
              <a:prstGeom prst="rect">
                <a:avLst/>
              </a:prstGeom>
              <a:blipFill>
                <a:blip r:embed="rId2"/>
                <a:stretch>
                  <a:fillRect l="-1503" t="-2457" r="-1432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5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399" y="543044"/>
            <a:ext cx="45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5482" y="45997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15482" y="1759527"/>
            <a:ext cx="0" cy="2840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15482" y="2757055"/>
            <a:ext cx="67887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15482" y="3394360"/>
            <a:ext cx="1828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80500" y="2757055"/>
            <a:ext cx="0" cy="184265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0430" y="3394360"/>
            <a:ext cx="0" cy="12053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2028" y="4599709"/>
            <a:ext cx="5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5882" y="4725476"/>
            <a:ext cx="5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976" y="1693697"/>
            <a:ext cx="5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317" y="2358814"/>
            <a:ext cx="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923" y="2915279"/>
            <a:ext cx="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3181" y="2058472"/>
            <a:ext cx="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79300" y="375674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00" y="3756740"/>
                <a:ext cx="383054" cy="369332"/>
              </a:xfrm>
              <a:prstGeom prst="rect">
                <a:avLst/>
              </a:prstGeom>
              <a:blipFill>
                <a:blip r:embed="rId2"/>
                <a:stretch>
                  <a:fillRect l="-19048" r="-317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20891" y="3282636"/>
                <a:ext cx="3877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1" y="3282636"/>
                <a:ext cx="387734" cy="369332"/>
              </a:xfrm>
              <a:prstGeom prst="rect">
                <a:avLst/>
              </a:prstGeom>
              <a:blipFill>
                <a:blip r:embed="rId3"/>
                <a:stretch>
                  <a:fillRect l="-18750" r="-625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08743" y="2635813"/>
                <a:ext cx="4581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43" y="2635813"/>
                <a:ext cx="458160" cy="369332"/>
              </a:xfrm>
              <a:prstGeom prst="rect">
                <a:avLst/>
              </a:prstGeom>
              <a:blipFill>
                <a:blip r:embed="rId4"/>
                <a:stretch>
                  <a:fillRect l="-8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90073" y="4765164"/>
                <a:ext cx="434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73" y="4765164"/>
                <a:ext cx="434350" cy="369332"/>
              </a:xfrm>
              <a:prstGeom prst="rect">
                <a:avLst/>
              </a:prstGeom>
              <a:blipFill>
                <a:blip r:embed="rId5"/>
                <a:stretch>
                  <a:fillRect l="-22535" r="-845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24583" y="4765164"/>
                <a:ext cx="434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583" y="4765164"/>
                <a:ext cx="434350" cy="369332"/>
              </a:xfrm>
              <a:prstGeom prst="rect">
                <a:avLst/>
              </a:prstGeom>
              <a:blipFill>
                <a:blip r:embed="rId6"/>
                <a:stretch>
                  <a:fillRect l="-22222" r="-694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968835" y="1476615"/>
                <a:ext cx="4411329" cy="342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চিত্রে, 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চাহিদার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𝐐</m:t>
                    </m:r>
                    <m:r>
                      <a:rPr lang="en-US" sz="28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রেখাটি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সরল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।  </a:t>
                </a: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&lt; চাহিদার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5" y="1476615"/>
                <a:ext cx="4411329" cy="3424142"/>
              </a:xfrm>
              <a:prstGeom prst="rect">
                <a:avLst/>
              </a:prstGeom>
              <a:blipFill>
                <a:blip r:embed="rId7"/>
                <a:stretch>
                  <a:fillRect l="-2762" t="-1601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923300" y="2497456"/>
            <a:ext cx="2992582" cy="16597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81737" y="5278582"/>
            <a:ext cx="210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2425" y="2560492"/>
            <a:ext cx="615553" cy="12563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80" y="892530"/>
            <a:ext cx="458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চাহিদাঃ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1180" y="2031050"/>
                <a:ext cx="7766015" cy="2481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একের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অস্থিতিস্থাপক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বলে ।  </a:t>
                </a:r>
              </a:p>
              <a:p>
                <a:pPr algn="just"/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20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10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000" b="1" dirty="0" smtClean="0">
                    <a:solidFill>
                      <a:srgbClr val="7030A0"/>
                    </a:solidFill>
                  </a:rPr>
                  <a:t>                                            = .5 &lt; 1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80" y="2031050"/>
                <a:ext cx="7766015" cy="2481257"/>
              </a:xfrm>
              <a:prstGeom prst="rect">
                <a:avLst/>
              </a:prstGeom>
              <a:blipFill>
                <a:blip r:embed="rId2"/>
                <a:stretch>
                  <a:fillRect l="-1570" t="-2211" r="-1648" b="-6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8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94" y="687463"/>
            <a:ext cx="378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422075" y="1693697"/>
                <a:ext cx="4413527" cy="357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চিত্রে, </a:t>
                </a:r>
              </a:p>
              <a:p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চাহিদার </a:t>
                </a:r>
                <a:r>
                  <a:rPr lang="en-US" sz="2800" b="1" dirty="0" err="1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chemeClr val="accent2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𝐐</m:t>
                    </m:r>
                    <m:r>
                      <a:rPr lang="en-US" sz="28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রেখাটি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সরল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আকৃতির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।  </a:t>
                </a: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&gt; চাহিদার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চাহিদার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স্থিতিস্থাপকত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75" y="1693697"/>
                <a:ext cx="4413527" cy="3578031"/>
              </a:xfrm>
              <a:prstGeom prst="rect">
                <a:avLst/>
              </a:prstGeom>
              <a:blipFill>
                <a:blip r:embed="rId2"/>
                <a:stretch>
                  <a:fillRect l="-2762" t="-1704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632361" y="5278582"/>
            <a:ext cx="210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3049" y="2560492"/>
            <a:ext cx="615553" cy="12563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66106" y="4599709"/>
            <a:ext cx="22721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66106" y="1759527"/>
            <a:ext cx="0" cy="2840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66106" y="2757055"/>
            <a:ext cx="6788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66106" y="3546759"/>
            <a:ext cx="11499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31124" y="2757055"/>
            <a:ext cx="0" cy="18426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16024" y="3559635"/>
            <a:ext cx="0" cy="10400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2652" y="4599709"/>
            <a:ext cx="5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3242" y="4754480"/>
            <a:ext cx="5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0600" y="1693697"/>
            <a:ext cx="5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4979" y="2304946"/>
            <a:ext cx="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4353" y="3179587"/>
            <a:ext cx="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4566" y="1850647"/>
            <a:ext cx="5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057248" y="4001470"/>
                <a:ext cx="5379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8" y="4001470"/>
                <a:ext cx="53799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871515" y="3282636"/>
                <a:ext cx="3877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15" y="3282636"/>
                <a:ext cx="387734" cy="369332"/>
              </a:xfrm>
              <a:prstGeom prst="rect">
                <a:avLst/>
              </a:prstGeom>
              <a:blipFill>
                <a:blip r:embed="rId4"/>
                <a:stretch>
                  <a:fillRect l="-17188" r="-625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871515" y="2624227"/>
                <a:ext cx="387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15" y="2624227"/>
                <a:ext cx="387735" cy="369332"/>
              </a:xfrm>
              <a:prstGeom prst="rect">
                <a:avLst/>
              </a:prstGeom>
              <a:blipFill>
                <a:blip r:embed="rId5"/>
                <a:stretch>
                  <a:fillRect l="-17188" r="-625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531097" y="4766056"/>
                <a:ext cx="434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097" y="4766056"/>
                <a:ext cx="434350" cy="369332"/>
              </a:xfrm>
              <a:prstGeom prst="rect">
                <a:avLst/>
              </a:prstGeom>
              <a:blipFill>
                <a:blip r:embed="rId6"/>
                <a:stretch>
                  <a:fillRect l="-22535" r="-845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075207" y="4765164"/>
                <a:ext cx="434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07" y="4765164"/>
                <a:ext cx="434350" cy="369332"/>
              </a:xfrm>
              <a:prstGeom prst="rect">
                <a:avLst/>
              </a:prstGeom>
              <a:blipFill>
                <a:blip r:embed="rId7"/>
                <a:stretch>
                  <a:fillRect l="-22222" r="-694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811962" y="2219979"/>
            <a:ext cx="1194972" cy="19984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355" y="473847"/>
            <a:ext cx="778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39083"/>
              </p:ext>
            </p:extLst>
          </p:nvPr>
        </p:nvGraphicFramePr>
        <p:xfrm>
          <a:off x="1616365" y="1453957"/>
          <a:ext cx="9037780" cy="59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62">
                  <a:extLst>
                    <a:ext uri="{9D8B030D-6E8A-4147-A177-3AD203B41FA5}">
                      <a16:colId xmlns:a16="http://schemas.microsoft.com/office/drawing/2014/main" val="547961270"/>
                    </a:ext>
                  </a:extLst>
                </a:gridCol>
                <a:gridCol w="3724688">
                  <a:extLst>
                    <a:ext uri="{9D8B030D-6E8A-4147-A177-3AD203B41FA5}">
                      <a16:colId xmlns:a16="http://schemas.microsoft.com/office/drawing/2014/main" val="729604359"/>
                    </a:ext>
                  </a:extLst>
                </a:gridCol>
                <a:gridCol w="3188730">
                  <a:extLst>
                    <a:ext uri="{9D8B030D-6E8A-4147-A177-3AD203B41FA5}">
                      <a16:colId xmlns:a16="http://schemas.microsoft.com/office/drawing/2014/main" val="1271285531"/>
                    </a:ext>
                  </a:extLst>
                </a:gridCol>
              </a:tblGrid>
              <a:tr h="5960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স্থিতিস্থাপক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অস্থিতিস্থাপক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288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88613"/>
              </p:ext>
            </p:extLst>
          </p:nvPr>
        </p:nvGraphicFramePr>
        <p:xfrm>
          <a:off x="1616360" y="1828037"/>
          <a:ext cx="9037786" cy="206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67">
                  <a:extLst>
                    <a:ext uri="{9D8B030D-6E8A-4147-A177-3AD203B41FA5}">
                      <a16:colId xmlns:a16="http://schemas.microsoft.com/office/drawing/2014/main" val="547961270"/>
                    </a:ext>
                  </a:extLst>
                </a:gridCol>
                <a:gridCol w="3724684">
                  <a:extLst>
                    <a:ext uri="{9D8B030D-6E8A-4147-A177-3AD203B41FA5}">
                      <a16:colId xmlns:a16="http://schemas.microsoft.com/office/drawing/2014/main" val="729604359"/>
                    </a:ext>
                  </a:extLst>
                </a:gridCol>
                <a:gridCol w="3188735">
                  <a:extLst>
                    <a:ext uri="{9D8B030D-6E8A-4147-A177-3AD203B41FA5}">
                      <a16:colId xmlns:a16="http://schemas.microsoft.com/office/drawing/2014/main" val="1271285531"/>
                    </a:ext>
                  </a:extLst>
                </a:gridCol>
              </a:tblGrid>
              <a:tr h="206864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সংজ্ঞা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দামের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পরিবর্তনের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চেয়ে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চাহিদার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বেশি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স্থিতিস্থাপক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বলে ।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দামের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পরিবর্তনের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চেয়ে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চাহিদার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অস্থিতিস্থাপক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বলে ।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828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564797"/>
                  </p:ext>
                </p:extLst>
              </p:nvPr>
            </p:nvGraphicFramePr>
            <p:xfrm>
              <a:off x="1616355" y="3629119"/>
              <a:ext cx="9037790" cy="1621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0518">
                      <a:extLst>
                        <a:ext uri="{9D8B030D-6E8A-4147-A177-3AD203B41FA5}">
                          <a16:colId xmlns:a16="http://schemas.microsoft.com/office/drawing/2014/main" val="547961270"/>
                        </a:ext>
                      </a:extLst>
                    </a:gridCol>
                    <a:gridCol w="3726912">
                      <a:extLst>
                        <a:ext uri="{9D8B030D-6E8A-4147-A177-3AD203B41FA5}">
                          <a16:colId xmlns:a16="http://schemas.microsoft.com/office/drawing/2014/main" val="729604359"/>
                        </a:ext>
                      </a:extLst>
                    </a:gridCol>
                    <a:gridCol w="3200360">
                      <a:extLst>
                        <a:ext uri="{9D8B030D-6E8A-4147-A177-3AD203B41FA5}">
                          <a16:colId xmlns:a16="http://schemas.microsoft.com/office/drawing/2014/main" val="1271285531"/>
                        </a:ext>
                      </a:extLst>
                    </a:gridCol>
                  </a:tblGrid>
                  <a:tr h="1621754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প্রকাশের</a:t>
                          </a:r>
                          <a:r>
                            <a:rPr lang="en-US" sz="28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উপায়</a:t>
                          </a:r>
                          <a:endParaRPr lang="en-US" sz="28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স্থিতিস্থাপক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চাহিদাকে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  </a:t>
                          </a:r>
                          <a:r>
                            <a:rPr lang="en-US" sz="2800" b="1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দ্বারা</a:t>
                          </a: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প্রকাশ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হয়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</a:t>
                          </a:r>
                          <a:endParaRPr lang="en-US" sz="2800" b="1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অস্থিতিস্থাপক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চাহিদাকে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sz="2800" b="1" dirty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  </a:t>
                          </a:r>
                          <a:r>
                            <a:rPr lang="en-US" sz="2800" b="1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দ্বারা</a:t>
                          </a: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প্রকাশ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হয়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</a:t>
                          </a:r>
                          <a:endParaRPr lang="en-US" sz="2800" b="1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9828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564797"/>
                  </p:ext>
                </p:extLst>
              </p:nvPr>
            </p:nvGraphicFramePr>
            <p:xfrm>
              <a:off x="1616355" y="3629119"/>
              <a:ext cx="9037790" cy="1621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0518">
                      <a:extLst>
                        <a:ext uri="{9D8B030D-6E8A-4147-A177-3AD203B41FA5}">
                          <a16:colId xmlns:a16="http://schemas.microsoft.com/office/drawing/2014/main" val="547961270"/>
                        </a:ext>
                      </a:extLst>
                    </a:gridCol>
                    <a:gridCol w="3726912">
                      <a:extLst>
                        <a:ext uri="{9D8B030D-6E8A-4147-A177-3AD203B41FA5}">
                          <a16:colId xmlns:a16="http://schemas.microsoft.com/office/drawing/2014/main" val="729604359"/>
                        </a:ext>
                      </a:extLst>
                    </a:gridCol>
                    <a:gridCol w="3200360">
                      <a:extLst>
                        <a:ext uri="{9D8B030D-6E8A-4147-A177-3AD203B41FA5}">
                          <a16:colId xmlns:a16="http://schemas.microsoft.com/office/drawing/2014/main" val="1271285531"/>
                        </a:ext>
                      </a:extLst>
                    </a:gridCol>
                  </a:tblGrid>
                  <a:tr h="1621754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প্রকাশের</a:t>
                          </a:r>
                          <a:r>
                            <a:rPr lang="en-US" sz="28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উপায়</a:t>
                          </a:r>
                          <a:endParaRPr lang="en-US" sz="28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699" t="-3371" r="-86111" b="-7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2667" t="-3371" r="-381" b="-7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9828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45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584</Words>
  <Application>Microsoft Office PowerPoint</Application>
  <PresentationFormat>Widescreen</PresentationFormat>
  <Paragraphs>154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Shahadat Bhuiyan</cp:lastModifiedBy>
  <cp:revision>269</cp:revision>
  <dcterms:created xsi:type="dcterms:W3CDTF">2020-05-21T19:04:36Z</dcterms:created>
  <dcterms:modified xsi:type="dcterms:W3CDTF">2021-01-10T09:46:12Z</dcterms:modified>
</cp:coreProperties>
</file>